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75" r:id="rId4"/>
    <p:sldId id="259" r:id="rId5"/>
    <p:sldId id="289" r:id="rId6"/>
    <p:sldId id="291" r:id="rId7"/>
    <p:sldId id="293" r:id="rId8"/>
    <p:sldId id="260" r:id="rId9"/>
    <p:sldId id="261" r:id="rId10"/>
    <p:sldId id="262" r:id="rId11"/>
    <p:sldId id="292" r:id="rId12"/>
    <p:sldId id="295" r:id="rId13"/>
    <p:sldId id="265" r:id="rId14"/>
    <p:sldId id="266" r:id="rId15"/>
    <p:sldId id="296" r:id="rId16"/>
    <p:sldId id="267" r:id="rId17"/>
    <p:sldId id="268" r:id="rId18"/>
    <p:sldId id="283" r:id="rId19"/>
    <p:sldId id="279" r:id="rId20"/>
    <p:sldId id="297" r:id="rId21"/>
    <p:sldId id="269" r:id="rId22"/>
    <p:sldId id="302" r:id="rId23"/>
    <p:sldId id="270" r:id="rId24"/>
    <p:sldId id="284" r:id="rId25"/>
    <p:sldId id="298" r:id="rId26"/>
    <p:sldId id="272" r:id="rId27"/>
    <p:sldId id="290" r:id="rId28"/>
    <p:sldId id="300" r:id="rId29"/>
    <p:sldId id="301" r:id="rId30"/>
    <p:sldId id="273" r:id="rId31"/>
    <p:sldId id="285" r:id="rId32"/>
    <p:sldId id="299" r:id="rId33"/>
    <p:sldId id="274" r:id="rId34"/>
    <p:sldId id="277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067" autoAdjust="0"/>
    <p:restoredTop sz="77472" autoAdjust="0"/>
  </p:normalViewPr>
  <p:slideViewPr>
    <p:cSldViewPr>
      <p:cViewPr>
        <p:scale>
          <a:sx n="85" d="100"/>
          <a:sy n="85" d="100"/>
        </p:scale>
        <p:origin x="-10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>
        <p:scale>
          <a:sx n="120" d="100"/>
          <a:sy n="120" d="100"/>
        </p:scale>
        <p:origin x="-1576" y="-8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B579-3618-004B-9DF9-848B61A340F5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3ECA-9D2A-6D4E-BD54-D17C3B5B9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9C33-46FF-4DF5-9DD2-8F40AEE6A088}" type="datetimeFigureOut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7C772-28BF-478D-9D83-3133211DB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7C772-28BF-478D-9D83-3133211DBA9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A91BE1-CC19-4FCB-97F0-64F590BF0018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1A5B-7755-4D95-8055-C2EB638D6983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1345FF-29FB-4ADC-BC41-3FE5E5C26AD8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92B-201D-4842-9E58-C28CB845D278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6F6B-B1EA-4287-9F84-02AFB14A005D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D0BA66-9211-4101-A83F-D9C26770FA01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2964CC-EA1B-477F-BE1E-BC59BD5AAEFA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F1E5-EE09-4F6F-AAB2-F9ED046CEC54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63D6-7739-42B3-A80D-FA174FA8D3AF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52F-4B03-43C5-B4B1-26D5936ED705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C1FD6E-B95C-4A23-9EBF-3E25F5759244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ED0209-278F-4730-BFE9-E300CD8B3B3E}" type="datetime1">
              <a:rPr lang="en-US" smtClean="0"/>
              <a:pPr/>
              <a:t>3/31/10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C1C702-C2BD-4AC4-BA1B-B4AB310594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6" y="428604"/>
            <a:ext cx="8858280" cy="1643074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cap="none" dirty="0" smtClean="0">
                <a:solidFill>
                  <a:schemeClr val="accent2"/>
                </a:solidFill>
              </a:rPr>
              <a:t>A Case Study of </a:t>
            </a:r>
            <a:r>
              <a:rPr lang="en-US" altLang="zh-CN" b="1" i="1" cap="none" dirty="0" smtClean="0">
                <a:solidFill>
                  <a:schemeClr val="accent2"/>
                </a:solidFill>
              </a:rPr>
              <a:t>Traffic Locality</a:t>
            </a:r>
            <a:r>
              <a:rPr lang="en-US" altLang="zh-CN" sz="4000" b="1" cap="none" dirty="0" smtClean="0">
                <a:solidFill>
                  <a:schemeClr val="accent2"/>
                </a:solidFill>
              </a:rPr>
              <a:t> </a:t>
            </a:r>
            <a:r>
              <a:rPr lang="en-US" altLang="zh-CN" sz="3600" b="1" cap="none" dirty="0" smtClean="0">
                <a:solidFill>
                  <a:schemeClr val="accent2"/>
                </a:solidFill>
              </a:rPr>
              <a:t>in</a:t>
            </a:r>
            <a:br>
              <a:rPr lang="en-US" altLang="zh-CN" sz="3600" b="1" cap="none" dirty="0" smtClean="0">
                <a:solidFill>
                  <a:schemeClr val="accent2"/>
                </a:solidFill>
              </a:rPr>
            </a:br>
            <a:r>
              <a:rPr lang="en-US" altLang="zh-CN" sz="3600" b="1" cap="none" dirty="0" smtClean="0">
                <a:solidFill>
                  <a:schemeClr val="accent2"/>
                </a:solidFill>
              </a:rPr>
              <a:t> Internet P2P Live Streaming Systems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24" y="3286124"/>
            <a:ext cx="7786742" cy="21431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Yao Liu @ George Mason University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Lei Guo  @ Yahoo! Inc.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         Fei Li  @ George Mason University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Songqing Chen @ George Mason University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702-C2BD-4AC4-BA1B-B4AB310594D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PPLive </a:t>
            </a:r>
            <a:r>
              <a:rPr lang="en-US" b="1" dirty="0" smtClean="0">
                <a:solidFill>
                  <a:schemeClr val="accent2"/>
                </a:solidFill>
              </a:rPr>
              <a:t>1.9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Four Weeks</a:t>
            </a:r>
          </a:p>
          <a:p>
            <a:pPr lvl="1"/>
            <a:r>
              <a:rPr lang="en-US" dirty="0" smtClean="0"/>
              <a:t>Oct 11</a:t>
            </a:r>
            <a:r>
              <a:rPr lang="en-US" baseline="30000" dirty="0" smtClean="0"/>
              <a:t>th</a:t>
            </a:r>
            <a:r>
              <a:rPr lang="en-US" dirty="0" smtClean="0"/>
              <a:t> 2008 – Nov 7</a:t>
            </a:r>
            <a:r>
              <a:rPr lang="en-US" baseline="30000" dirty="0" smtClean="0"/>
              <a:t>th</a:t>
            </a:r>
            <a:r>
              <a:rPr lang="en-US" dirty="0" smtClean="0"/>
              <a:t> 2008</a:t>
            </a:r>
          </a:p>
          <a:p>
            <a:r>
              <a:rPr lang="en-US" dirty="0" smtClean="0"/>
              <a:t>Collect all in-out traffic at deployed clients</a:t>
            </a:r>
          </a:p>
          <a:p>
            <a:pPr lvl="1"/>
            <a:r>
              <a:rPr lang="en-US" dirty="0" smtClean="0"/>
              <a:t>Residential users in China</a:t>
            </a:r>
          </a:p>
          <a:p>
            <a:pPr lvl="2"/>
            <a:r>
              <a:rPr lang="en-US" dirty="0" smtClean="0"/>
              <a:t>China Telecom</a:t>
            </a:r>
          </a:p>
          <a:p>
            <a:pPr lvl="2"/>
            <a:r>
              <a:rPr lang="en-US" dirty="0" smtClean="0"/>
              <a:t>China Netcom</a:t>
            </a:r>
          </a:p>
          <a:p>
            <a:pPr lvl="2"/>
            <a:r>
              <a:rPr lang="en-US" dirty="0" smtClean="0"/>
              <a:t>China Unicom</a:t>
            </a:r>
          </a:p>
          <a:p>
            <a:pPr lvl="2"/>
            <a:r>
              <a:rPr lang="en-US" dirty="0" smtClean="0"/>
              <a:t>China Railway Network</a:t>
            </a:r>
          </a:p>
          <a:p>
            <a:pPr lvl="1"/>
            <a:r>
              <a:rPr lang="en-US" dirty="0" smtClean="0"/>
              <a:t>University campus users in China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CERNET</a:t>
            </a:r>
          </a:p>
          <a:p>
            <a:pPr lvl="1"/>
            <a:r>
              <a:rPr lang="en-US" dirty="0" smtClean="0"/>
              <a:t>USA-</a:t>
            </a:r>
            <a:r>
              <a:rPr lang="en-US" dirty="0" smtClean="0">
                <a:solidFill>
                  <a:srgbClr val="FF0000"/>
                </a:solidFill>
              </a:rPr>
              <a:t>Mason</a:t>
            </a:r>
          </a:p>
          <a:p>
            <a:endParaRPr lang="en-US" dirty="0"/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3786182" y="3960821"/>
            <a:ext cx="179388" cy="611187"/>
          </a:xfrm>
          <a:prstGeom prst="rightBrace">
            <a:avLst>
              <a:gd name="adj1" fmla="val 28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88620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267200"/>
            <a:ext cx="838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879068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888468"/>
            <a:ext cx="1143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OtherCN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 (Cont’)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Watch popular and unpopular channels at the same time</a:t>
            </a:r>
          </a:p>
          <a:p>
            <a:r>
              <a:rPr lang="en-US" dirty="0" smtClean="0"/>
              <a:t>Analyze packet exchanges among peers</a:t>
            </a:r>
          </a:p>
          <a:p>
            <a:pPr lvl="1"/>
            <a:r>
              <a:rPr lang="en-US" dirty="0" smtClean="0"/>
              <a:t>Returned peer lists</a:t>
            </a:r>
          </a:p>
          <a:p>
            <a:pPr lvl="1"/>
            <a:r>
              <a:rPr lang="en-US" dirty="0" smtClean="0"/>
              <a:t>Actually connected peers</a:t>
            </a:r>
          </a:p>
          <a:p>
            <a:pPr lvl="1"/>
            <a:r>
              <a:rPr lang="en-US" dirty="0" smtClean="0"/>
              <a:t>Traffic volume transferred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Returned peer IP addresses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Locality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contribution distribution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1027telegd_dataport_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5720" y="2743000"/>
            <a:ext cx="4166180" cy="318632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Returned peers </a:t>
            </a:r>
            <a:r>
              <a:rPr lang="en-US" sz="2800" dirty="0" smtClean="0"/>
              <a:t>(with duplicate)</a:t>
            </a:r>
            <a:endParaRPr lang="en-US" sz="2800" dirty="0"/>
          </a:p>
        </p:txBody>
      </p:sp>
      <p:pic>
        <p:nvPicPr>
          <p:cNvPr id="8" name="内容占位符 7" descr="1029telegd_dataport_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2750727"/>
            <a:ext cx="4166180" cy="3169763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China-TELE watching Popular 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129118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China-TELE watching unpopular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椭圆 9"/>
          <p:cNvSpPr/>
          <p:nvPr/>
        </p:nvSpPr>
        <p:spPr>
          <a:xfrm>
            <a:off x="3143240" y="2857496"/>
            <a:ext cx="1214446" cy="50006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直接箭头连接符 10"/>
          <p:cNvCxnSpPr>
            <a:stCxn id="10" idx="2"/>
          </p:cNvCxnSpPr>
          <p:nvPr/>
        </p:nvCxnSpPr>
        <p:spPr>
          <a:xfrm rot="10800000" flipV="1">
            <a:off x="1000100" y="3107528"/>
            <a:ext cx="2143140" cy="10715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 flipV="1">
            <a:off x="76225" y="2971800"/>
            <a:ext cx="461665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returned addresses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flipV="1">
            <a:off x="4491335" y="2971800"/>
            <a:ext cx="461665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returned addresses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Returned peers </a:t>
            </a:r>
            <a:r>
              <a:rPr lang="en-US" sz="2800" dirty="0" smtClean="0"/>
              <a:t>(with duplicate) </a:t>
            </a:r>
            <a:r>
              <a:rPr lang="en-US" sz="3200" dirty="0" smtClean="0"/>
              <a:t>cont.</a:t>
            </a:r>
            <a:endParaRPr lang="en-US" sz="3200" dirty="0"/>
          </a:p>
        </p:txBody>
      </p:sp>
      <p:pic>
        <p:nvPicPr>
          <p:cNvPr id="9" name="内容占位符 8" descr="1027telegd_dataport_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5720" y="2680799"/>
            <a:ext cx="4166524" cy="3319969"/>
          </a:xfrm>
        </p:spPr>
      </p:pic>
      <p:pic>
        <p:nvPicPr>
          <p:cNvPr id="10" name="内容占位符 9" descr="1029telegd_dataport_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63194" y="2702378"/>
            <a:ext cx="4166524" cy="3273698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文本占位符 4"/>
          <p:cNvSpPr txBox="1">
            <a:spLocks/>
          </p:cNvSpPr>
          <p:nvPr/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China-TELE watching Popular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占位符 5"/>
          <p:cNvSpPr txBox="1">
            <a:spLocks/>
          </p:cNvSpPr>
          <p:nvPr/>
        </p:nvSpPr>
        <p:spPr>
          <a:xfrm>
            <a:off x="4800600" y="1752600"/>
            <a:ext cx="4129118" cy="640080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China-TELE watching unpopular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557846" y="6176986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500826" y="6176986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5857892"/>
            <a:ext cx="928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CNC_p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43636" y="5857892"/>
            <a:ext cx="1000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TELE_p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034" y="5876528"/>
            <a:ext cx="928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CNC_p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00166" y="5876528"/>
            <a:ext cx="1000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TELE_p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5857892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OTHER_p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00298" y="5857892"/>
            <a:ext cx="928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CER_p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71538" y="6162280"/>
            <a:ext cx="928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CNC_s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71670" y="6162280"/>
            <a:ext cx="1000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TELE_s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71802" y="6143644"/>
            <a:ext cx="928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CER_s</a:t>
            </a:r>
            <a:endParaRPr lang="en-US" sz="1600" b="1" dirty="0"/>
          </a:p>
        </p:txBody>
      </p:sp>
      <p:sp>
        <p:nvSpPr>
          <p:cNvPr id="35" name="椭圆 19"/>
          <p:cNvSpPr/>
          <p:nvPr/>
        </p:nvSpPr>
        <p:spPr>
          <a:xfrm>
            <a:off x="5334000" y="3124200"/>
            <a:ext cx="457200" cy="144780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19"/>
          <p:cNvSpPr/>
          <p:nvPr/>
        </p:nvSpPr>
        <p:spPr>
          <a:xfrm>
            <a:off x="6172200" y="2514600"/>
            <a:ext cx="457200" cy="137160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752600" y="2895600"/>
            <a:ext cx="609600" cy="29718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 flipV="1">
            <a:off x="71735" y="3048000"/>
            <a:ext cx="461665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returned addresses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 flipV="1">
            <a:off x="4567535" y="3048000"/>
            <a:ext cx="461665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returned addresses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3014246"/>
            <a:ext cx="7048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2438400"/>
            <a:ext cx="7048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3" grpId="0" animBg="1"/>
      <p:bldP spid="38" grpId="1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peer IP addresses</a:t>
            </a:r>
          </a:p>
          <a:p>
            <a:r>
              <a:rPr lang="en-US" b="1" dirty="0" smtClean="0"/>
              <a:t>Traffic Locality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contribution distribution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Locality</a:t>
            </a:r>
            <a:endParaRPr lang="en-US" dirty="0"/>
          </a:p>
        </p:txBody>
      </p:sp>
      <p:pic>
        <p:nvPicPr>
          <p:cNvPr id="9" name="内容占位符 8" descr="1027telegd_dataport_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2616740"/>
            <a:ext cx="4078188" cy="3384028"/>
          </a:xfrm>
        </p:spPr>
      </p:pic>
      <p:pic>
        <p:nvPicPr>
          <p:cNvPr id="10" name="内容占位符 9" descr="1029telegd_dataport_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00599" y="2611352"/>
            <a:ext cx="4200557" cy="3389416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文本占位符 4"/>
          <p:cNvSpPr txBox="1">
            <a:spLocks/>
          </p:cNvSpPr>
          <p:nvPr/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China-TELE watching Popular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占位符 5"/>
          <p:cNvSpPr txBox="1">
            <a:spLocks/>
          </p:cNvSpPr>
          <p:nvPr/>
        </p:nvSpPr>
        <p:spPr>
          <a:xfrm>
            <a:off x="4800600" y="1752600"/>
            <a:ext cx="4129118" cy="640080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China-TELE watching unpopular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214414" y="6172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786446" y="6172200"/>
            <a:ext cx="214298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flipV="1">
            <a:off x="1214414" y="246221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flipV="1">
            <a:off x="5772160" y="246221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5867400"/>
            <a:ext cx="704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66868" y="5867400"/>
            <a:ext cx="619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4191000"/>
            <a:ext cx="704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66868" y="4191000"/>
            <a:ext cx="619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5833646"/>
            <a:ext cx="704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38868" y="5833646"/>
            <a:ext cx="619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86400" y="4157246"/>
            <a:ext cx="704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2668" y="4157246"/>
            <a:ext cx="619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  <a:endParaRPr lang="en-US" sz="1600" b="1" dirty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 flipV="1">
            <a:off x="4567535" y="4572000"/>
            <a:ext cx="46166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bytes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 flipV="1">
            <a:off x="4290538" y="2590800"/>
            <a:ext cx="738664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data transmissions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1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Four-week results</a:t>
            </a:r>
            <a:endParaRPr lang="en-US" dirty="0"/>
          </a:p>
        </p:txBody>
      </p:sp>
      <p:pic>
        <p:nvPicPr>
          <p:cNvPr id="7" name="内容占位符 6" descr="popular_4week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2691921"/>
            <a:ext cx="4182612" cy="3308847"/>
          </a:xfrm>
        </p:spPr>
      </p:pic>
      <p:pic>
        <p:nvPicPr>
          <p:cNvPr id="8" name="内容占位符 7" descr="unpopular_4weeks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47106" y="2670571"/>
            <a:ext cx="4182612" cy="3354803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Popular Channel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972080" y="1752600"/>
            <a:ext cx="3886200" cy="640080"/>
          </a:xfrm>
        </p:spPr>
        <p:txBody>
          <a:bodyPr/>
          <a:lstStyle/>
          <a:p>
            <a:r>
              <a:rPr lang="en-US" dirty="0" smtClean="0"/>
              <a:t>Unpopular Channel</a:t>
            </a:r>
            <a:endParaRPr 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785786" y="3071810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85786" y="4070354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44" y="2928934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6" y="3916924"/>
            <a:ext cx="642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60%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143504" y="3071810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2528" y="27860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80%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43504" y="4357694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72528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flipV="1">
            <a:off x="4495800" y="2971800"/>
            <a:ext cx="461665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Traffic Locality (%)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en-US" dirty="0" smtClean="0"/>
              <a:t>PPLive achieves strong ISP-level traffic locality, especially for popular channels.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715404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such high traffic locality is achieved?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828" y="4270378"/>
            <a:ext cx="3494235" cy="23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8540" y="1714488"/>
            <a:ext cx="3512549" cy="248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8056" y="1714488"/>
            <a:ext cx="2503433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7158" y="3174997"/>
            <a:ext cx="1706652" cy="152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0662" y="3844396"/>
            <a:ext cx="1093218" cy="11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rot="16200000" flipV="1">
            <a:off x="3560361" y="3269839"/>
            <a:ext cx="608546" cy="34931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6200000" flipH="1">
            <a:off x="3363292" y="3366782"/>
            <a:ext cx="669401" cy="40753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775050" y="3418414"/>
            <a:ext cx="1630143" cy="79110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0800000" flipV="1">
            <a:off x="4757322" y="3600982"/>
            <a:ext cx="1746582" cy="8519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642227" y="4844154"/>
            <a:ext cx="756852" cy="24341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0800000">
            <a:off x="4425734" y="5000633"/>
            <a:ext cx="756852" cy="24341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7256" y="4939778"/>
            <a:ext cx="2445185" cy="16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箭头连接符 15"/>
          <p:cNvCxnSpPr/>
          <p:nvPr/>
        </p:nvCxnSpPr>
        <p:spPr>
          <a:xfrm rot="10800000" flipV="1">
            <a:off x="3104442" y="4765913"/>
            <a:ext cx="523975" cy="4868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61343" y="4878925"/>
            <a:ext cx="582194" cy="5476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Internet P2P applications are very popular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P2P traffic has accounted for over 65% of the </a:t>
            </a:r>
          </a:p>
          <a:p>
            <a:pPr>
              <a:buNone/>
            </a:pPr>
            <a:r>
              <a:rPr lang="en-US" dirty="0" smtClean="0"/>
              <a:t>	Internet Traffic.</a:t>
            </a:r>
          </a:p>
          <a:p>
            <a:r>
              <a:rPr lang="en-US" dirty="0" smtClean="0"/>
              <a:t>Participating peers not only download, but also contribute their upload bandwidth.</a:t>
            </a:r>
          </a:p>
          <a:p>
            <a:r>
              <a:rPr lang="en-US" dirty="0" smtClean="0"/>
              <a:t>Scalable and cost-effective to be deployed for content owners and distributors.</a:t>
            </a:r>
          </a:p>
          <a:p>
            <a:r>
              <a:rPr lang="en-US" dirty="0" smtClean="0"/>
              <a:t>Specifically, file sharing and streaming contribute the most P2P traffic.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Sky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1276764" cy="571504"/>
          </a:xfrm>
          <a:prstGeom prst="rect">
            <a:avLst/>
          </a:prstGeom>
          <a:noFill/>
        </p:spPr>
      </p:pic>
      <p:pic>
        <p:nvPicPr>
          <p:cNvPr id="5" name="Picture 8" descr="pplive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4686" y="2286000"/>
            <a:ext cx="1778012" cy="571504"/>
          </a:xfrm>
          <a:prstGeom prst="rect">
            <a:avLst/>
          </a:prstGeom>
          <a:noFill/>
        </p:spPr>
      </p:pic>
      <p:pic>
        <p:nvPicPr>
          <p:cNvPr id="6" name="Picture 4" descr="BitTor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1011" y="2286000"/>
            <a:ext cx="2589628" cy="571504"/>
          </a:xfrm>
          <a:prstGeom prst="rect">
            <a:avLst/>
          </a:prstGeom>
          <a:noFill/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971800" y="2133600"/>
            <a:ext cx="4857784" cy="857256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peer IP addresses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Locality</a:t>
            </a:r>
          </a:p>
          <a:p>
            <a:r>
              <a:rPr lang="en-US" b="1" dirty="0" smtClean="0"/>
              <a:t>Response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contribution distribution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Peer-list Request response time</a:t>
            </a:r>
            <a:endParaRPr lang="en-US" sz="3200" dirty="0"/>
          </a:p>
        </p:txBody>
      </p:sp>
      <p:pic>
        <p:nvPicPr>
          <p:cNvPr id="3" name="图片 2" descr="1027telegd_rate_plrtt_c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07" y="2227422"/>
            <a:ext cx="3018193" cy="2324008"/>
          </a:xfrm>
          <a:prstGeom prst="rect">
            <a:avLst/>
          </a:prstGeom>
        </p:spPr>
      </p:pic>
      <p:pic>
        <p:nvPicPr>
          <p:cNvPr id="4" name="图片 3" descr="1027telegd_rate_plrtt_ot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43" y="2214554"/>
            <a:ext cx="3021283" cy="2349886"/>
          </a:xfrm>
          <a:prstGeom prst="rect">
            <a:avLst/>
          </a:prstGeom>
        </p:spPr>
      </p:pic>
      <p:pic>
        <p:nvPicPr>
          <p:cNvPr id="5" name="图片 4" descr="1027telegd_rate_plrtt_te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215684"/>
            <a:ext cx="3048680" cy="2347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656" y="4644577"/>
            <a:ext cx="26312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TELE peers: 1.1482s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77788" y="4644577"/>
            <a:ext cx="25515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CNC peers: 1.5640s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02117" y="4644577"/>
            <a:ext cx="287047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OTHER peers: 0.9892s </a:t>
            </a:r>
            <a:endParaRPr 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142844" y="3644445"/>
            <a:ext cx="857256" cy="8572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直接箭头连接符 12"/>
          <p:cNvCxnSpPr>
            <a:endCxn id="11" idx="5"/>
          </p:cNvCxnSpPr>
          <p:nvPr/>
        </p:nvCxnSpPr>
        <p:spPr>
          <a:xfrm rot="16200000" flipV="1">
            <a:off x="660244" y="4590473"/>
            <a:ext cx="1554302" cy="1125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5787585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First 500 requests to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TELE peers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12648" y="1600200"/>
            <a:ext cx="8153400" cy="685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da-DK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China-TELE peer watching popular</a:t>
            </a:r>
            <a:r>
              <a:rPr kumimoji="0" lang="da-DK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</a:t>
            </a:r>
            <a:endParaRPr kumimoji="0" lang="da-DK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flipV="1">
            <a:off x="6015335" y="2147888"/>
            <a:ext cx="461665" cy="2424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Response Time (sec)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267200"/>
            <a:ext cx="704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3500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19736" y="4267200"/>
            <a:ext cx="5524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250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67736" y="4267200"/>
            <a:ext cx="781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5181600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(CERNET, </a:t>
            </a:r>
            <a:r>
              <a:rPr lang="en-US" sz="1600" b="1" dirty="0" err="1" smtClean="0"/>
              <a:t>OtherCN</a:t>
            </a:r>
            <a:r>
              <a:rPr lang="en-US" sz="1600" b="1" dirty="0" smtClean="0"/>
              <a:t>, Foreign)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4" grpId="0"/>
      <p:bldP spid="17" grpId="0" animBg="1"/>
      <p:bldP spid="19" grpId="0" animBg="1"/>
      <p:bldP spid="20" grpId="0" animBg="1"/>
      <p:bldP spid="21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Peer-list Request response time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内容占位符 8"/>
          <p:cNvGraphicFramePr>
            <a:graphicFrameLocks/>
          </p:cNvGraphicFramePr>
          <p:nvPr/>
        </p:nvGraphicFramePr>
        <p:xfrm>
          <a:off x="184212" y="2450786"/>
          <a:ext cx="8816944" cy="1478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9212"/>
                <a:gridCol w="2288747"/>
                <a:gridCol w="2362577"/>
                <a:gridCol w="243640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TELE-Unpopular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Mason-Popular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Mason-Unpopular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0.7168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CNC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0.2506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0.4690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257800" y="4038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10502" y="4038600"/>
            <a:ext cx="214298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flipV="1">
            <a:off x="2895600" y="1752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Request response time</a:t>
            </a:r>
            <a:endParaRPr lang="en-US" sz="4800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TELE-Popular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TELE-Unpopular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CNC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内容占位符 8"/>
          <p:cNvGraphicFramePr>
            <a:graphicFrameLocks/>
          </p:cNvGraphicFramePr>
          <p:nvPr/>
        </p:nvGraphicFramePr>
        <p:xfrm>
          <a:off x="633442" y="3445838"/>
          <a:ext cx="815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Mason-Popular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Mason-Unpopular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CNC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4143372" y="1714488"/>
            <a:ext cx="1143008" cy="11430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642910" y="3457588"/>
            <a:ext cx="8143932" cy="15716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6072198" y="1600200"/>
            <a:ext cx="2714644" cy="15716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PPLive achieves strong ISP-level traffic locality, especially for popular channels.</a:t>
            </a:r>
          </a:p>
          <a:p>
            <a:r>
              <a:rPr lang="en-US" dirty="0" smtClean="0"/>
              <a:t>Peers in the same ISP tend to respond faster, causing high ISP-level traffic locality.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peer IP addresses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Locality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time</a:t>
            </a:r>
          </a:p>
          <a:p>
            <a:r>
              <a:rPr lang="en-US" b="1" dirty="0" smtClean="0"/>
              <a:t>Traffic contribution distribution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Distribution of Connected Peers</a:t>
            </a:r>
            <a:r>
              <a:rPr lang="en-US" dirty="0" smtClean="0"/>
              <a:t> </a:t>
            </a:r>
            <a:r>
              <a:rPr lang="en-US" sz="3111" dirty="0" smtClean="0"/>
              <a:t>(unique)</a:t>
            </a:r>
            <a:endParaRPr lang="en-US" sz="3111" dirty="0"/>
          </a:p>
        </p:txBody>
      </p:sp>
      <p:pic>
        <p:nvPicPr>
          <p:cNvPr id="3" name="图片 2" descr="1029telegd_connec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3062311" cy="2320411"/>
          </a:xfrm>
          <a:prstGeom prst="rect">
            <a:avLst/>
          </a:prstGeom>
        </p:spPr>
      </p:pic>
      <p:pic>
        <p:nvPicPr>
          <p:cNvPr id="4" name="图片 3" descr="1027mason1_connec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51861"/>
            <a:ext cx="3062311" cy="2320411"/>
          </a:xfrm>
          <a:prstGeom prst="rect">
            <a:avLst/>
          </a:prstGeom>
        </p:spPr>
      </p:pic>
      <p:pic>
        <p:nvPicPr>
          <p:cNvPr id="5" name="图片 4" descr="1027telegd_connec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500174"/>
            <a:ext cx="3062311" cy="2320411"/>
          </a:xfrm>
          <a:prstGeom prst="rect">
            <a:avLst/>
          </a:prstGeom>
        </p:spPr>
      </p:pic>
      <p:pic>
        <p:nvPicPr>
          <p:cNvPr id="6" name="图片 5" descr="1029mason1_connect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989" y="4251861"/>
            <a:ext cx="3009694" cy="2320411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85786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popular</a:t>
            </a:r>
            <a:endParaRPr lang="en-US" altLang="zh-CN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6248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unpopular</a:t>
            </a:r>
            <a:endParaRPr lang="en-US" altLang="zh-CN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7224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popular</a:t>
            </a:r>
            <a:endParaRPr lang="en-US" altLang="zh-CN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57686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unpopular</a:t>
            </a:r>
            <a:endParaRPr lang="en-US" altLang="zh-CN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42844" y="4143380"/>
            <a:ext cx="7215238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857224" y="1285860"/>
            <a:ext cx="714380" cy="2786082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椭圆 18"/>
          <p:cNvSpPr/>
          <p:nvPr/>
        </p:nvSpPr>
        <p:spPr>
          <a:xfrm>
            <a:off x="4572000" y="1285860"/>
            <a:ext cx="714380" cy="2786082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椭圆 19"/>
          <p:cNvSpPr/>
          <p:nvPr/>
        </p:nvSpPr>
        <p:spPr>
          <a:xfrm>
            <a:off x="2643174" y="4857760"/>
            <a:ext cx="714380" cy="1928826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椭圆 20"/>
          <p:cNvSpPr/>
          <p:nvPr/>
        </p:nvSpPr>
        <p:spPr>
          <a:xfrm>
            <a:off x="6429388" y="5715016"/>
            <a:ext cx="571504" cy="1000132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flipV="1">
            <a:off x="3857620" y="1690688"/>
            <a:ext cx="461665" cy="2195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Connected Peers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1185446"/>
            <a:ext cx="7048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1536" y="1143000"/>
            <a:ext cx="7048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TELE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2785646"/>
            <a:ext cx="7048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CNC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3200" y="4419600"/>
            <a:ext cx="99060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Foreign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5224046"/>
            <a:ext cx="99060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Foreign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 flipV="1">
            <a:off x="3886200" y="4357688"/>
            <a:ext cx="461665" cy="2195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Connected Peers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 flipV="1">
            <a:off x="147935" y="1676400"/>
            <a:ext cx="461665" cy="2195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Connected Peers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 flipV="1">
            <a:off x="224135" y="4419600"/>
            <a:ext cx="461665" cy="2195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Connected Peers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1524000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250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1490246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120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4267200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100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38600" y="41910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45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1" grpId="0" animBg="1"/>
      <p:bldP spid="17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24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 Distribution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Characterizes the property of scale invariance</a:t>
            </a:r>
          </a:p>
          <a:p>
            <a:r>
              <a:rPr lang="en-US" dirty="0" smtClean="0"/>
              <a:t>Heavy tailed, scale free</a:t>
            </a:r>
          </a:p>
          <a:p>
            <a:endParaRPr lang="en-US" sz="3100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Zipf distribution (power law)</a:t>
            </a: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304800" y="4781536"/>
            <a:ext cx="2286016" cy="2000264"/>
            <a:chOff x="340" y="1094"/>
            <a:chExt cx="1587" cy="1456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V="1">
              <a:off x="567" y="1094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567" y="2365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81" y="1243"/>
              <a:ext cx="1247" cy="11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533"/>
                </a:cxn>
                <a:cxn ang="0">
                  <a:pos x="223" y="899"/>
                </a:cxn>
                <a:cxn ang="0">
                  <a:pos x="571" y="1077"/>
                </a:cxn>
                <a:cxn ang="0">
                  <a:pos x="1247" y="1105"/>
                </a:cxn>
              </a:cxnLst>
              <a:rect l="0" t="0" r="r" b="b"/>
              <a:pathLst>
                <a:path w="1247" h="1111">
                  <a:moveTo>
                    <a:pt x="8" y="0"/>
                  </a:moveTo>
                  <a:cubicBezTo>
                    <a:pt x="13" y="89"/>
                    <a:pt x="0" y="383"/>
                    <a:pt x="36" y="533"/>
                  </a:cubicBezTo>
                  <a:cubicBezTo>
                    <a:pt x="72" y="683"/>
                    <a:pt x="132" y="798"/>
                    <a:pt x="223" y="899"/>
                  </a:cubicBezTo>
                  <a:cubicBezTo>
                    <a:pt x="314" y="1000"/>
                    <a:pt x="400" y="1043"/>
                    <a:pt x="571" y="1077"/>
                  </a:cubicBezTo>
                  <a:cubicBezTo>
                    <a:pt x="742" y="1111"/>
                    <a:pt x="1134" y="1100"/>
                    <a:pt x="1247" y="1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769" y="231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340" y="111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</a:rPr>
                <a:t>y</a:t>
              </a:r>
              <a:endParaRPr lang="en-US" altLang="zh-CN" i="1" baseline="30000" dirty="0">
                <a:latin typeface="Times New Roman" pitchFamily="18" charset="0"/>
              </a:endParaRP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1111" y="2024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heavy tail</a:t>
              </a:r>
            </a:p>
          </p:txBody>
        </p:sp>
      </p:grpSp>
      <p:grpSp>
        <p:nvGrpSpPr>
          <p:cNvPr id="69" name="Group 23"/>
          <p:cNvGrpSpPr>
            <a:grpSpLocks/>
          </p:cNvGrpSpPr>
          <p:nvPr/>
        </p:nvGrpSpPr>
        <p:grpSpPr bwMode="auto">
          <a:xfrm>
            <a:off x="2581260" y="4821214"/>
            <a:ext cx="2143140" cy="1941522"/>
            <a:chOff x="3538" y="1026"/>
            <a:chExt cx="1918" cy="1456"/>
          </a:xfrm>
        </p:grpSpPr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946" y="1026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3946" y="2297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3946" y="1254"/>
              <a:ext cx="1089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Text Box 15"/>
            <p:cNvSpPr txBox="1">
              <a:spLocks noChangeArrowheads="1"/>
            </p:cNvSpPr>
            <p:nvPr/>
          </p:nvSpPr>
          <p:spPr bwMode="auto">
            <a:xfrm>
              <a:off x="5080" y="2251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log </a:t>
              </a:r>
              <a:r>
                <a:rPr lang="en-US" altLang="zh-CN" i="1" dirty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3538" y="1026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log</a:t>
              </a:r>
              <a:r>
                <a:rPr lang="en-US" altLang="zh-CN" i="1" dirty="0">
                  <a:latin typeface="Times New Roman" pitchFamily="18" charset="0"/>
                </a:rPr>
                <a:t> y</a:t>
              </a:r>
              <a:endParaRPr lang="en-US" altLang="zh-CN" i="1" baseline="30000" dirty="0">
                <a:latin typeface="Times New Roman" pitchFamily="18" charset="0"/>
              </a:endParaRPr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4490" y="1614"/>
              <a:ext cx="6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slope: </a:t>
              </a:r>
              <a:r>
                <a:rPr lang="en-US" altLang="zh-CN" i="1" dirty="0">
                  <a:latin typeface="Times New Roman" pitchFamily="18" charset="0"/>
                </a:rPr>
                <a:t>-</a:t>
              </a:r>
              <a:r>
                <a:rPr lang="en-US" altLang="zh-CN" i="1" dirty="0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45" name="灯片编号占位符 4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" name="图片 19" descr="20081029_TELEGD_unmatlab_se.sez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2597127"/>
            <a:ext cx="3911626" cy="2931601"/>
          </a:xfrm>
          <a:prstGeom prst="rect">
            <a:avLst/>
          </a:prstGeom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5862" y="2265696"/>
            <a:ext cx="1835292" cy="46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8000"/>
                </a:solidFill>
              </a:rPr>
              <a:t>fat head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171154" y="2265696"/>
            <a:ext cx="11346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  thin </a:t>
            </a:r>
            <a:r>
              <a:rPr lang="en-US" altLang="zh-CN" b="1" dirty="0">
                <a:solidFill>
                  <a:srgbClr val="008000"/>
                </a:solidFill>
              </a:rPr>
              <a:t>tail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391156" y="5186313"/>
            <a:ext cx="2866531" cy="46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log scale in x axis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 flipV="1">
            <a:off x="8649829" y="2665860"/>
            <a:ext cx="341771" cy="2750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>
            <a:spAutoFit/>
          </a:bodyPr>
          <a:lstStyle/>
          <a:p>
            <a:pPr algn="ctr"/>
            <a:r>
              <a:rPr lang="en-US" altLang="zh-CN" b="1" dirty="0">
                <a:solidFill>
                  <a:srgbClr val="008000"/>
                </a:solidFill>
              </a:rPr>
              <a:t>log scale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8072462" y="2601280"/>
            <a:ext cx="0" cy="1327786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6185351" y="2633515"/>
            <a:ext cx="0" cy="50322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213354" y="5459148"/>
            <a:ext cx="3200423" cy="4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unpopular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Zipf model and SE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Characterizes the property of scale invariance</a:t>
            </a:r>
          </a:p>
          <a:p>
            <a:r>
              <a:rPr lang="en-US" dirty="0" smtClean="0"/>
              <a:t>Heavy tailed, scale free</a:t>
            </a:r>
          </a:p>
          <a:p>
            <a:endParaRPr lang="en-US" sz="3100" dirty="0"/>
          </a:p>
        </p:txBody>
      </p:sp>
      <p:sp>
        <p:nvSpPr>
          <p:cNvPr id="80" name="内容占位符 7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 smtClean="0"/>
              <a:t>fat head and thin tail in log-log scale</a:t>
            </a:r>
          </a:p>
          <a:p>
            <a:r>
              <a:rPr lang="en-US" altLang="zh-CN" dirty="0" smtClean="0"/>
              <a:t>straight line in log</a:t>
            </a:r>
            <a:r>
              <a:rPr lang="en-US" altLang="zh-CN" sz="2300" i="1" dirty="0" smtClean="0">
                <a:latin typeface="Times New Roman" pitchFamily="18" charset="0"/>
              </a:rPr>
              <a:t>x</a:t>
            </a:r>
            <a:r>
              <a:rPr lang="en-US" altLang="zh-CN" sz="3600" dirty="0" smtClean="0"/>
              <a:t>-</a:t>
            </a:r>
            <a:r>
              <a:rPr lang="en-US" altLang="zh-CN" sz="3100" i="1" dirty="0" smtClean="0">
                <a:latin typeface="Times New Roman" pitchFamily="18" charset="0"/>
              </a:rPr>
              <a:t>y</a:t>
            </a:r>
            <a:r>
              <a:rPr lang="en-US" altLang="zh-CN" sz="3500" baseline="30000" dirty="0" smtClean="0"/>
              <a:t>c</a:t>
            </a:r>
            <a:r>
              <a:rPr lang="en-US" altLang="zh-CN" dirty="0" smtClean="0"/>
              <a:t> scale </a:t>
            </a:r>
            <a:r>
              <a:rPr lang="en-US" altLang="zh-CN" b="1" dirty="0" smtClean="0">
                <a:solidFill>
                  <a:schemeClr val="accent2"/>
                </a:solidFill>
              </a:rPr>
              <a:t>(SE scale)</a:t>
            </a:r>
          </a:p>
          <a:p>
            <a:endParaRPr lang="en-US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Zipf distribution (power law)</a:t>
            </a:r>
          </a:p>
        </p:txBody>
      </p:sp>
      <p:sp>
        <p:nvSpPr>
          <p:cNvPr id="79" name="文本占位符 7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 distribution</a:t>
            </a:r>
          </a:p>
        </p:txBody>
      </p:sp>
      <p:grpSp>
        <p:nvGrpSpPr>
          <p:cNvPr id="4" name="组合 75"/>
          <p:cNvGrpSpPr/>
          <p:nvPr/>
        </p:nvGrpSpPr>
        <p:grpSpPr>
          <a:xfrm>
            <a:off x="4500562" y="4643446"/>
            <a:ext cx="2357454" cy="2071702"/>
            <a:chOff x="1785918" y="4357694"/>
            <a:chExt cx="3106738" cy="231140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785918" y="4357694"/>
              <a:ext cx="3009900" cy="2311400"/>
              <a:chOff x="3356" y="1207"/>
              <a:chExt cx="1896" cy="1456"/>
            </a:xfrm>
          </p:grpSpPr>
          <p:sp>
            <p:nvSpPr>
              <p:cNvPr id="29" name="Text Box 33"/>
              <p:cNvSpPr txBox="1">
                <a:spLocks noChangeArrowheads="1"/>
              </p:cNvSpPr>
              <p:nvPr/>
            </p:nvSpPr>
            <p:spPr bwMode="auto">
              <a:xfrm>
                <a:off x="4876" y="2432"/>
                <a:ext cx="3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</a:rPr>
                  <a:t>log </a:t>
                </a:r>
                <a:r>
                  <a:rPr lang="en-US" altLang="zh-CN" i="1" dirty="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 flipV="1">
                <a:off x="3742" y="1207"/>
                <a:ext cx="0" cy="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3742" y="2478"/>
                <a:ext cx="1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3356" y="1230"/>
                <a:ext cx="4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</a:rPr>
                  <a:t>log</a:t>
                </a:r>
                <a:r>
                  <a:rPr lang="en-US" altLang="zh-CN" i="1" dirty="0">
                    <a:latin typeface="Times New Roman" pitchFamily="18" charset="0"/>
                  </a:rPr>
                  <a:t> y</a:t>
                </a:r>
                <a:endParaRPr lang="en-US" altLang="zh-CN" i="1" baseline="30000" dirty="0">
                  <a:latin typeface="Times New Roman" pitchFamily="18" charset="0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736" y="1515"/>
                <a:ext cx="993" cy="9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0" y="137"/>
                  </a:cxn>
                  <a:cxn ang="0">
                    <a:pos x="705" y="368"/>
                  </a:cxn>
                  <a:cxn ang="0">
                    <a:pos x="885" y="634"/>
                  </a:cxn>
                  <a:cxn ang="0">
                    <a:pos x="993" y="951"/>
                  </a:cxn>
                </a:cxnLst>
                <a:rect l="0" t="0" r="r" b="b"/>
                <a:pathLst>
                  <a:path w="993" h="951">
                    <a:moveTo>
                      <a:pt x="0" y="0"/>
                    </a:moveTo>
                    <a:cubicBezTo>
                      <a:pt x="68" y="24"/>
                      <a:pt x="293" y="76"/>
                      <a:pt x="410" y="137"/>
                    </a:cubicBezTo>
                    <a:cubicBezTo>
                      <a:pt x="527" y="198"/>
                      <a:pt x="626" y="285"/>
                      <a:pt x="705" y="368"/>
                    </a:cubicBezTo>
                    <a:cubicBezTo>
                      <a:pt x="784" y="451"/>
                      <a:pt x="837" y="537"/>
                      <a:pt x="885" y="634"/>
                    </a:cubicBezTo>
                    <a:cubicBezTo>
                      <a:pt x="933" y="731"/>
                      <a:pt x="971" y="885"/>
                      <a:pt x="993" y="951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2401868" y="4608519"/>
              <a:ext cx="1476375" cy="463550"/>
              <a:chOff x="3744" y="1365"/>
              <a:chExt cx="930" cy="292"/>
            </a:xfrm>
          </p:grpSpPr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4038" y="1365"/>
                <a:ext cx="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fat head</a:t>
                </a:r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3744" y="1517"/>
                <a:ext cx="40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1" y="99"/>
                  </a:cxn>
                  <a:cxn ang="0">
                    <a:pos x="408" y="140"/>
                  </a:cxn>
                </a:cxnLst>
                <a:rect l="0" t="0" r="r" b="b"/>
                <a:pathLst>
                  <a:path w="408" h="140">
                    <a:moveTo>
                      <a:pt x="0" y="0"/>
                    </a:moveTo>
                    <a:cubicBezTo>
                      <a:pt x="53" y="16"/>
                      <a:pt x="253" y="76"/>
                      <a:pt x="321" y="99"/>
                    </a:cubicBezTo>
                    <a:cubicBezTo>
                      <a:pt x="389" y="122"/>
                      <a:pt x="390" y="131"/>
                      <a:pt x="408" y="14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778231" y="5819781"/>
              <a:ext cx="1114425" cy="542925"/>
              <a:chOff x="4611" y="2128"/>
              <a:chExt cx="702" cy="342"/>
            </a:xfrm>
          </p:grpSpPr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4741" y="2136"/>
                <a:ext cx="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thin tail</a:t>
                </a:r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611" y="2128"/>
                <a:ext cx="118" cy="3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145"/>
                  </a:cxn>
                  <a:cxn ang="0">
                    <a:pos x="118" y="342"/>
                  </a:cxn>
                </a:cxnLst>
                <a:rect l="0" t="0" r="r" b="b"/>
                <a:pathLst>
                  <a:path w="118" h="342">
                    <a:moveTo>
                      <a:pt x="0" y="0"/>
                    </a:moveTo>
                    <a:cubicBezTo>
                      <a:pt x="10" y="24"/>
                      <a:pt x="38" y="88"/>
                      <a:pt x="58" y="145"/>
                    </a:cubicBezTo>
                    <a:cubicBezTo>
                      <a:pt x="78" y="202"/>
                      <a:pt x="108" y="309"/>
                      <a:pt x="118" y="342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" name="组合 76"/>
          <p:cNvGrpSpPr/>
          <p:nvPr/>
        </p:nvGrpSpPr>
        <p:grpSpPr>
          <a:xfrm>
            <a:off x="6716721" y="4860958"/>
            <a:ext cx="2355873" cy="1854190"/>
            <a:chOff x="5435600" y="4305300"/>
            <a:chExt cx="2849563" cy="2406650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435600" y="4305300"/>
              <a:ext cx="2849563" cy="2406650"/>
              <a:chOff x="3616" y="1306"/>
              <a:chExt cx="1795" cy="1516"/>
            </a:xfrm>
          </p:grpSpPr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V="1">
                <a:off x="3946" y="1321"/>
                <a:ext cx="0" cy="1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3946" y="2592"/>
                <a:ext cx="1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3946" y="1549"/>
                <a:ext cx="1089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5035" y="2591"/>
                <a:ext cx="3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itchFamily="18" charset="0"/>
                  </a:rPr>
                  <a:t>log 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3719" y="1306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FF0000"/>
                    </a:solidFill>
                    <a:latin typeface="Times New Roman" pitchFamily="18" charset="0"/>
                  </a:rPr>
                  <a:t>y</a:t>
                </a:r>
                <a:r>
                  <a:rPr lang="en-US" altLang="zh-CN" sz="2000" b="1" i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5" name="AutoShape 14"/>
              <p:cNvSpPr>
                <a:spLocks/>
              </p:cNvSpPr>
              <p:nvPr/>
            </p:nvSpPr>
            <p:spPr bwMode="auto">
              <a:xfrm>
                <a:off x="3810" y="1548"/>
                <a:ext cx="91" cy="1043"/>
              </a:xfrm>
              <a:prstGeom prst="leftBrace">
                <a:avLst>
                  <a:gd name="adj1" fmla="val 9551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3616" y="1924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490" y="1911"/>
                <a:ext cx="6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</a:rPr>
                  <a:t>slope: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b="1" i="1" dirty="0">
                    <a:solidFill>
                      <a:schemeClr val="accent2"/>
                    </a:solidFill>
                    <a:latin typeface="Times New Roman" pitchFamily="18" charset="0"/>
                  </a:rPr>
                  <a:t>-a</a:t>
                </a:r>
              </a:p>
            </p:txBody>
          </p:sp>
        </p:grpSp>
        <p:sp>
          <p:nvSpPr>
            <p:cNvPr id="61" name="Text Box 47"/>
            <p:cNvSpPr txBox="1">
              <a:spLocks noChangeArrowheads="1"/>
            </p:cNvSpPr>
            <p:nvPr/>
          </p:nvSpPr>
          <p:spPr bwMode="auto">
            <a:xfrm>
              <a:off x="6119813" y="4532323"/>
              <a:ext cx="1722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 i="1" dirty="0">
                  <a:solidFill>
                    <a:schemeClr val="accent2"/>
                  </a:solidFill>
                  <a:latin typeface="Times New Roman" pitchFamily="18" charset="0"/>
                </a:rPr>
                <a:t>c</a:t>
              </a:r>
              <a:r>
                <a:rPr lang="en-US" altLang="zh-CN" sz="1600" b="1" dirty="0">
                  <a:solidFill>
                    <a:schemeClr val="accent2"/>
                  </a:solidFill>
                </a:rPr>
                <a:t>: stretch factor</a:t>
              </a:r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1406" y="4714884"/>
            <a:ext cx="2286016" cy="2000264"/>
            <a:chOff x="340" y="1094"/>
            <a:chExt cx="1587" cy="1456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V="1">
              <a:off x="567" y="1094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567" y="2365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81" y="1243"/>
              <a:ext cx="1247" cy="11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533"/>
                </a:cxn>
                <a:cxn ang="0">
                  <a:pos x="223" y="899"/>
                </a:cxn>
                <a:cxn ang="0">
                  <a:pos x="571" y="1077"/>
                </a:cxn>
                <a:cxn ang="0">
                  <a:pos x="1247" y="1105"/>
                </a:cxn>
              </a:cxnLst>
              <a:rect l="0" t="0" r="r" b="b"/>
              <a:pathLst>
                <a:path w="1247" h="1111">
                  <a:moveTo>
                    <a:pt x="8" y="0"/>
                  </a:moveTo>
                  <a:cubicBezTo>
                    <a:pt x="13" y="89"/>
                    <a:pt x="0" y="383"/>
                    <a:pt x="36" y="533"/>
                  </a:cubicBezTo>
                  <a:cubicBezTo>
                    <a:pt x="72" y="683"/>
                    <a:pt x="132" y="798"/>
                    <a:pt x="223" y="899"/>
                  </a:cubicBezTo>
                  <a:cubicBezTo>
                    <a:pt x="314" y="1000"/>
                    <a:pt x="400" y="1043"/>
                    <a:pt x="571" y="1077"/>
                  </a:cubicBezTo>
                  <a:cubicBezTo>
                    <a:pt x="742" y="1111"/>
                    <a:pt x="1134" y="1100"/>
                    <a:pt x="1247" y="1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769" y="231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340" y="111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</a:rPr>
                <a:t>y</a:t>
              </a:r>
              <a:endParaRPr lang="en-US" altLang="zh-CN" i="1" baseline="30000" dirty="0">
                <a:latin typeface="Times New Roman" pitchFamily="18" charset="0"/>
              </a:endParaRP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1111" y="2024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heavy tail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2143108" y="4773626"/>
            <a:ext cx="2143140" cy="1941522"/>
            <a:chOff x="3538" y="1026"/>
            <a:chExt cx="1918" cy="1456"/>
          </a:xfrm>
        </p:grpSpPr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946" y="1026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3946" y="2297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3946" y="1254"/>
              <a:ext cx="1089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Text Box 15"/>
            <p:cNvSpPr txBox="1">
              <a:spLocks noChangeArrowheads="1"/>
            </p:cNvSpPr>
            <p:nvPr/>
          </p:nvSpPr>
          <p:spPr bwMode="auto">
            <a:xfrm>
              <a:off x="5080" y="2251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log </a:t>
              </a:r>
              <a:r>
                <a:rPr lang="en-US" altLang="zh-CN" i="1" dirty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3538" y="1026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log</a:t>
              </a:r>
              <a:r>
                <a:rPr lang="en-US" altLang="zh-CN" i="1" dirty="0">
                  <a:latin typeface="Times New Roman" pitchFamily="18" charset="0"/>
                </a:rPr>
                <a:t> y</a:t>
              </a:r>
              <a:endParaRPr lang="en-US" altLang="zh-CN" i="1" baseline="30000" dirty="0">
                <a:latin typeface="Times New Roman" pitchFamily="18" charset="0"/>
              </a:endParaRPr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4490" y="1614"/>
              <a:ext cx="6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slope: </a:t>
              </a:r>
              <a:r>
                <a:rPr lang="en-US" altLang="zh-CN" i="1" dirty="0">
                  <a:latin typeface="Times New Roman" pitchFamily="18" charset="0"/>
                </a:rPr>
                <a:t>-</a:t>
              </a:r>
              <a:r>
                <a:rPr lang="en-US" altLang="zh-CN" i="1" dirty="0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45" name="灯片编号占位符 4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081029_TELEGD_unmatlab_se.sez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7" y="1538048"/>
            <a:ext cx="3143271" cy="2302798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84692" y="1277706"/>
            <a:ext cx="14747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8000"/>
                </a:solidFill>
              </a:rPr>
              <a:t>fat head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859480" y="1277706"/>
            <a:ext cx="11414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  thin </a:t>
            </a:r>
            <a:r>
              <a:rPr lang="en-US" altLang="zh-CN" b="1" dirty="0">
                <a:solidFill>
                  <a:srgbClr val="008000"/>
                </a:solidFill>
              </a:rPr>
              <a:t>tail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 Distribution</a:t>
            </a:r>
            <a:endParaRPr lang="en-US" dirty="0"/>
          </a:p>
        </p:txBody>
      </p:sp>
      <p:pic>
        <p:nvPicPr>
          <p:cNvPr id="3" name="图片 2" descr="20081027_MASON1_matlab_se.sez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7" y="4214818"/>
            <a:ext cx="3143271" cy="2302798"/>
          </a:xfrm>
          <a:prstGeom prst="rect">
            <a:avLst/>
          </a:prstGeom>
        </p:spPr>
      </p:pic>
      <p:pic>
        <p:nvPicPr>
          <p:cNvPr id="4" name="图片 3" descr="20081027_TELEGD_matlab_se.sez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7" y="1554830"/>
            <a:ext cx="3143271" cy="2302798"/>
          </a:xfrm>
          <a:prstGeom prst="rect">
            <a:avLst/>
          </a:prstGeom>
        </p:spPr>
      </p:pic>
      <p:pic>
        <p:nvPicPr>
          <p:cNvPr id="5" name="图片 4" descr="20081029_MASON1_unmatlab_se.sez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7" y="4214818"/>
            <a:ext cx="3143271" cy="2302798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429124" y="3571876"/>
            <a:ext cx="23034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log scale in x axis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 flipV="1">
            <a:off x="3649215" y="1554830"/>
            <a:ext cx="738664" cy="2195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data requests</a:t>
            </a:r>
          </a:p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(powered </a:t>
            </a:r>
            <a:r>
              <a:rPr lang="en-US" altLang="zh-CN" b="1" dirty="0">
                <a:solidFill>
                  <a:srgbClr val="0000FF"/>
                </a:solidFill>
              </a:rPr>
              <a:t>scale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y</a:t>
            </a:r>
            <a:r>
              <a:rPr lang="en-US" altLang="zh-CN" b="1" baseline="30000" dirty="0" err="1" smtClean="0">
                <a:solidFill>
                  <a:srgbClr val="0000FF"/>
                </a:solidFill>
              </a:rPr>
              <a:t>c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 flipV="1">
            <a:off x="6913635" y="1592038"/>
            <a:ext cx="553998" cy="2160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 lIns="0" tIns="0" rIns="0" bIns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8000"/>
                </a:solidFill>
              </a:rPr>
              <a:t># of data requests</a:t>
            </a:r>
          </a:p>
          <a:p>
            <a:pPr algn="ctr"/>
            <a:r>
              <a:rPr lang="en-US" altLang="zh-CN" b="1" dirty="0" smtClean="0">
                <a:solidFill>
                  <a:srgbClr val="008000"/>
                </a:solidFill>
              </a:rPr>
              <a:t>(log scale)</a:t>
            </a:r>
            <a:endParaRPr lang="en-US" altLang="zh-CN" b="1" dirty="0">
              <a:solidFill>
                <a:srgbClr val="008000"/>
              </a:solidFill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6715140" y="1609486"/>
            <a:ext cx="0" cy="10429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5067317" y="1566631"/>
            <a:ext cx="0" cy="395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5786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popular</a:t>
            </a:r>
            <a:endParaRPr lang="en-US" altLang="zh-CN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286248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unpopular</a:t>
            </a:r>
            <a:endParaRPr lang="en-US" altLang="zh-CN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57224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popular</a:t>
            </a:r>
            <a:endParaRPr lang="en-US" altLang="zh-CN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57686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unpopular</a:t>
            </a:r>
            <a:endParaRPr lang="en-US" altLang="zh-CN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142844" y="4143380"/>
            <a:ext cx="7215238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429124" y="1928803"/>
            <a:ext cx="2428892" cy="164307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857224" y="1714488"/>
            <a:ext cx="2428892" cy="1857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429124" y="4500570"/>
            <a:ext cx="2500330" cy="1785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785786" y="4357694"/>
            <a:ext cx="2500330" cy="192882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vs. Underlay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50435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Network-oblivious peering strategy</a:t>
            </a:r>
          </a:p>
          <a:p>
            <a:r>
              <a:rPr lang="en-US" b="1" dirty="0" smtClean="0"/>
              <a:t>BLIND</a:t>
            </a:r>
            <a:r>
              <a:rPr lang="en-US" dirty="0" smtClean="0"/>
              <a:t> overlay connection</a:t>
            </a:r>
          </a:p>
          <a:p>
            <a:pPr lvl="1"/>
            <a:r>
              <a:rPr lang="en-US" sz="2800" dirty="0" smtClean="0"/>
              <a:t>Does not consider the underlying network topology</a:t>
            </a:r>
          </a:p>
          <a:p>
            <a:pPr lvl="1"/>
            <a:r>
              <a:rPr lang="en-US" sz="2800" dirty="0" smtClean="0"/>
              <a:t>Increases cross-ISP traffic</a:t>
            </a:r>
          </a:p>
          <a:p>
            <a:pPr lvl="2"/>
            <a:r>
              <a:rPr lang="en-US" sz="2700" dirty="0" smtClean="0"/>
              <a:t>Wastes a significant amount of Internet bandwidth</a:t>
            </a:r>
          </a:p>
          <a:p>
            <a:pPr lvl="2"/>
            <a:r>
              <a:rPr lang="en-US" sz="2700" dirty="0" smtClean="0"/>
              <a:t>50%-90% of existing local pieces in active users are downloaded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externally</a:t>
            </a:r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en-US" sz="2500" dirty="0" smtClean="0"/>
              <a:t>Karagiannis et al. on BitTorrent, a university network (IMC 2005)</a:t>
            </a:r>
          </a:p>
          <a:p>
            <a:pPr lvl="1"/>
            <a:r>
              <a:rPr lang="en-US" sz="2700" dirty="0" smtClean="0"/>
              <a:t>Degrades user perceived 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CDF of Peers’ Traffic Contributions</a:t>
            </a:r>
            <a:endParaRPr lang="en-US" dirty="0"/>
          </a:p>
        </p:txBody>
      </p:sp>
      <p:pic>
        <p:nvPicPr>
          <p:cNvPr id="4" name="图片 3" descr="1029telegd_trans_c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45" y="1500174"/>
            <a:ext cx="2929285" cy="2357454"/>
          </a:xfrm>
          <a:prstGeom prst="rect">
            <a:avLst/>
          </a:prstGeom>
        </p:spPr>
      </p:pic>
      <p:pic>
        <p:nvPicPr>
          <p:cNvPr id="5" name="图片 4" descr="1027mason1_trans_c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45" y="4214818"/>
            <a:ext cx="2929285" cy="2357454"/>
          </a:xfrm>
          <a:prstGeom prst="rect">
            <a:avLst/>
          </a:prstGeom>
        </p:spPr>
      </p:pic>
      <p:pic>
        <p:nvPicPr>
          <p:cNvPr id="6" name="图片 5" descr="1027telegd_trans_c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5" y="1500175"/>
            <a:ext cx="2929285" cy="2357454"/>
          </a:xfrm>
          <a:prstGeom prst="rect">
            <a:avLst/>
          </a:prstGeom>
        </p:spPr>
      </p:pic>
      <p:pic>
        <p:nvPicPr>
          <p:cNvPr id="7" name="图片 6" descr="1029mason1_trans_c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045" y="4214818"/>
            <a:ext cx="2929285" cy="2357454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5786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popular</a:t>
            </a:r>
            <a:endParaRPr lang="en-US" altLang="zh-CN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86248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unpopular</a:t>
            </a:r>
            <a:endParaRPr lang="en-US" altLang="zh-CN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57224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popular</a:t>
            </a:r>
            <a:endParaRPr lang="en-US" altLang="zh-CN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57686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unpopular</a:t>
            </a:r>
            <a:endParaRPr lang="en-US" altLang="zh-CN" dirty="0"/>
          </a:p>
        </p:txBody>
      </p:sp>
      <p:cxnSp>
        <p:nvCxnSpPr>
          <p:cNvPr id="14" name="直接箭头连接符 13"/>
          <p:cNvCxnSpPr/>
          <p:nvPr/>
        </p:nvCxnSpPr>
        <p:spPr>
          <a:xfrm rot="5400000" flipH="1" flipV="1">
            <a:off x="3713950" y="5643578"/>
            <a:ext cx="1715306" cy="7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 flipH="1" flipV="1">
            <a:off x="3821504" y="3035694"/>
            <a:ext cx="1500198" cy="7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213488" y="3000372"/>
            <a:ext cx="1572430" cy="7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400000" flipH="1" flipV="1">
            <a:off x="107125" y="5607859"/>
            <a:ext cx="178595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4414" y="200024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73%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20716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67%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46434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82%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7752" y="46434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77%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42844" y="4143380"/>
            <a:ext cx="7215238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(3)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PPLive achieves strong ISP-level traffic locality, especially for popular channels.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Peers in the same ISP tend to respond faster, causing high ISP-level traffic locality.</a:t>
            </a:r>
          </a:p>
          <a:p>
            <a:r>
              <a:rPr lang="en-US" dirty="0" smtClean="0"/>
              <a:t>At peer-level, data requests made by a peer also have strong locality.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peer IP addresses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Locality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contribution distribution</a:t>
            </a:r>
          </a:p>
          <a:p>
            <a:r>
              <a:rPr lang="en-US" b="1" dirty="0" smtClean="0"/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Round-trip Time</a:t>
            </a:r>
            <a:endParaRPr lang="en-US" dirty="0"/>
          </a:p>
        </p:txBody>
      </p:sp>
      <p:pic>
        <p:nvPicPr>
          <p:cNvPr id="3" name="图片 2" descr="20081029_TELEGD_unmatlab_minrtt.conn-r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46" y="1500174"/>
            <a:ext cx="2998223" cy="2357454"/>
          </a:xfrm>
          <a:prstGeom prst="rect">
            <a:avLst/>
          </a:prstGeom>
        </p:spPr>
      </p:pic>
      <p:pic>
        <p:nvPicPr>
          <p:cNvPr id="4" name="图片 3" descr="20081027_MASON1_matlab_minrtt.conn-r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3" y="4214818"/>
            <a:ext cx="2998223" cy="2357454"/>
          </a:xfrm>
          <a:prstGeom prst="rect">
            <a:avLst/>
          </a:prstGeom>
        </p:spPr>
      </p:pic>
      <p:pic>
        <p:nvPicPr>
          <p:cNvPr id="5" name="图片 4" descr="20081027_TELEGD_matlab_minrtt.conn-r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3" y="1500174"/>
            <a:ext cx="2998223" cy="2357454"/>
          </a:xfrm>
          <a:prstGeom prst="rect">
            <a:avLst/>
          </a:prstGeom>
        </p:spPr>
      </p:pic>
      <p:pic>
        <p:nvPicPr>
          <p:cNvPr id="6" name="图片 5" descr="20081029_MASON1_unmatlab_minrtt.conn-rt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214818"/>
            <a:ext cx="2998223" cy="235745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85786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popular</a:t>
            </a:r>
            <a:endParaRPr lang="en-US" altLang="zh-CN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6248" y="378619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China-TELE unpopular</a:t>
            </a:r>
            <a:endParaRPr lang="en-US" altLang="zh-CN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7224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popular</a:t>
            </a:r>
            <a:endParaRPr lang="en-US" altLang="zh-CN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57686" y="6488692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USA-Mason unpopular</a:t>
            </a:r>
            <a:endParaRPr lang="en-US" altLang="zh-CN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42844" y="4143380"/>
            <a:ext cx="7215238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928662" y="1928802"/>
            <a:ext cx="2357454" cy="6429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4572000" y="2643182"/>
            <a:ext cx="2428892" cy="35719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857224" y="4857760"/>
            <a:ext cx="2500330" cy="6429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4500562" y="5214950"/>
            <a:ext cx="2500330" cy="28575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140558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-0.654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14287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-0.396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414338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-0.450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407194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-0.679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697430" y="3488296"/>
            <a:ext cx="23034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1" dirty="0" smtClean="0"/>
              <a:t>Remote host (rank)</a:t>
            </a:r>
            <a:endParaRPr lang="en-US" altLang="zh-CN" b="1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 flipV="1">
            <a:off x="3967459" y="1519240"/>
            <a:ext cx="461665" cy="2266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# of data requests</a:t>
            </a:r>
            <a:endParaRPr lang="en-US" altLang="zh-CN" b="1" baseline="30000" dirty="0">
              <a:solidFill>
                <a:srgbClr val="0000FF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 flipV="1">
            <a:off x="7253607" y="1928802"/>
            <a:ext cx="461665" cy="18215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RTT (sec)</a:t>
            </a:r>
            <a:endParaRPr lang="en-US" altLang="zh-CN" b="1" baseline="30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(4)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PPLive achieves strong ISP-level traffic locality, especially for popular channels.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Peers in the same ISP tend to respond faster, causing high ISP-level traffic locality.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At peer-level, data requests made by a peer also have strong locality.</a:t>
            </a:r>
          </a:p>
          <a:p>
            <a:r>
              <a:rPr lang="en-US" dirty="0" smtClean="0"/>
              <a:t>Top connected peers have smaller Round-trip time values to our probing clients.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PPLive traffic is highly localized at ISP-level.</a:t>
            </a:r>
          </a:p>
          <a:p>
            <a:r>
              <a:rPr lang="en-US" dirty="0" smtClean="0"/>
              <a:t>Achieved without any special requirement such as ISP or CDN support like P4P and Ono.</a:t>
            </a:r>
          </a:p>
          <a:p>
            <a:r>
              <a:rPr lang="en-US" dirty="0" smtClean="0"/>
              <a:t>Uses a decentralized, latency based, neighbor referral policy.</a:t>
            </a:r>
          </a:p>
          <a:p>
            <a:r>
              <a:rPr lang="en-US" dirty="0" smtClean="0"/>
              <a:t>Automatically addresses the topology mismatch issue to a large extent.</a:t>
            </a:r>
          </a:p>
          <a:p>
            <a:r>
              <a:rPr lang="en-US" dirty="0" smtClean="0"/>
              <a:t>Enhances both user- and network- level performance.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85000"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da-DK" sz="3000" dirty="0" smtClean="0"/>
              <a:t>Biased neighbor selection</a:t>
            </a:r>
          </a:p>
          <a:p>
            <a:pPr lvl="1"/>
            <a:r>
              <a:rPr lang="da-DK" sz="2100" dirty="0" smtClean="0"/>
              <a:t>Bindal et al. (ICDCS 2006)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da-DK" sz="3000" dirty="0" smtClean="0"/>
              <a:t>P4P: ISP-application interfaces</a:t>
            </a:r>
            <a:endParaRPr lang="en-US" sz="3000" dirty="0" smtClean="0"/>
          </a:p>
          <a:p>
            <a:pPr lvl="1"/>
            <a:r>
              <a:rPr lang="da-DK" sz="2100" dirty="0" smtClean="0"/>
              <a:t>Xie et al. (SIGCOMM 2008)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da-DK" sz="3000" dirty="0" smtClean="0"/>
              <a:t>Ono: leverage existing CDN to estimate distance</a:t>
            </a:r>
          </a:p>
          <a:p>
            <a:pPr lvl="1"/>
            <a:r>
              <a:rPr lang="en-US" sz="2100" dirty="0" smtClean="0"/>
              <a:t>Choffnes et al. </a:t>
            </a:r>
            <a:r>
              <a:rPr lang="da-DK" sz="2100" dirty="0" smtClean="0"/>
              <a:t>(SIGCOMM 2008)</a:t>
            </a:r>
          </a:p>
          <a:p>
            <a:r>
              <a:rPr lang="da-DK" dirty="0" smtClean="0"/>
              <a:t>Require either ISP or CDN support</a:t>
            </a:r>
          </a:p>
          <a:p>
            <a:r>
              <a:rPr lang="da-DK" dirty="0" smtClean="0"/>
              <a:t>Aim at P2P file-sharing systems</a:t>
            </a:r>
            <a:endParaRPr lang="da-DK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b="1" dirty="0" smtClean="0">
                <a:solidFill>
                  <a:schemeClr val="accent2">
                    <a:lumMod val="75000"/>
                  </a:schemeClr>
                </a:solidFill>
              </a:rPr>
              <a:t>How about Internet P2P Streaming systems?</a:t>
            </a:r>
          </a:p>
          <a:p>
            <a:pPr lvl="1"/>
            <a:r>
              <a:rPr lang="en-US" sz="2800" dirty="0" smtClean="0"/>
              <a:t>Play-while-downloading instead of open-after-downloading</a:t>
            </a:r>
          </a:p>
          <a:p>
            <a:pPr lvl="1"/>
            <a:r>
              <a:rPr lang="en-US" sz="2800" dirty="0" smtClean="0"/>
              <a:t>Stable bandwidth requirement</a:t>
            </a:r>
            <a:endParaRPr lang="da-D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45566" cy="4495800"/>
          </a:xfrm>
        </p:spPr>
        <p:txBody>
          <a:bodyPr/>
          <a:lstStyle/>
          <a:p>
            <a:r>
              <a:rPr lang="en-US" dirty="0" smtClean="0"/>
              <a:t>Examine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traffic locality </a:t>
            </a:r>
            <a:r>
              <a:rPr lang="en-US" dirty="0" smtClean="0"/>
              <a:t>in a practical P2P streaming system.</a:t>
            </a:r>
          </a:p>
          <a:p>
            <a:r>
              <a:rPr lang="en-US" dirty="0" smtClean="0"/>
              <a:t>We found traffic locality 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US" dirty="0" smtClean="0"/>
              <a:t> in current PPLive system.</a:t>
            </a:r>
          </a:p>
          <a:p>
            <a:r>
              <a:rPr lang="en-US" dirty="0" smtClean="0"/>
              <a:t>Such high traffic locality 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dirty="0" smtClean="0"/>
              <a:t> due to CDN or ISP support.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peer IP addresses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Locality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Traffic contribution distribution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Round-trip Time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PPLive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PPLive is a free P2P based IPTV application.</a:t>
            </a:r>
          </a:p>
          <a:p>
            <a:r>
              <a:rPr lang="en-US" dirty="0" smtClean="0"/>
              <a:t>First released in December 2004.</a:t>
            </a:r>
          </a:p>
          <a:p>
            <a:r>
              <a:rPr lang="en-US" dirty="0" smtClean="0"/>
              <a:t>One of the largest P2P streaming network in the world.</a:t>
            </a:r>
          </a:p>
          <a:p>
            <a:r>
              <a:rPr lang="en-US" dirty="0" smtClean="0"/>
              <a:t>Live Streaming</a:t>
            </a:r>
          </a:p>
          <a:p>
            <a:pPr lvl="1"/>
            <a:r>
              <a:rPr lang="en-US" dirty="0" smtClean="0"/>
              <a:t>150 channels</a:t>
            </a:r>
          </a:p>
          <a:p>
            <a:r>
              <a:rPr lang="en-US" dirty="0" smtClean="0"/>
              <a:t>VoD Streaming</a:t>
            </a:r>
          </a:p>
          <a:p>
            <a:pPr lvl="1"/>
            <a:r>
              <a:rPr lang="en-US" dirty="0" smtClean="0"/>
              <a:t>Thousands</a:t>
            </a:r>
          </a:p>
        </p:txBody>
      </p:sp>
      <p:pic>
        <p:nvPicPr>
          <p:cNvPr id="7" name="Picture 8" descr="pplive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1778012" cy="571504"/>
          </a:xfrm>
          <a:prstGeom prst="rect">
            <a:avLst/>
          </a:prstGeom>
          <a:noFill/>
        </p:spPr>
      </p:pic>
      <p:pic>
        <p:nvPicPr>
          <p:cNvPr id="1026" name="Picture 2" descr="http://news.skycn.com/newsimg/2008/0704-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14686"/>
            <a:ext cx="4833936" cy="3575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403" y="4071966"/>
            <a:ext cx="428759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9141" y="1071546"/>
            <a:ext cx="433485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PPLive</a:t>
            </a:r>
            <a:endParaRPr lang="en-US" dirty="0"/>
          </a:p>
        </p:txBody>
      </p:sp>
      <p:pic>
        <p:nvPicPr>
          <p:cNvPr id="4" name="Picture 8" descr="pplive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8604"/>
            <a:ext cx="1778012" cy="571504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401" y="2786058"/>
            <a:ext cx="20941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571876"/>
            <a:ext cx="1341432" cy="12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箭头连接符 15" descr="(1)"/>
          <p:cNvCxnSpPr/>
          <p:nvPr/>
        </p:nvCxnSpPr>
        <p:spPr>
          <a:xfrm rot="10800000">
            <a:off x="1714480" y="3429002"/>
            <a:ext cx="1857388" cy="428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643042" y="3714752"/>
            <a:ext cx="1857388" cy="4191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14546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14546" y="32025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43174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1071546"/>
            <a:ext cx="3028956" cy="19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直接箭头连接符 31"/>
          <p:cNvCxnSpPr/>
          <p:nvPr/>
        </p:nvCxnSpPr>
        <p:spPr>
          <a:xfrm rot="16200000" flipV="1">
            <a:off x="3343667" y="2986485"/>
            <a:ext cx="1000132" cy="17065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4286248" y="3000372"/>
            <a:ext cx="785818" cy="71438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28992" y="29882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86248" y="31311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86446" y="42741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28992" y="3000372"/>
            <a:ext cx="1071570" cy="21431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rot="10800000" flipV="1">
            <a:off x="4429124" y="3143248"/>
            <a:ext cx="714380" cy="64294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57620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643438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29256" y="464344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4643438" y="4357694"/>
            <a:ext cx="2357454" cy="35719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rot="10800000">
            <a:off x="4572000" y="4500570"/>
            <a:ext cx="2428892" cy="35719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9" grpId="0"/>
      <p:bldP spid="40" grpId="0"/>
      <p:bldP spid="41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404" y="4071942"/>
            <a:ext cx="428759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64" y="1071546"/>
            <a:ext cx="4310068" cy="291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071546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PPLive</a:t>
            </a:r>
            <a:endParaRPr lang="en-US" dirty="0"/>
          </a:p>
        </p:txBody>
      </p:sp>
      <p:pic>
        <p:nvPicPr>
          <p:cNvPr id="4" name="Picture 8" descr="pplive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8604"/>
            <a:ext cx="1778012" cy="571504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401" y="2786058"/>
            <a:ext cx="20941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571876"/>
            <a:ext cx="1341432" cy="12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箭头连接符 15" descr="(1)"/>
          <p:cNvCxnSpPr/>
          <p:nvPr/>
        </p:nvCxnSpPr>
        <p:spPr>
          <a:xfrm rot="10800000">
            <a:off x="1714480" y="3429002"/>
            <a:ext cx="1857388" cy="428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643042" y="3714752"/>
            <a:ext cx="1857388" cy="4191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14546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14546" y="32025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43174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00430" y="29882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86248" y="31311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86446" y="42741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57620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643438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29256" y="46313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cxnSp>
        <p:nvCxnSpPr>
          <p:cNvPr id="37" name="直接箭头连接符 36"/>
          <p:cNvCxnSpPr/>
          <p:nvPr/>
        </p:nvCxnSpPr>
        <p:spPr>
          <a:xfrm rot="16200000" flipV="1">
            <a:off x="3000364" y="2928934"/>
            <a:ext cx="714380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6200000" flipH="1">
            <a:off x="2857488" y="3000372"/>
            <a:ext cx="785818" cy="5000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4572000" y="3071810"/>
            <a:ext cx="2000264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4500562" y="3214685"/>
            <a:ext cx="2143140" cy="10001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4286248" y="4786322"/>
            <a:ext cx="928694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10800000">
            <a:off x="4143372" y="4929198"/>
            <a:ext cx="928694" cy="2857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9" y="4857760"/>
            <a:ext cx="3000363" cy="19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" name="直接箭头连接符 57"/>
          <p:cNvCxnSpPr/>
          <p:nvPr/>
        </p:nvCxnSpPr>
        <p:spPr>
          <a:xfrm rot="10800000" flipV="1">
            <a:off x="2571736" y="4714884"/>
            <a:ext cx="642942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2714612" y="4786322"/>
            <a:ext cx="714380" cy="6429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16200000" flipV="1">
            <a:off x="3343667" y="2986485"/>
            <a:ext cx="1000132" cy="1706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4286248" y="3000372"/>
            <a:ext cx="785818" cy="7143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rot="16200000" flipH="1">
            <a:off x="3428992" y="3000372"/>
            <a:ext cx="1071570" cy="21431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rot="10800000" flipV="1">
            <a:off x="4429124" y="3143248"/>
            <a:ext cx="714380" cy="64294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4643438" y="4357694"/>
            <a:ext cx="2357454" cy="35719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10800000">
            <a:off x="4572000" y="4500570"/>
            <a:ext cx="2428892" cy="35719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C1C702-C2BD-4AC4-BA1B-B4AB310594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0" y="3429000"/>
            <a:ext cx="1143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Peerlist Request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3581400"/>
            <a:ext cx="1143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2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中性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4439</TotalTime>
  <Words>1386</Words>
  <Application>Microsoft Macintosh PowerPoint</Application>
  <PresentationFormat>On-screen Show (4:3)</PresentationFormat>
  <Paragraphs>409</Paragraphs>
  <Slides>35</Slides>
  <Notes>35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中性</vt:lpstr>
      <vt:lpstr>A Case Study of Traffic Locality in  Internet P2P Live Streaming Systems</vt:lpstr>
      <vt:lpstr>Background </vt:lpstr>
      <vt:lpstr>Overlay vs. Underlay</vt:lpstr>
      <vt:lpstr>Related Work</vt:lpstr>
      <vt:lpstr>Our Contributions</vt:lpstr>
      <vt:lpstr>Outline</vt:lpstr>
      <vt:lpstr>Overview of PPLive</vt:lpstr>
      <vt:lpstr>Overview of PPLive</vt:lpstr>
      <vt:lpstr>Overview of PPLive</vt:lpstr>
      <vt:lpstr>Methodology</vt:lpstr>
      <vt:lpstr>Methodology (Cont’)</vt:lpstr>
      <vt:lpstr>Outline</vt:lpstr>
      <vt:lpstr>Returned peers (with duplicate)</vt:lpstr>
      <vt:lpstr>Returned peers (with duplicate) cont.</vt:lpstr>
      <vt:lpstr>Outline</vt:lpstr>
      <vt:lpstr>Traffic Locality</vt:lpstr>
      <vt:lpstr>Four-week results</vt:lpstr>
      <vt:lpstr>Summary (1)</vt:lpstr>
      <vt:lpstr>How such high traffic locality is achieved?</vt:lpstr>
      <vt:lpstr>Outline</vt:lpstr>
      <vt:lpstr>Peer-list Request response time</vt:lpstr>
      <vt:lpstr>Peer-list Request response time</vt:lpstr>
      <vt:lpstr>Data Request response time</vt:lpstr>
      <vt:lpstr>Summary (2)</vt:lpstr>
      <vt:lpstr>Outline</vt:lpstr>
      <vt:lpstr>Distribution of Connected Peers (unique)</vt:lpstr>
      <vt:lpstr>Data Request Distribution</vt:lpstr>
      <vt:lpstr>Zipf model and SE model</vt:lpstr>
      <vt:lpstr>Data Request Distribution</vt:lpstr>
      <vt:lpstr>CDF of Peers’ Traffic Contributions</vt:lpstr>
      <vt:lpstr>Summary (3)</vt:lpstr>
      <vt:lpstr>Outline</vt:lpstr>
      <vt:lpstr>Round-trip Time</vt:lpstr>
      <vt:lpstr>Summary (4)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 Case Study of Traffic Locality in Internet P2P Live Streaming Systems</dc:title>
  <dc:creator>Yao Liu</dc:creator>
  <cp:keywords/>
  <cp:lastModifiedBy>Yao Liu</cp:lastModifiedBy>
  <cp:revision>206</cp:revision>
  <dcterms:created xsi:type="dcterms:W3CDTF">2010-03-31T21:22:04Z</dcterms:created>
  <dcterms:modified xsi:type="dcterms:W3CDTF">2010-03-31T21:25:44Z</dcterms:modified>
</cp:coreProperties>
</file>