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26"/>
  </p:notesMasterIdLst>
  <p:sldIdLst>
    <p:sldId id="25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8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4CA56-BEFD-4132-90FE-D136DC037D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2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suggest stopping here and having the students draw the graph themselves. Then show the graph on the next slide to compare their answers.</a:t>
            </a: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63F27EE-13F0-479E-A2BB-E642B2B44836}" type="slidenum">
              <a:rPr lang="en-US" sz="1100" b="0" i="1">
                <a:solidFill>
                  <a:schemeClr val="tx1"/>
                </a:solidFill>
              </a:rPr>
              <a:pPr algn="r" defTabSz="921503"/>
              <a:t>11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1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shows empty boxes. Students can fill these in,</a:t>
            </a:r>
            <a:r>
              <a:rPr lang="en-US" baseline="0" dirty="0" smtClean="0"/>
              <a:t> then show the answers.</a:t>
            </a:r>
          </a:p>
          <a:p>
            <a:r>
              <a:rPr lang="en-US" baseline="0" dirty="0" smtClean="0"/>
              <a:t>Edge coverage is very easy, of course …</a:t>
            </a:r>
            <a:endParaRPr lang="en-US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89BA419-FC40-473B-87BD-CCA30E3D55D6}" type="slidenum">
              <a:rPr lang="en-US" sz="1100" b="0" i="1">
                <a:solidFill>
                  <a:schemeClr val="tx1"/>
                </a:solidFill>
              </a:rPr>
              <a:pPr algn="r" defTabSz="921503"/>
              <a:t>12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1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shows empty boxes. Students can fill these in,</a:t>
            </a:r>
            <a:r>
              <a:rPr lang="en-US" baseline="0" dirty="0" smtClean="0"/>
              <a:t> then show the answers.</a:t>
            </a:r>
          </a:p>
          <a:p>
            <a:r>
              <a:rPr lang="en-US" baseline="0" dirty="0" smtClean="0"/>
              <a:t>Edge coverage is very easy, of course …</a:t>
            </a:r>
            <a:endParaRPr lang="en-US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89BA419-FC40-473B-87BD-CCA30E3D55D6}" type="slidenum">
              <a:rPr lang="en-US" sz="1100" b="0" i="1">
                <a:solidFill>
                  <a:schemeClr val="tx1"/>
                </a:solidFill>
              </a:rPr>
              <a:pPr algn="r" defTabSz="921503"/>
              <a:t>13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25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shows empty boxes. Students can fill these in,</a:t>
            </a:r>
            <a:r>
              <a:rPr lang="en-US" baseline="0" dirty="0" smtClean="0"/>
              <a:t> then show the answers.</a:t>
            </a:r>
          </a:p>
          <a:p>
            <a:r>
              <a:rPr lang="en-US" baseline="0" dirty="0" smtClean="0"/>
              <a:t>Edge coverage is very easy, of course …</a:t>
            </a:r>
            <a:endParaRPr lang="en-US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89BA419-FC40-473B-87BD-CCA30E3D55D6}" type="slidenum">
              <a:rPr lang="en-US" sz="1100" b="0" i="1">
                <a:solidFill>
                  <a:schemeClr val="tx1"/>
                </a:solidFill>
              </a:rPr>
              <a:pPr algn="r" defTabSz="921503"/>
              <a:t>14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65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37863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AA4E-132E-4B56-AE4D-96D089B8A098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5E8C-98E9-4B3C-93FC-BFA795DA248B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D16F-DC89-4D25-B5B8-AA094BA135B0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425C-09D5-42ED-B3FE-67C68178B5FE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8B75-A919-4A90-9859-B91954FBB8B3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0718-25DD-4408-BA37-BB1749A05540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4173-39C4-47EB-A7E4-990DE203F4D0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761F-3E1A-4332-8F97-DD68E14102A3}" type="datetime1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5DEA-9F01-4D0E-87A0-3D1AEE133FDA}" type="datetime1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C6DA-2E29-4579-AFE9-74ABD83001D3}" type="datetime1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CFFC-4F4F-4CF8-9727-0CC2731F1FF2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79A5-B322-457A-BC5B-A313BCC8D809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561B-9EF9-4D0C-B8C9-6304E1454C1E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7360-B691-4A97-B22F-208A8D304780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9589-8942-49B0-8788-754778A5DBC1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631D-7424-4604-8E7B-7410F789A8F3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748D-7E0A-40AE-857C-F9E68BFD1082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7AA8-70EA-46D7-9787-B901D885874C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EADA-1555-4DF3-98BE-FD370C952CC7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EACE-0E4B-445F-A208-AC7E1E42E315}" type="datetime1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E09A-A092-41DD-96B9-A515BAD37FF7}" type="datetime1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4C1C-4DC6-4A0E-A208-C3BF8CF208E1}" type="datetime1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9B7D-7AAA-4B22-8397-382E4D257527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18D2-43D0-467D-B782-58FC37EDC111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2DBB-F490-4310-BC4A-14D591F4F51B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B0EB-452B-44A4-8079-EF4283C3597B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9E07-306E-472C-B529-35F92018097D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8C4E-9B98-43CF-8901-857718D6F6A1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9136-E56A-4539-A5FA-0679C4610F87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F32F-C794-4E62-B584-3BE27ADB7751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82D8-DEDE-4B46-8548-D6E76646ACF4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CCA-6F8D-4388-AD69-80803EAA939A}" type="datetime1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2422-63EE-41D0-8BF1-C0E695419C48}" type="datetime1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3E1C-09FC-4C72-997D-A3C48EA16D76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068F-86DC-4220-8551-0BDDE36241BF}" type="datetime1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EE0A10-A70F-4DE6-8F83-B808B0A1152A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98C4-DB1F-411B-9935-B7872932F048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1CDF-3D4A-4295-B5F2-0D3FCB3B136F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5E2C-26CE-4A84-B0D8-01FB965B5454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591-CF90-4E12-BF0E-AA5F823C48FE}" type="datetime1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C7E7-7DBA-477B-8C93-78C9FB3A67FA}" type="datetime1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F172-3B51-487E-8E80-279952EF7F3C}" type="datetime1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07B2-DD0B-4771-976C-E72F06FEA013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F557-41A1-4A72-99A0-165F4D269B16}" type="datetime1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2F8EFE-9D80-4532-BBD4-EBE92F7DE9B7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1977C0-66F9-4F9D-A260-D15752D4E579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C22281-41E2-4B1D-ACE7-EF164227C9EB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E0CA83-04D9-4A60-88A9-ADA5AC6EF43E}" type="datetime1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Criterios cobertura de grafos: </a:t>
            </a:r>
            <a:r>
              <a:rPr kumimoji="1" lang="es-ES" sz="6600" smtClean="0"/>
              <a:t>código fuente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418094" y="1256071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5691102" y="940294"/>
            <a:ext cx="9608" cy="3157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6007657" y="1293424"/>
            <a:ext cx="224652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 = </a:t>
            </a: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br.readLine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1564" name="Oval 22"/>
          <p:cNvSpPr>
            <a:spLocks noChangeArrowheads="1"/>
          </p:cNvSpPr>
          <p:nvPr/>
        </p:nvSpPr>
        <p:spPr bwMode="auto">
          <a:xfrm>
            <a:off x="6238549" y="5801899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8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5829522" y="1713007"/>
            <a:ext cx="516516" cy="5254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H="1">
            <a:off x="5046088" y="1653235"/>
            <a:ext cx="468727" cy="5852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>
            <a:off x="4888654" y="2647892"/>
            <a:ext cx="1457384" cy="315400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794174" y="3306756"/>
            <a:ext cx="1537870" cy="2879860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169584" y="1859910"/>
            <a:ext cx="3422507" cy="424731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try</a:t>
            </a:r>
            <a:endParaRPr lang="en-US" dirty="0">
              <a:solidFill>
                <a:srgbClr val="FFFF00"/>
              </a:solidFill>
              <a:latin typeface="Helvetica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s = 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br.readLine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() &gt; 96)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too long”);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() == 0)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too short”);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 (catch 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IOException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 e) 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e.printStackTrace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 (catch Exception e) 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e.getMessage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return (s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);</a:t>
            </a:r>
            <a:endParaRPr lang="en-US" dirty="0">
              <a:solidFill>
                <a:srgbClr val="FFFF00"/>
              </a:solidFill>
              <a:latin typeface="Helvetica" charset="0"/>
            </a:endParaRP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4610842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2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6238549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3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6238549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4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7392203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69" name="Oval 11"/>
          <p:cNvSpPr>
            <a:spLocks noChangeArrowheads="1"/>
          </p:cNvSpPr>
          <p:nvPr/>
        </p:nvSpPr>
        <p:spPr bwMode="auto">
          <a:xfrm>
            <a:off x="6238549" y="4892735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6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70" name="Oval 11"/>
          <p:cNvSpPr>
            <a:spLocks noChangeArrowheads="1"/>
          </p:cNvSpPr>
          <p:nvPr/>
        </p:nvSpPr>
        <p:spPr bwMode="auto">
          <a:xfrm>
            <a:off x="7392203" y="3983569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7</a:t>
            </a:r>
            <a:endParaRPr lang="en-US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>
            <a:off x="6683590" y="2596974"/>
            <a:ext cx="837556" cy="48682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 flipH="1">
            <a:off x="6516361" y="2647893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flipH="1">
            <a:off x="7670015" y="3559656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6516361" y="3559656"/>
            <a:ext cx="0" cy="13330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H="1">
            <a:off x="6516361" y="5362635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 flipH="1">
            <a:off x="6683588" y="4424833"/>
            <a:ext cx="837557" cy="5329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" name="Text Box 27"/>
          <p:cNvSpPr txBox="1">
            <a:spLocks noChangeArrowheads="1"/>
          </p:cNvSpPr>
          <p:nvPr/>
        </p:nvSpPr>
        <p:spPr bwMode="auto">
          <a:xfrm>
            <a:off x="4150364" y="1695273"/>
            <a:ext cx="15503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IOException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3671620" y="2695387"/>
            <a:ext cx="24180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e.printStackTrace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5879303" y="2723252"/>
            <a:ext cx="14434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&gt;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3" name="Text Box 27"/>
          <p:cNvSpPr txBox="1">
            <a:spLocks noChangeArrowheads="1"/>
          </p:cNvSpPr>
          <p:nvPr/>
        </p:nvSpPr>
        <p:spPr bwMode="auto">
          <a:xfrm>
            <a:off x="6755847" y="2412200"/>
            <a:ext cx="19620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&lt;=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5125172" y="6001950"/>
            <a:ext cx="12306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return (s)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473286" y="3163280"/>
            <a:ext cx="9108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6" name="Text Box 27"/>
          <p:cNvSpPr txBox="1">
            <a:spLocks noChangeArrowheads="1"/>
          </p:cNvSpPr>
          <p:nvPr/>
        </p:nvSpPr>
        <p:spPr bwMode="auto">
          <a:xfrm>
            <a:off x="6704376" y="3584896"/>
            <a:ext cx="14432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==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7810214" y="3327035"/>
            <a:ext cx="1315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!=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8" name="Text Box 27"/>
          <p:cNvSpPr txBox="1">
            <a:spLocks noChangeArrowheads="1"/>
          </p:cNvSpPr>
          <p:nvPr/>
        </p:nvSpPr>
        <p:spPr bwMode="auto">
          <a:xfrm>
            <a:off x="7714618" y="4295361"/>
            <a:ext cx="8336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9" name="Text Box 27"/>
          <p:cNvSpPr txBox="1">
            <a:spLocks noChangeArrowheads="1"/>
          </p:cNvSpPr>
          <p:nvPr/>
        </p:nvSpPr>
        <p:spPr bwMode="auto">
          <a:xfrm>
            <a:off x="6492970" y="5305257"/>
            <a:ext cx="22249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e.getMessage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4558426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GCF: Excepciones (try-catch)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47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/>
      <p:bldP spid="21564" grpId="0" animBg="1"/>
      <p:bldP spid="83" grpId="0" animBg="1"/>
      <p:bldP spid="86" grpId="0" animBg="1"/>
      <p:bldP spid="96" grpId="0" animBg="1"/>
      <p:bldP spid="97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80" grpId="0" animBg="1"/>
      <p:bldP spid="81" grpId="0" animBg="1"/>
      <p:bldP spid="88" grpId="0" animBg="1"/>
      <p:bldP spid="89" grpId="0"/>
      <p:bldP spid="92" grpId="0"/>
      <p:bldP spid="94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0" y="1719262"/>
            <a:ext cx="5760640" cy="4683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public static void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computeStats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[ ] numbers)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length =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numbers.length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double med,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,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, mean, sum,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3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     sum += numbers [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];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med   = numbers [ length / 2];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sz="13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= 0;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3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3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/ ( length - 1.0 );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=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Math.sqrt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);</a:t>
            </a:r>
          </a:p>
          <a:p>
            <a:pPr>
              <a:lnSpc>
                <a:spcPct val="85000"/>
              </a:lnSpc>
            </a:pPr>
            <a:endParaRPr lang="en-US" sz="13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("mean:                    " + mean);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("median:                 " + med);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("variance:                " +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 ("standard deviation: " + </a:t>
            </a:r>
            <a:r>
              <a:rPr lang="en-US" sz="13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300" b="0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sp>
        <p:nvSpPr>
          <p:cNvPr id="201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2" name="Text Box 59"/>
          <p:cNvSpPr txBox="1">
            <a:spLocks noChangeArrowheads="1"/>
          </p:cNvSpPr>
          <p:nvPr/>
        </p:nvSpPr>
        <p:spPr bwMode="auto">
          <a:xfrm>
            <a:off x="7650163" y="2198688"/>
            <a:ext cx="73501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 = 0</a:t>
            </a:r>
          </a:p>
        </p:txBody>
      </p:sp>
      <p:grpSp>
        <p:nvGrpSpPr>
          <p:cNvPr id="203" name="Group 9"/>
          <p:cNvGrpSpPr>
            <a:grpSpLocks/>
          </p:cNvGrpSpPr>
          <p:nvPr/>
        </p:nvGrpSpPr>
        <p:grpSpPr bwMode="auto">
          <a:xfrm>
            <a:off x="6831013" y="3044825"/>
            <a:ext cx="2312987" cy="819150"/>
            <a:chOff x="4303" y="1918"/>
            <a:chExt cx="1457" cy="516"/>
          </a:xfrm>
        </p:grpSpPr>
        <p:sp>
          <p:nvSpPr>
            <p:cNvPr id="204" name="Text Box 62"/>
            <p:cNvSpPr txBox="1">
              <a:spLocks noChangeArrowheads="1"/>
            </p:cNvSpPr>
            <p:nvPr/>
          </p:nvSpPr>
          <p:spPr bwMode="auto">
            <a:xfrm>
              <a:off x="4912" y="1918"/>
              <a:ext cx="84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05" name="Text Box 63"/>
            <p:cNvSpPr txBox="1">
              <a:spLocks noChangeArrowheads="1"/>
            </p:cNvSpPr>
            <p:nvPr/>
          </p:nvSpPr>
          <p:spPr bwMode="auto">
            <a:xfrm>
              <a:off x="4303" y="2280"/>
              <a:ext cx="821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06" name="Text Box 64"/>
          <p:cNvSpPr txBox="1">
            <a:spLocks noChangeArrowheads="1"/>
          </p:cNvSpPr>
          <p:nvPr/>
        </p:nvSpPr>
        <p:spPr bwMode="auto">
          <a:xfrm>
            <a:off x="6721475" y="3890963"/>
            <a:ext cx="547687" cy="230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i++</a:t>
            </a:r>
          </a:p>
        </p:txBody>
      </p:sp>
      <p:grpSp>
        <p:nvGrpSpPr>
          <p:cNvPr id="207" name="Group 13"/>
          <p:cNvGrpSpPr>
            <a:grpSpLocks/>
          </p:cNvGrpSpPr>
          <p:nvPr/>
        </p:nvGrpSpPr>
        <p:grpSpPr bwMode="auto">
          <a:xfrm>
            <a:off x="7081838" y="5432425"/>
            <a:ext cx="2062162" cy="487363"/>
            <a:chOff x="4461" y="3422"/>
            <a:chExt cx="1299" cy="307"/>
          </a:xfrm>
        </p:grpSpPr>
        <p:sp>
          <p:nvSpPr>
            <p:cNvPr id="208" name="Text Box 66"/>
            <p:cNvSpPr txBox="1">
              <a:spLocks noChangeArrowheads="1"/>
            </p:cNvSpPr>
            <p:nvPr/>
          </p:nvSpPr>
          <p:spPr bwMode="auto">
            <a:xfrm>
              <a:off x="4882" y="3575"/>
              <a:ext cx="87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09" name="Text Box 67"/>
            <p:cNvSpPr txBox="1">
              <a:spLocks noChangeArrowheads="1"/>
            </p:cNvSpPr>
            <p:nvPr/>
          </p:nvSpPr>
          <p:spPr bwMode="auto">
            <a:xfrm>
              <a:off x="4461" y="3422"/>
              <a:ext cx="812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10" name="Text Box 59"/>
          <p:cNvSpPr txBox="1">
            <a:spLocks noChangeArrowheads="1"/>
          </p:cNvSpPr>
          <p:nvPr/>
        </p:nvSpPr>
        <p:spPr bwMode="auto">
          <a:xfrm>
            <a:off x="8204200" y="4471110"/>
            <a:ext cx="7143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 = 0</a:t>
            </a:r>
          </a:p>
        </p:txBody>
      </p:sp>
      <p:sp>
        <p:nvSpPr>
          <p:cNvPr id="211" name="Text Box 64"/>
          <p:cNvSpPr txBox="1">
            <a:spLocks noChangeArrowheads="1"/>
          </p:cNvSpPr>
          <p:nvPr/>
        </p:nvSpPr>
        <p:spPr bwMode="auto">
          <a:xfrm>
            <a:off x="6711157" y="6128332"/>
            <a:ext cx="547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++</a:t>
            </a:r>
          </a:p>
        </p:txBody>
      </p:sp>
      <p:grpSp>
        <p:nvGrpSpPr>
          <p:cNvPr id="212" name="Group 18"/>
          <p:cNvGrpSpPr>
            <a:grpSpLocks/>
          </p:cNvGrpSpPr>
          <p:nvPr/>
        </p:nvGrpSpPr>
        <p:grpSpPr bwMode="auto">
          <a:xfrm>
            <a:off x="68191" y="1510173"/>
            <a:ext cx="7091363" cy="1403523"/>
            <a:chOff x="16" y="482"/>
            <a:chExt cx="4467" cy="875"/>
          </a:xfrm>
        </p:grpSpPr>
        <p:sp>
          <p:nvSpPr>
            <p:cNvPr id="213" name="Oval 19"/>
            <p:cNvSpPr>
              <a:spLocks noChangeArrowheads="1"/>
            </p:cNvSpPr>
            <p:nvPr/>
          </p:nvSpPr>
          <p:spPr bwMode="auto">
            <a:xfrm>
              <a:off x="16" y="720"/>
              <a:ext cx="2479" cy="6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20"/>
            <p:cNvSpPr>
              <a:spLocks noChangeShapeType="1"/>
            </p:cNvSpPr>
            <p:nvPr/>
          </p:nvSpPr>
          <p:spPr bwMode="auto">
            <a:xfrm flipV="1">
              <a:off x="2500" y="482"/>
              <a:ext cx="1983" cy="5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" name="Group 21"/>
          <p:cNvGrpSpPr>
            <a:grpSpLocks/>
          </p:cNvGrpSpPr>
          <p:nvPr/>
        </p:nvGrpSpPr>
        <p:grpSpPr bwMode="auto">
          <a:xfrm>
            <a:off x="541410" y="2353040"/>
            <a:ext cx="6580188" cy="654051"/>
            <a:chOff x="388" y="1099"/>
            <a:chExt cx="4145" cy="412"/>
          </a:xfrm>
        </p:grpSpPr>
        <p:sp>
          <p:nvSpPr>
            <p:cNvPr id="216" name="Oval 22"/>
            <p:cNvSpPr>
              <a:spLocks noChangeArrowheads="1"/>
            </p:cNvSpPr>
            <p:nvPr/>
          </p:nvSpPr>
          <p:spPr bwMode="auto">
            <a:xfrm>
              <a:off x="388" y="1310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Line 23"/>
            <p:cNvSpPr>
              <a:spLocks noChangeShapeType="1"/>
            </p:cNvSpPr>
            <p:nvPr/>
          </p:nvSpPr>
          <p:spPr bwMode="auto">
            <a:xfrm flipV="1">
              <a:off x="733" y="1099"/>
              <a:ext cx="3800" cy="31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8" name="Group 24"/>
          <p:cNvGrpSpPr>
            <a:grpSpLocks/>
          </p:cNvGrpSpPr>
          <p:nvPr/>
        </p:nvGrpSpPr>
        <p:grpSpPr bwMode="auto">
          <a:xfrm>
            <a:off x="7108825" y="785813"/>
            <a:ext cx="555625" cy="777875"/>
            <a:chOff x="4478" y="495"/>
            <a:chExt cx="350" cy="490"/>
          </a:xfrm>
        </p:grpSpPr>
        <p:grpSp>
          <p:nvGrpSpPr>
            <p:cNvPr id="219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21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22" name="Text Box 11"/>
              <p:cNvSpPr txBox="1">
                <a:spLocks noChangeArrowheads="1"/>
              </p:cNvSpPr>
              <p:nvPr/>
            </p:nvSpPr>
            <p:spPr bwMode="auto">
              <a:xfrm>
                <a:off x="39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</p:grpSp>
        <p:sp>
          <p:nvSpPr>
            <p:cNvPr id="220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223" name="Group 29"/>
          <p:cNvGrpSpPr>
            <a:grpSpLocks/>
          </p:cNvGrpSpPr>
          <p:nvPr/>
        </p:nvGrpSpPr>
        <p:grpSpPr bwMode="auto">
          <a:xfrm>
            <a:off x="7108825" y="1573213"/>
            <a:ext cx="555625" cy="947737"/>
            <a:chOff x="4478" y="991"/>
            <a:chExt cx="350" cy="597"/>
          </a:xfrm>
        </p:grpSpPr>
        <p:grpSp>
          <p:nvGrpSpPr>
            <p:cNvPr id="22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26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27" name="Text Box 23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2</a:t>
                </a:r>
              </a:p>
            </p:txBody>
          </p:sp>
        </p:grpSp>
        <p:cxnSp>
          <p:nvCxnSpPr>
            <p:cNvPr id="225" name="AutoShape 48"/>
            <p:cNvCxnSpPr>
              <a:cxnSpLocks noChangeShapeType="1"/>
              <a:stCxn id="221" idx="4"/>
              <a:endCxn id="226" idx="0"/>
            </p:cNvCxnSpPr>
            <p:nvPr/>
          </p:nvCxnSpPr>
          <p:spPr bwMode="auto">
            <a:xfrm>
              <a:off x="4653" y="991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28" name="Group 34"/>
          <p:cNvGrpSpPr>
            <a:grpSpLocks/>
          </p:cNvGrpSpPr>
          <p:nvPr/>
        </p:nvGrpSpPr>
        <p:grpSpPr bwMode="auto">
          <a:xfrm>
            <a:off x="7108825" y="2530475"/>
            <a:ext cx="555625" cy="949325"/>
            <a:chOff x="4478" y="1594"/>
            <a:chExt cx="350" cy="598"/>
          </a:xfrm>
        </p:grpSpPr>
        <p:grpSp>
          <p:nvGrpSpPr>
            <p:cNvPr id="229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31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32" name="Text Box 29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3</a:t>
                </a:r>
              </a:p>
            </p:txBody>
          </p:sp>
        </p:grpSp>
        <p:cxnSp>
          <p:nvCxnSpPr>
            <p:cNvPr id="230" name="AutoShape 49"/>
            <p:cNvCxnSpPr>
              <a:cxnSpLocks noChangeShapeType="1"/>
              <a:stCxn id="226" idx="4"/>
              <a:endCxn id="231" idx="0"/>
            </p:cNvCxnSpPr>
            <p:nvPr/>
          </p:nvCxnSpPr>
          <p:spPr bwMode="auto">
            <a:xfrm>
              <a:off x="4653" y="1594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33" name="Group 39"/>
          <p:cNvGrpSpPr>
            <a:grpSpLocks/>
          </p:cNvGrpSpPr>
          <p:nvPr/>
        </p:nvGrpSpPr>
        <p:grpSpPr bwMode="auto">
          <a:xfrm>
            <a:off x="7673975" y="3244850"/>
            <a:ext cx="804863" cy="1190625"/>
            <a:chOff x="4834" y="2044"/>
            <a:chExt cx="507" cy="750"/>
          </a:xfrm>
        </p:grpSpPr>
        <p:grpSp>
          <p:nvGrpSpPr>
            <p:cNvPr id="234" name="Group 37"/>
            <p:cNvGrpSpPr>
              <a:grpSpLocks/>
            </p:cNvGrpSpPr>
            <p:nvPr/>
          </p:nvGrpSpPr>
          <p:grpSpPr bwMode="auto">
            <a:xfrm>
              <a:off x="4991" y="2498"/>
              <a:ext cx="350" cy="296"/>
              <a:chOff x="4288" y="1746"/>
              <a:chExt cx="350" cy="296"/>
            </a:xfrm>
          </p:grpSpPr>
          <p:sp>
            <p:nvSpPr>
              <p:cNvPr id="236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37" name="Text Box 39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5</a:t>
                </a:r>
              </a:p>
            </p:txBody>
          </p:sp>
        </p:grpSp>
        <p:cxnSp>
          <p:nvCxnSpPr>
            <p:cNvPr id="235" name="AutoShape 52"/>
            <p:cNvCxnSpPr>
              <a:cxnSpLocks noChangeShapeType="1"/>
              <a:stCxn id="231" idx="6"/>
              <a:endCxn id="236" idx="0"/>
            </p:cNvCxnSpPr>
            <p:nvPr/>
          </p:nvCxnSpPr>
          <p:spPr bwMode="auto">
            <a:xfrm>
              <a:off x="4834" y="2044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38" name="Group 44"/>
          <p:cNvGrpSpPr>
            <a:grpSpLocks/>
          </p:cNvGrpSpPr>
          <p:nvPr/>
        </p:nvGrpSpPr>
        <p:grpSpPr bwMode="auto">
          <a:xfrm>
            <a:off x="6194425" y="3244850"/>
            <a:ext cx="995363" cy="935038"/>
            <a:chOff x="3902" y="2044"/>
            <a:chExt cx="627" cy="589"/>
          </a:xfrm>
        </p:grpSpPr>
        <p:grpSp>
          <p:nvGrpSpPr>
            <p:cNvPr id="239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42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43" name="Text Box 2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4</a:t>
                </a:r>
              </a:p>
            </p:txBody>
          </p:sp>
        </p:grpSp>
        <p:cxnSp>
          <p:nvCxnSpPr>
            <p:cNvPr id="240" name="AutoShape 50"/>
            <p:cNvCxnSpPr>
              <a:cxnSpLocks noChangeShapeType="1"/>
              <a:stCxn id="231" idx="3"/>
              <a:endCxn id="242" idx="7"/>
            </p:cNvCxnSpPr>
            <p:nvPr/>
          </p:nvCxnSpPr>
          <p:spPr bwMode="auto">
            <a:xfrm flipH="1">
              <a:off x="4207" y="2155"/>
              <a:ext cx="322" cy="2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41" name="AutoShape 53"/>
            <p:cNvCxnSpPr>
              <a:cxnSpLocks noChangeShapeType="1"/>
              <a:stCxn id="242" idx="2"/>
              <a:endCxn id="231" idx="2"/>
            </p:cNvCxnSpPr>
            <p:nvPr/>
          </p:nvCxnSpPr>
          <p:spPr bwMode="auto">
            <a:xfrm rot="10800000" flipH="1">
              <a:off x="3902" y="2044"/>
              <a:ext cx="570" cy="441"/>
            </a:xfrm>
            <a:prstGeom prst="curvedConnector3">
              <a:avLst>
                <a:gd name="adj1" fmla="val -2420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4" name="Group 50"/>
          <p:cNvGrpSpPr>
            <a:grpSpLocks/>
          </p:cNvGrpSpPr>
          <p:nvPr/>
        </p:nvGrpSpPr>
        <p:grpSpPr bwMode="auto">
          <a:xfrm>
            <a:off x="7923213" y="4445000"/>
            <a:ext cx="555625" cy="950913"/>
            <a:chOff x="4991" y="2800"/>
            <a:chExt cx="350" cy="599"/>
          </a:xfrm>
        </p:grpSpPr>
        <p:grpSp>
          <p:nvGrpSpPr>
            <p:cNvPr id="245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47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48" name="Text Box 42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6</a:t>
                </a:r>
              </a:p>
            </p:txBody>
          </p:sp>
        </p:grpSp>
        <p:cxnSp>
          <p:nvCxnSpPr>
            <p:cNvPr id="246" name="AutoShape 54"/>
            <p:cNvCxnSpPr>
              <a:cxnSpLocks noChangeShapeType="1"/>
              <a:stCxn id="236" idx="4"/>
              <a:endCxn id="247" idx="0"/>
            </p:cNvCxnSpPr>
            <p:nvPr/>
          </p:nvCxnSpPr>
          <p:spPr bwMode="auto">
            <a:xfrm>
              <a:off x="5166" y="2800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9" name="Group 55"/>
          <p:cNvGrpSpPr>
            <a:grpSpLocks/>
          </p:cNvGrpSpPr>
          <p:nvPr/>
        </p:nvGrpSpPr>
        <p:grpSpPr bwMode="auto">
          <a:xfrm>
            <a:off x="8480425" y="5243513"/>
            <a:ext cx="571500" cy="1184275"/>
            <a:chOff x="5347" y="3251"/>
            <a:chExt cx="360" cy="746"/>
          </a:xfrm>
        </p:grpSpPr>
        <p:grpSp>
          <p:nvGrpSpPr>
            <p:cNvPr id="250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2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3" name="Text Box 8"/>
              <p:cNvSpPr txBox="1">
                <a:spLocks noChangeArrowheads="1"/>
              </p:cNvSpPr>
              <p:nvPr/>
            </p:nvSpPr>
            <p:spPr bwMode="auto">
              <a:xfrm>
                <a:off x="48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8</a:t>
                </a:r>
              </a:p>
            </p:txBody>
          </p:sp>
        </p:grpSp>
        <p:cxnSp>
          <p:nvCxnSpPr>
            <p:cNvPr id="251" name="AutoShape 55"/>
            <p:cNvCxnSpPr>
              <a:cxnSpLocks noChangeShapeType="1"/>
              <a:stCxn id="247" idx="6"/>
              <a:endCxn id="252" idx="0"/>
            </p:cNvCxnSpPr>
            <p:nvPr/>
          </p:nvCxnSpPr>
          <p:spPr bwMode="auto">
            <a:xfrm>
              <a:off x="5347" y="3251"/>
              <a:ext cx="185" cy="43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4" name="Group 60"/>
          <p:cNvGrpSpPr>
            <a:grpSpLocks/>
          </p:cNvGrpSpPr>
          <p:nvPr/>
        </p:nvGrpSpPr>
        <p:grpSpPr bwMode="auto">
          <a:xfrm>
            <a:off x="7100888" y="5160963"/>
            <a:ext cx="903287" cy="1193800"/>
            <a:chOff x="4473" y="3251"/>
            <a:chExt cx="569" cy="752"/>
          </a:xfrm>
        </p:grpSpPr>
        <p:grpSp>
          <p:nvGrpSpPr>
            <p:cNvPr id="255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9" name="Text Box 45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7</a:t>
                </a:r>
              </a:p>
            </p:txBody>
          </p:sp>
        </p:grpSp>
        <p:cxnSp>
          <p:nvCxnSpPr>
            <p:cNvPr id="256" name="AutoShape 56"/>
            <p:cNvCxnSpPr>
              <a:cxnSpLocks noChangeShapeType="1"/>
              <a:stCxn id="247" idx="3"/>
              <a:endCxn id="258" idx="7"/>
            </p:cNvCxnSpPr>
            <p:nvPr/>
          </p:nvCxnSpPr>
          <p:spPr bwMode="auto">
            <a:xfrm flipH="1">
              <a:off x="4778" y="3362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7" name="AutoShape 57"/>
            <p:cNvCxnSpPr>
              <a:cxnSpLocks noChangeShapeType="1"/>
              <a:stCxn id="258" idx="2"/>
              <a:endCxn id="247" idx="2"/>
            </p:cNvCxnSpPr>
            <p:nvPr/>
          </p:nvCxnSpPr>
          <p:spPr bwMode="auto">
            <a:xfrm rot="10800000" flipH="1">
              <a:off x="4473" y="3251"/>
              <a:ext cx="512" cy="604"/>
            </a:xfrm>
            <a:prstGeom prst="curvedConnector3">
              <a:avLst>
                <a:gd name="adj1" fmla="val -19532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0" name="Group 66"/>
          <p:cNvGrpSpPr>
            <a:grpSpLocks/>
          </p:cNvGrpSpPr>
          <p:nvPr/>
        </p:nvGrpSpPr>
        <p:grpSpPr bwMode="auto">
          <a:xfrm>
            <a:off x="293600" y="3051540"/>
            <a:ext cx="5996399" cy="981853"/>
            <a:chOff x="165" y="1555"/>
            <a:chExt cx="3751" cy="712"/>
          </a:xfrm>
        </p:grpSpPr>
        <p:sp>
          <p:nvSpPr>
            <p:cNvPr id="261" name="Oval 67"/>
            <p:cNvSpPr>
              <a:spLocks noChangeArrowheads="1"/>
            </p:cNvSpPr>
            <p:nvPr/>
          </p:nvSpPr>
          <p:spPr bwMode="auto">
            <a:xfrm>
              <a:off x="165" y="1555"/>
              <a:ext cx="1380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Line 68"/>
            <p:cNvSpPr>
              <a:spLocks noChangeShapeType="1"/>
            </p:cNvSpPr>
            <p:nvPr/>
          </p:nvSpPr>
          <p:spPr bwMode="auto">
            <a:xfrm>
              <a:off x="1540" y="1684"/>
              <a:ext cx="2376" cy="58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3" name="Group 69"/>
          <p:cNvGrpSpPr>
            <a:grpSpLocks/>
          </p:cNvGrpSpPr>
          <p:nvPr/>
        </p:nvGrpSpPr>
        <p:grpSpPr bwMode="auto">
          <a:xfrm>
            <a:off x="19050" y="3364827"/>
            <a:ext cx="7939088" cy="903599"/>
            <a:chOff x="12" y="1859"/>
            <a:chExt cx="5001" cy="562"/>
          </a:xfrm>
        </p:grpSpPr>
        <p:sp>
          <p:nvSpPr>
            <p:cNvPr id="264" name="Oval 70"/>
            <p:cNvSpPr>
              <a:spLocks noChangeArrowheads="1"/>
            </p:cNvSpPr>
            <p:nvPr/>
          </p:nvSpPr>
          <p:spPr bwMode="auto">
            <a:xfrm>
              <a:off x="12" y="1859"/>
              <a:ext cx="1942" cy="5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Line 71"/>
            <p:cNvSpPr>
              <a:spLocks noChangeShapeType="1"/>
            </p:cNvSpPr>
            <p:nvPr/>
          </p:nvSpPr>
          <p:spPr bwMode="auto">
            <a:xfrm>
              <a:off x="1946" y="2138"/>
              <a:ext cx="3067" cy="28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" name="Group 72"/>
          <p:cNvGrpSpPr>
            <a:grpSpLocks/>
          </p:cNvGrpSpPr>
          <p:nvPr/>
        </p:nvGrpSpPr>
        <p:grpSpPr bwMode="auto">
          <a:xfrm>
            <a:off x="638175" y="4000504"/>
            <a:ext cx="7285038" cy="519126"/>
            <a:chOff x="402" y="2362"/>
            <a:chExt cx="4589" cy="201"/>
          </a:xfrm>
        </p:grpSpPr>
        <p:sp>
          <p:nvSpPr>
            <p:cNvPr id="267" name="Oval 73"/>
            <p:cNvSpPr>
              <a:spLocks noChangeArrowheads="1"/>
            </p:cNvSpPr>
            <p:nvPr/>
          </p:nvSpPr>
          <p:spPr bwMode="auto">
            <a:xfrm>
              <a:off x="402" y="2362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74"/>
            <p:cNvSpPr>
              <a:spLocks noChangeShapeType="1"/>
            </p:cNvSpPr>
            <p:nvPr/>
          </p:nvSpPr>
          <p:spPr bwMode="auto">
            <a:xfrm>
              <a:off x="750" y="2475"/>
              <a:ext cx="4241" cy="1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9" name="Group 75"/>
          <p:cNvGrpSpPr>
            <a:grpSpLocks/>
          </p:cNvGrpSpPr>
          <p:nvPr/>
        </p:nvGrpSpPr>
        <p:grpSpPr bwMode="auto">
          <a:xfrm>
            <a:off x="217289" y="4303713"/>
            <a:ext cx="7045325" cy="1717675"/>
            <a:chOff x="143" y="2615"/>
            <a:chExt cx="4438" cy="1082"/>
          </a:xfrm>
        </p:grpSpPr>
        <p:sp>
          <p:nvSpPr>
            <p:cNvPr id="270" name="Oval 76"/>
            <p:cNvSpPr>
              <a:spLocks noChangeArrowheads="1"/>
            </p:cNvSpPr>
            <p:nvPr/>
          </p:nvSpPr>
          <p:spPr bwMode="auto">
            <a:xfrm>
              <a:off x="143" y="2615"/>
              <a:ext cx="3933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77"/>
            <p:cNvSpPr>
              <a:spLocks noChangeShapeType="1"/>
            </p:cNvSpPr>
            <p:nvPr/>
          </p:nvSpPr>
          <p:spPr bwMode="auto">
            <a:xfrm>
              <a:off x="3909" y="2780"/>
              <a:ext cx="672" cy="91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" name="Group 78"/>
          <p:cNvGrpSpPr>
            <a:grpSpLocks/>
          </p:cNvGrpSpPr>
          <p:nvPr/>
        </p:nvGrpSpPr>
        <p:grpSpPr bwMode="auto">
          <a:xfrm>
            <a:off x="19050" y="4637089"/>
            <a:ext cx="8459788" cy="1784351"/>
            <a:chOff x="12" y="2921"/>
            <a:chExt cx="5329" cy="1124"/>
          </a:xfrm>
        </p:grpSpPr>
        <p:sp>
          <p:nvSpPr>
            <p:cNvPr id="273" name="Oval 79"/>
            <p:cNvSpPr>
              <a:spLocks noChangeArrowheads="1"/>
            </p:cNvSpPr>
            <p:nvPr/>
          </p:nvSpPr>
          <p:spPr bwMode="auto">
            <a:xfrm>
              <a:off x="12" y="2921"/>
              <a:ext cx="2936" cy="112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80"/>
            <p:cNvSpPr>
              <a:spLocks noChangeShapeType="1"/>
            </p:cNvSpPr>
            <p:nvPr/>
          </p:nvSpPr>
          <p:spPr bwMode="auto">
            <a:xfrm>
              <a:off x="2940" y="3491"/>
              <a:ext cx="2401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960" y="286604"/>
            <a:ext cx="6366828" cy="1450757"/>
          </a:xfrm>
        </p:spPr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GCF: </a:t>
            </a:r>
            <a:r>
              <a:rPr lang="en-US" dirty="0" err="1" smtClean="0"/>
              <a:t>Estadística</a:t>
            </a:r>
            <a:endParaRPr lang="en-US" dirty="0" smtClean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9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6" grpId="0"/>
      <p:bldP spid="210" grpId="0"/>
      <p:bldP spid="2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285730" y="637504"/>
            <a:ext cx="555625" cy="777875"/>
            <a:chOff x="4478" y="495"/>
            <a:chExt cx="350" cy="490"/>
          </a:xfrm>
        </p:grpSpPr>
        <p:grpSp>
          <p:nvGrpSpPr>
            <p:cNvPr id="25651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565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4" name="Text Box 11"/>
              <p:cNvSpPr txBox="1">
                <a:spLocks noChangeArrowheads="1"/>
              </p:cNvSpPr>
              <p:nvPr/>
            </p:nvSpPr>
            <p:spPr bwMode="auto">
              <a:xfrm>
                <a:off x="39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</p:grpSp>
        <p:sp>
          <p:nvSpPr>
            <p:cNvPr id="2565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285730" y="1415379"/>
            <a:ext cx="555625" cy="957262"/>
            <a:chOff x="4478" y="985"/>
            <a:chExt cx="350" cy="603"/>
          </a:xfrm>
        </p:grpSpPr>
        <p:grpSp>
          <p:nvGrpSpPr>
            <p:cNvPr id="2564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0" name="Text Box 23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2</a:t>
                </a:r>
              </a:p>
            </p:txBody>
          </p:sp>
        </p:grpSp>
        <p:cxnSp>
          <p:nvCxnSpPr>
            <p:cNvPr id="25648" name="AutoShape 48"/>
            <p:cNvCxnSpPr>
              <a:cxnSpLocks noChangeShapeType="1"/>
              <a:stCxn id="25653" idx="4"/>
              <a:endCxn id="25649" idx="0"/>
            </p:cNvCxnSpPr>
            <p:nvPr/>
          </p:nvCxnSpPr>
          <p:spPr bwMode="auto">
            <a:xfrm>
              <a:off x="4653" y="985"/>
              <a:ext cx="0" cy="3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1285730" y="2372641"/>
            <a:ext cx="555625" cy="958850"/>
            <a:chOff x="4478" y="1588"/>
            <a:chExt cx="350" cy="604"/>
          </a:xfrm>
        </p:grpSpPr>
        <p:grpSp>
          <p:nvGrpSpPr>
            <p:cNvPr id="2564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564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6" name="Text Box 29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3</a:t>
                </a:r>
              </a:p>
            </p:txBody>
          </p:sp>
        </p:grpSp>
        <p:cxnSp>
          <p:nvCxnSpPr>
            <p:cNvPr id="25644" name="AutoShape 49"/>
            <p:cNvCxnSpPr>
              <a:cxnSpLocks noChangeShapeType="1"/>
              <a:stCxn id="25649" idx="4"/>
              <a:endCxn id="25645" idx="0"/>
            </p:cNvCxnSpPr>
            <p:nvPr/>
          </p:nvCxnSpPr>
          <p:spPr bwMode="auto">
            <a:xfrm>
              <a:off x="4653" y="1588"/>
              <a:ext cx="0" cy="3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0" name="Group 37"/>
          <p:cNvGrpSpPr>
            <a:grpSpLocks/>
          </p:cNvGrpSpPr>
          <p:nvPr/>
        </p:nvGrpSpPr>
        <p:grpSpPr bwMode="auto">
          <a:xfrm>
            <a:off x="1890568" y="3817266"/>
            <a:ext cx="555625" cy="469900"/>
            <a:chOff x="4288" y="1746"/>
            <a:chExt cx="350" cy="296"/>
          </a:xfrm>
        </p:grpSpPr>
        <p:sp>
          <p:nvSpPr>
            <p:cNvPr id="25641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642" name="Text Box 39"/>
            <p:cNvSpPr txBox="1">
              <a:spLocks noChangeArrowheads="1"/>
            </p:cNvSpPr>
            <p:nvPr/>
          </p:nvSpPr>
          <p:spPr bwMode="auto">
            <a:xfrm>
              <a:off x="4371" y="1769"/>
              <a:ext cx="19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5</a:t>
              </a:r>
            </a:p>
          </p:txBody>
        </p:sp>
      </p:grpSp>
      <p:cxnSp>
        <p:nvCxnSpPr>
          <p:cNvPr id="25611" name="AutoShape 52"/>
          <p:cNvCxnSpPr>
            <a:cxnSpLocks noChangeShapeType="1"/>
          </p:cNvCxnSpPr>
          <p:nvPr/>
        </p:nvCxnSpPr>
        <p:spPr bwMode="auto">
          <a:xfrm>
            <a:off x="1837747" y="313418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612" name="Group 44"/>
          <p:cNvGrpSpPr>
            <a:grpSpLocks/>
          </p:cNvGrpSpPr>
          <p:nvPr/>
        </p:nvGrpSpPr>
        <p:grpSpPr bwMode="auto">
          <a:xfrm>
            <a:off x="380858" y="2936205"/>
            <a:ext cx="987426" cy="1095376"/>
            <a:chOff x="3908" y="1943"/>
            <a:chExt cx="622" cy="690"/>
          </a:xfrm>
        </p:grpSpPr>
        <p:grpSp>
          <p:nvGrpSpPr>
            <p:cNvPr id="2563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5639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0" name="Text Box 2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4</a:t>
                </a:r>
              </a:p>
            </p:txBody>
          </p:sp>
        </p:grpSp>
        <p:cxnSp>
          <p:nvCxnSpPr>
            <p:cNvPr id="25637" name="AutoShape 50"/>
            <p:cNvCxnSpPr>
              <a:cxnSpLocks noChangeShapeType="1"/>
              <a:stCxn id="25645" idx="3"/>
              <a:endCxn id="25639" idx="7"/>
            </p:cNvCxnSpPr>
            <p:nvPr/>
          </p:nvCxnSpPr>
          <p:spPr bwMode="auto">
            <a:xfrm flipH="1">
              <a:off x="4207" y="2149"/>
              <a:ext cx="323" cy="2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38" name="AutoShape 53"/>
            <p:cNvCxnSpPr>
              <a:cxnSpLocks noChangeShapeType="1"/>
              <a:stCxn id="25639" idx="1"/>
            </p:cNvCxnSpPr>
            <p:nvPr/>
          </p:nvCxnSpPr>
          <p:spPr bwMode="auto">
            <a:xfrm rot="5400000" flipH="1" flipV="1">
              <a:off x="4012" y="1890"/>
              <a:ext cx="437" cy="5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3" name="Group 50"/>
          <p:cNvGrpSpPr>
            <a:grpSpLocks/>
          </p:cNvGrpSpPr>
          <p:nvPr/>
        </p:nvGrpSpPr>
        <p:grpSpPr bwMode="auto">
          <a:xfrm>
            <a:off x="1890568" y="4287166"/>
            <a:ext cx="555625" cy="960438"/>
            <a:chOff x="4991" y="2794"/>
            <a:chExt cx="350" cy="605"/>
          </a:xfrm>
        </p:grpSpPr>
        <p:grpSp>
          <p:nvGrpSpPr>
            <p:cNvPr id="2563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563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5" name="Text Box 42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6</a:t>
                </a:r>
              </a:p>
            </p:txBody>
          </p:sp>
        </p:grpSp>
        <p:cxnSp>
          <p:nvCxnSpPr>
            <p:cNvPr id="25633" name="AutoShape 54"/>
            <p:cNvCxnSpPr>
              <a:cxnSpLocks noChangeShapeType="1"/>
              <a:stCxn id="25641" idx="4"/>
              <a:endCxn id="25634" idx="0"/>
            </p:cNvCxnSpPr>
            <p:nvPr/>
          </p:nvCxnSpPr>
          <p:spPr bwMode="auto">
            <a:xfrm>
              <a:off x="5166" y="2794"/>
              <a:ext cx="0" cy="3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4" name="Group 55"/>
          <p:cNvGrpSpPr>
            <a:grpSpLocks/>
          </p:cNvGrpSpPr>
          <p:nvPr/>
        </p:nvGrpSpPr>
        <p:grpSpPr bwMode="auto">
          <a:xfrm>
            <a:off x="2442804" y="4911967"/>
            <a:ext cx="712788" cy="1385889"/>
            <a:chOff x="5258" y="3124"/>
            <a:chExt cx="449" cy="873"/>
          </a:xfrm>
        </p:grpSpPr>
        <p:grpSp>
          <p:nvGrpSpPr>
            <p:cNvPr id="25628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1" name="Text Box 8"/>
              <p:cNvSpPr txBox="1">
                <a:spLocks noChangeArrowheads="1"/>
              </p:cNvSpPr>
              <p:nvPr/>
            </p:nvSpPr>
            <p:spPr bwMode="auto">
              <a:xfrm>
                <a:off x="48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8</a:t>
                </a:r>
              </a:p>
            </p:txBody>
          </p:sp>
        </p:grpSp>
        <p:cxnSp>
          <p:nvCxnSpPr>
            <p:cNvPr id="25629" name="AutoShape 55"/>
            <p:cNvCxnSpPr>
              <a:cxnSpLocks noChangeShapeType="1"/>
              <a:stCxn id="25634" idx="6"/>
              <a:endCxn id="25630" idx="0"/>
            </p:cNvCxnSpPr>
            <p:nvPr/>
          </p:nvCxnSpPr>
          <p:spPr bwMode="auto">
            <a:xfrm>
              <a:off x="5258" y="3124"/>
              <a:ext cx="274" cy="57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5" name="Group 60"/>
          <p:cNvGrpSpPr>
            <a:grpSpLocks/>
          </p:cNvGrpSpPr>
          <p:nvPr/>
        </p:nvGrpSpPr>
        <p:grpSpPr bwMode="auto">
          <a:xfrm>
            <a:off x="1145459" y="4937367"/>
            <a:ext cx="893762" cy="1360489"/>
            <a:chOff x="4479" y="3146"/>
            <a:chExt cx="563" cy="857"/>
          </a:xfrm>
        </p:grpSpPr>
        <p:grpSp>
          <p:nvGrpSpPr>
            <p:cNvPr id="256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626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27" name="Text Box 45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7</a:t>
                </a:r>
              </a:p>
            </p:txBody>
          </p:sp>
        </p:grpSp>
        <p:cxnSp>
          <p:nvCxnSpPr>
            <p:cNvPr id="25624" name="AutoShape 56"/>
            <p:cNvCxnSpPr>
              <a:cxnSpLocks noChangeShapeType="1"/>
              <a:stCxn id="25634" idx="3"/>
              <a:endCxn id="25626" idx="7"/>
            </p:cNvCxnSpPr>
            <p:nvPr/>
          </p:nvCxnSpPr>
          <p:spPr bwMode="auto">
            <a:xfrm flipH="1">
              <a:off x="4778" y="3280"/>
              <a:ext cx="176" cy="4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25" name="AutoShape 57"/>
            <p:cNvCxnSpPr>
              <a:cxnSpLocks noChangeShapeType="1"/>
              <a:stCxn id="25626" idx="2"/>
              <a:endCxn id="25634" idx="1"/>
            </p:cNvCxnSpPr>
            <p:nvPr/>
          </p:nvCxnSpPr>
          <p:spPr bwMode="auto">
            <a:xfrm rot="10800000" flipH="1">
              <a:off x="4479" y="3146"/>
              <a:ext cx="563" cy="709"/>
            </a:xfrm>
            <a:prstGeom prst="curvedConnector4">
              <a:avLst>
                <a:gd name="adj1" fmla="val -25566"/>
                <a:gd name="adj2" fmla="val 12643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3250154" y="1776287"/>
            <a:ext cx="18210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/>
              <a:t>Requisitos</a:t>
            </a:r>
            <a:r>
              <a:rPr lang="en-US" sz="2000" b="0" dirty="0" smtClean="0"/>
              <a:t> de test</a:t>
            </a:r>
          </a:p>
          <a:p>
            <a:r>
              <a:rPr lang="en-US" sz="2000" b="0" dirty="0" smtClean="0"/>
              <a:t>A</a:t>
            </a:r>
            <a:r>
              <a:rPr lang="en-US" sz="2000" b="0" dirty="0"/>
              <a:t>. [ 1, 2 ]</a:t>
            </a:r>
          </a:p>
          <a:p>
            <a:r>
              <a:rPr lang="en-US" sz="2000" b="0" dirty="0"/>
              <a:t>B. [ 2, 3 ]</a:t>
            </a:r>
          </a:p>
          <a:p>
            <a:r>
              <a:rPr lang="en-US" sz="2000" b="0" dirty="0"/>
              <a:t>C. [ 3, 4 ]</a:t>
            </a:r>
          </a:p>
          <a:p>
            <a:r>
              <a:rPr lang="en-US" sz="2000" b="0" dirty="0"/>
              <a:t>D. [ 3, 5 ]</a:t>
            </a:r>
          </a:p>
          <a:p>
            <a:r>
              <a:rPr lang="en-US" sz="2000" b="0" dirty="0"/>
              <a:t>E. [ 4, 3 ]</a:t>
            </a:r>
          </a:p>
          <a:p>
            <a:r>
              <a:rPr lang="en-US" sz="2000" b="0" dirty="0"/>
              <a:t>F. [ 5, 6 ]</a:t>
            </a:r>
          </a:p>
          <a:p>
            <a:r>
              <a:rPr lang="en-US" sz="2000" b="0" dirty="0"/>
              <a:t>G. [ 6, 7 ]</a:t>
            </a:r>
          </a:p>
          <a:p>
            <a:r>
              <a:rPr lang="en-US" sz="2000" b="0" dirty="0"/>
              <a:t>H. [ 6, 8 ]</a:t>
            </a:r>
          </a:p>
          <a:p>
            <a:r>
              <a:rPr lang="en-US" sz="2000" b="0" dirty="0"/>
              <a:t>I. [ 7, 6 </a:t>
            </a:r>
            <a:r>
              <a:rPr lang="en-US" sz="2000" b="0" dirty="0" smtClean="0"/>
              <a:t>]</a:t>
            </a:r>
            <a:endParaRPr lang="en-US" sz="2000" b="0" dirty="0"/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2206336" y="313239"/>
            <a:ext cx="7543800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Requisitos de test y caminos de test: EC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2724" y="-11575"/>
            <a:ext cx="323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 smtClean="0">
                <a:solidFill>
                  <a:srgbClr val="0070C0"/>
                </a:solidFill>
              </a:rPr>
              <a:t>Edge</a:t>
            </a:r>
            <a:r>
              <a:rPr lang="es-ES" sz="4000" dirty="0" smtClean="0">
                <a:solidFill>
                  <a:srgbClr val="0070C0"/>
                </a:solidFill>
              </a:rPr>
              <a:t> </a:t>
            </a:r>
            <a:r>
              <a:rPr lang="es-ES" sz="4000" dirty="0" err="1" smtClean="0">
                <a:solidFill>
                  <a:srgbClr val="0070C0"/>
                </a:solidFill>
              </a:rPr>
              <a:t>Coverage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1" name="TextBox 2"/>
          <p:cNvSpPr txBox="1"/>
          <p:nvPr/>
        </p:nvSpPr>
        <p:spPr>
          <a:xfrm>
            <a:off x="5053182" y="1806563"/>
            <a:ext cx="3025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Caminos de test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[ </a:t>
            </a:r>
            <a:r>
              <a:rPr lang="en-US" sz="2000" dirty="0"/>
              <a:t>1, 2, 3, 4, 3, 5, 6, 7, 6, 8 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3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285730" y="637504"/>
            <a:ext cx="555625" cy="777875"/>
            <a:chOff x="4478" y="495"/>
            <a:chExt cx="350" cy="490"/>
          </a:xfrm>
        </p:grpSpPr>
        <p:grpSp>
          <p:nvGrpSpPr>
            <p:cNvPr id="25651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565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4" name="Text Box 11"/>
              <p:cNvSpPr txBox="1">
                <a:spLocks noChangeArrowheads="1"/>
              </p:cNvSpPr>
              <p:nvPr/>
            </p:nvSpPr>
            <p:spPr bwMode="auto">
              <a:xfrm>
                <a:off x="39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</p:grpSp>
        <p:sp>
          <p:nvSpPr>
            <p:cNvPr id="2565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285730" y="1415379"/>
            <a:ext cx="555625" cy="957262"/>
            <a:chOff x="4478" y="985"/>
            <a:chExt cx="350" cy="603"/>
          </a:xfrm>
        </p:grpSpPr>
        <p:grpSp>
          <p:nvGrpSpPr>
            <p:cNvPr id="2564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0" name="Text Box 23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2</a:t>
                </a:r>
              </a:p>
            </p:txBody>
          </p:sp>
        </p:grpSp>
        <p:cxnSp>
          <p:nvCxnSpPr>
            <p:cNvPr id="25648" name="AutoShape 48"/>
            <p:cNvCxnSpPr>
              <a:cxnSpLocks noChangeShapeType="1"/>
              <a:stCxn id="25653" idx="4"/>
              <a:endCxn id="25649" idx="0"/>
            </p:cNvCxnSpPr>
            <p:nvPr/>
          </p:nvCxnSpPr>
          <p:spPr bwMode="auto">
            <a:xfrm>
              <a:off x="4653" y="985"/>
              <a:ext cx="0" cy="3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1285730" y="2372641"/>
            <a:ext cx="555625" cy="958850"/>
            <a:chOff x="4478" y="1588"/>
            <a:chExt cx="350" cy="604"/>
          </a:xfrm>
        </p:grpSpPr>
        <p:grpSp>
          <p:nvGrpSpPr>
            <p:cNvPr id="2564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564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6" name="Text Box 29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3</a:t>
                </a:r>
              </a:p>
            </p:txBody>
          </p:sp>
        </p:grpSp>
        <p:cxnSp>
          <p:nvCxnSpPr>
            <p:cNvPr id="25644" name="AutoShape 49"/>
            <p:cNvCxnSpPr>
              <a:cxnSpLocks noChangeShapeType="1"/>
              <a:stCxn id="25649" idx="4"/>
              <a:endCxn id="25645" idx="0"/>
            </p:cNvCxnSpPr>
            <p:nvPr/>
          </p:nvCxnSpPr>
          <p:spPr bwMode="auto">
            <a:xfrm>
              <a:off x="4653" y="1588"/>
              <a:ext cx="0" cy="3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0" name="Group 37"/>
          <p:cNvGrpSpPr>
            <a:grpSpLocks/>
          </p:cNvGrpSpPr>
          <p:nvPr/>
        </p:nvGrpSpPr>
        <p:grpSpPr bwMode="auto">
          <a:xfrm>
            <a:off x="1890568" y="3817266"/>
            <a:ext cx="555625" cy="469900"/>
            <a:chOff x="4288" y="1746"/>
            <a:chExt cx="350" cy="296"/>
          </a:xfrm>
        </p:grpSpPr>
        <p:sp>
          <p:nvSpPr>
            <p:cNvPr id="25641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642" name="Text Box 39"/>
            <p:cNvSpPr txBox="1">
              <a:spLocks noChangeArrowheads="1"/>
            </p:cNvSpPr>
            <p:nvPr/>
          </p:nvSpPr>
          <p:spPr bwMode="auto">
            <a:xfrm>
              <a:off x="4371" y="1769"/>
              <a:ext cx="19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5</a:t>
              </a:r>
            </a:p>
          </p:txBody>
        </p:sp>
      </p:grpSp>
      <p:cxnSp>
        <p:nvCxnSpPr>
          <p:cNvPr id="25611" name="AutoShape 52"/>
          <p:cNvCxnSpPr>
            <a:cxnSpLocks noChangeShapeType="1"/>
          </p:cNvCxnSpPr>
          <p:nvPr/>
        </p:nvCxnSpPr>
        <p:spPr bwMode="auto">
          <a:xfrm>
            <a:off x="1837747" y="313418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612" name="Group 44"/>
          <p:cNvGrpSpPr>
            <a:grpSpLocks/>
          </p:cNvGrpSpPr>
          <p:nvPr/>
        </p:nvGrpSpPr>
        <p:grpSpPr bwMode="auto">
          <a:xfrm>
            <a:off x="380858" y="2936205"/>
            <a:ext cx="987426" cy="1095376"/>
            <a:chOff x="3908" y="1943"/>
            <a:chExt cx="622" cy="690"/>
          </a:xfrm>
        </p:grpSpPr>
        <p:grpSp>
          <p:nvGrpSpPr>
            <p:cNvPr id="2563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5639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0" name="Text Box 2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4</a:t>
                </a:r>
              </a:p>
            </p:txBody>
          </p:sp>
        </p:grpSp>
        <p:cxnSp>
          <p:nvCxnSpPr>
            <p:cNvPr id="25637" name="AutoShape 50"/>
            <p:cNvCxnSpPr>
              <a:cxnSpLocks noChangeShapeType="1"/>
              <a:stCxn id="25645" idx="3"/>
              <a:endCxn id="25639" idx="7"/>
            </p:cNvCxnSpPr>
            <p:nvPr/>
          </p:nvCxnSpPr>
          <p:spPr bwMode="auto">
            <a:xfrm flipH="1">
              <a:off x="4207" y="2149"/>
              <a:ext cx="323" cy="2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38" name="AutoShape 53"/>
            <p:cNvCxnSpPr>
              <a:cxnSpLocks noChangeShapeType="1"/>
              <a:stCxn id="25639" idx="1"/>
            </p:cNvCxnSpPr>
            <p:nvPr/>
          </p:nvCxnSpPr>
          <p:spPr bwMode="auto">
            <a:xfrm rot="5400000" flipH="1" flipV="1">
              <a:off x="4012" y="1890"/>
              <a:ext cx="437" cy="5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3" name="Group 50"/>
          <p:cNvGrpSpPr>
            <a:grpSpLocks/>
          </p:cNvGrpSpPr>
          <p:nvPr/>
        </p:nvGrpSpPr>
        <p:grpSpPr bwMode="auto">
          <a:xfrm>
            <a:off x="1890568" y="4287166"/>
            <a:ext cx="555625" cy="960438"/>
            <a:chOff x="4991" y="2794"/>
            <a:chExt cx="350" cy="605"/>
          </a:xfrm>
        </p:grpSpPr>
        <p:grpSp>
          <p:nvGrpSpPr>
            <p:cNvPr id="2563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563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5" name="Text Box 42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6</a:t>
                </a:r>
              </a:p>
            </p:txBody>
          </p:sp>
        </p:grpSp>
        <p:cxnSp>
          <p:nvCxnSpPr>
            <p:cNvPr id="25633" name="AutoShape 54"/>
            <p:cNvCxnSpPr>
              <a:cxnSpLocks noChangeShapeType="1"/>
              <a:stCxn id="25641" idx="4"/>
              <a:endCxn id="25634" idx="0"/>
            </p:cNvCxnSpPr>
            <p:nvPr/>
          </p:nvCxnSpPr>
          <p:spPr bwMode="auto">
            <a:xfrm>
              <a:off x="5166" y="2794"/>
              <a:ext cx="0" cy="3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4" name="Group 55"/>
          <p:cNvGrpSpPr>
            <a:grpSpLocks/>
          </p:cNvGrpSpPr>
          <p:nvPr/>
        </p:nvGrpSpPr>
        <p:grpSpPr bwMode="auto">
          <a:xfrm>
            <a:off x="2442804" y="4911967"/>
            <a:ext cx="712788" cy="1385889"/>
            <a:chOff x="5258" y="3124"/>
            <a:chExt cx="449" cy="873"/>
          </a:xfrm>
        </p:grpSpPr>
        <p:grpSp>
          <p:nvGrpSpPr>
            <p:cNvPr id="25628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1" name="Text Box 8"/>
              <p:cNvSpPr txBox="1">
                <a:spLocks noChangeArrowheads="1"/>
              </p:cNvSpPr>
              <p:nvPr/>
            </p:nvSpPr>
            <p:spPr bwMode="auto">
              <a:xfrm>
                <a:off x="48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8</a:t>
                </a:r>
              </a:p>
            </p:txBody>
          </p:sp>
        </p:grpSp>
        <p:cxnSp>
          <p:nvCxnSpPr>
            <p:cNvPr id="25629" name="AutoShape 55"/>
            <p:cNvCxnSpPr>
              <a:cxnSpLocks noChangeShapeType="1"/>
              <a:stCxn id="25634" idx="6"/>
              <a:endCxn id="25630" idx="0"/>
            </p:cNvCxnSpPr>
            <p:nvPr/>
          </p:nvCxnSpPr>
          <p:spPr bwMode="auto">
            <a:xfrm>
              <a:off x="5258" y="3124"/>
              <a:ext cx="274" cy="57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5" name="Group 60"/>
          <p:cNvGrpSpPr>
            <a:grpSpLocks/>
          </p:cNvGrpSpPr>
          <p:nvPr/>
        </p:nvGrpSpPr>
        <p:grpSpPr bwMode="auto">
          <a:xfrm>
            <a:off x="1145459" y="4937367"/>
            <a:ext cx="893762" cy="1360489"/>
            <a:chOff x="4479" y="3146"/>
            <a:chExt cx="563" cy="857"/>
          </a:xfrm>
        </p:grpSpPr>
        <p:grpSp>
          <p:nvGrpSpPr>
            <p:cNvPr id="256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626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27" name="Text Box 45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7</a:t>
                </a:r>
              </a:p>
            </p:txBody>
          </p:sp>
        </p:grpSp>
        <p:cxnSp>
          <p:nvCxnSpPr>
            <p:cNvPr id="25624" name="AutoShape 56"/>
            <p:cNvCxnSpPr>
              <a:cxnSpLocks noChangeShapeType="1"/>
              <a:stCxn id="25634" idx="3"/>
              <a:endCxn id="25626" idx="7"/>
            </p:cNvCxnSpPr>
            <p:nvPr/>
          </p:nvCxnSpPr>
          <p:spPr bwMode="auto">
            <a:xfrm flipH="1">
              <a:off x="4778" y="3298"/>
              <a:ext cx="222" cy="4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25" name="AutoShape 57"/>
            <p:cNvCxnSpPr>
              <a:cxnSpLocks noChangeShapeType="1"/>
              <a:stCxn id="25626" idx="2"/>
              <a:endCxn id="25634" idx="1"/>
            </p:cNvCxnSpPr>
            <p:nvPr/>
          </p:nvCxnSpPr>
          <p:spPr bwMode="auto">
            <a:xfrm rot="10800000" flipH="1">
              <a:off x="4479" y="3146"/>
              <a:ext cx="563" cy="709"/>
            </a:xfrm>
            <a:prstGeom prst="curvedConnector4">
              <a:avLst>
                <a:gd name="adj1" fmla="val -25566"/>
                <a:gd name="adj2" fmla="val 12643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3250154" y="1776287"/>
            <a:ext cx="18030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/>
              <a:t>Requisitos</a:t>
            </a:r>
            <a:r>
              <a:rPr lang="en-US" sz="2000" b="0" dirty="0" smtClean="0"/>
              <a:t> de test</a:t>
            </a:r>
          </a:p>
          <a:p>
            <a:r>
              <a:rPr lang="en-US" sz="2000" dirty="0"/>
              <a:t>A. [ 1, 2, 3 ]</a:t>
            </a:r>
          </a:p>
          <a:p>
            <a:r>
              <a:rPr lang="en-US" sz="2000" dirty="0"/>
              <a:t>B. [ 2, 3, 4 ]</a:t>
            </a:r>
          </a:p>
          <a:p>
            <a:r>
              <a:rPr lang="en-US" sz="2000" dirty="0"/>
              <a:t>C. [ 2, 3, 5 ]</a:t>
            </a:r>
          </a:p>
          <a:p>
            <a:r>
              <a:rPr lang="en-US" sz="2000" dirty="0"/>
              <a:t>D. [ 3, 4, 3 ]</a:t>
            </a:r>
          </a:p>
          <a:p>
            <a:r>
              <a:rPr lang="en-US" sz="2000" dirty="0"/>
              <a:t>E. [ 3, 5, 6 ]</a:t>
            </a:r>
          </a:p>
          <a:p>
            <a:r>
              <a:rPr lang="en-US" sz="2000" dirty="0"/>
              <a:t>F. [ 4, 3, 5 ]</a:t>
            </a:r>
          </a:p>
          <a:p>
            <a:r>
              <a:rPr lang="en-US" sz="2000" dirty="0"/>
              <a:t>G. [ 5, 6, 7 ]</a:t>
            </a:r>
          </a:p>
          <a:p>
            <a:r>
              <a:rPr lang="en-US" sz="2000" dirty="0"/>
              <a:t>H. [ 5, 6, 8 ]</a:t>
            </a:r>
          </a:p>
          <a:p>
            <a:r>
              <a:rPr lang="en-US" sz="2000" dirty="0"/>
              <a:t>I. [ 6, 7, 6 ]</a:t>
            </a:r>
          </a:p>
          <a:p>
            <a:r>
              <a:rPr lang="en-US" sz="2000" dirty="0"/>
              <a:t>J. [ 7, 6, 8 ]</a:t>
            </a:r>
          </a:p>
          <a:p>
            <a:r>
              <a:rPr lang="en-US" sz="2000" dirty="0"/>
              <a:t>K. [ 4, 3, 4 ]</a:t>
            </a:r>
          </a:p>
          <a:p>
            <a:r>
              <a:rPr lang="en-US" sz="2000" dirty="0"/>
              <a:t>L. [ 7, 6, 7 ]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3182" y="1806563"/>
            <a:ext cx="4100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Caminos de test</a:t>
            </a:r>
          </a:p>
          <a:p>
            <a:r>
              <a:rPr lang="en-US" sz="2000" dirty="0" err="1"/>
              <a:t>i</a:t>
            </a:r>
            <a:r>
              <a:rPr lang="en-US" sz="2000" dirty="0"/>
              <a:t>. [ 1, 2, 3, 4, 3, 5, 6, 7, 6, 8 ]</a:t>
            </a:r>
          </a:p>
          <a:p>
            <a:r>
              <a:rPr lang="en-US" sz="2000" dirty="0"/>
              <a:t>ii. [ 1, 2, 3, 5, 6, 8 ]</a:t>
            </a:r>
          </a:p>
          <a:p>
            <a:r>
              <a:rPr lang="en-US" sz="2000" dirty="0"/>
              <a:t>iii. [ 1, 2, 3, 4, 3, 4, 3, 5, 6, 7</a:t>
            </a:r>
            <a:r>
              <a:rPr lang="en-US" sz="2000" dirty="0" smtClean="0"/>
              <a:t>, 6, 7, 6, 8]</a:t>
            </a:r>
            <a:endParaRPr lang="en-US" sz="2000" dirty="0"/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2206336" y="313239"/>
            <a:ext cx="7543800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Requisitos de test y caminos de test: EPC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82724" y="-11575"/>
            <a:ext cx="4147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 smtClean="0">
                <a:solidFill>
                  <a:srgbClr val="0070C0"/>
                </a:solidFill>
              </a:rPr>
              <a:t>Pair</a:t>
            </a:r>
            <a:r>
              <a:rPr lang="es-ES" sz="4000" dirty="0" smtClean="0">
                <a:solidFill>
                  <a:srgbClr val="0070C0"/>
                </a:solidFill>
              </a:rPr>
              <a:t> </a:t>
            </a:r>
            <a:r>
              <a:rPr lang="es-ES" sz="4000" dirty="0" err="1" smtClean="0">
                <a:solidFill>
                  <a:srgbClr val="0070C0"/>
                </a:solidFill>
              </a:rPr>
              <a:t>Edge</a:t>
            </a:r>
            <a:r>
              <a:rPr lang="es-ES" sz="4000" dirty="0" smtClean="0">
                <a:solidFill>
                  <a:srgbClr val="0070C0"/>
                </a:solidFill>
              </a:rPr>
              <a:t> </a:t>
            </a:r>
            <a:r>
              <a:rPr lang="es-ES" sz="4000" dirty="0" err="1" smtClean="0">
                <a:solidFill>
                  <a:srgbClr val="0070C0"/>
                </a:solidFill>
              </a:rPr>
              <a:t>Coverage</a:t>
            </a:r>
            <a:endParaRPr lang="en-US" sz="4000" dirty="0">
              <a:solidFill>
                <a:srgbClr val="0070C0"/>
              </a:solidFill>
            </a:endParaRPr>
          </a:p>
        </p:txBody>
      </p:sp>
      <p:grpSp>
        <p:nvGrpSpPr>
          <p:cNvPr id="52" name="Group 75"/>
          <p:cNvGrpSpPr>
            <a:grpSpLocks/>
          </p:cNvGrpSpPr>
          <p:nvPr/>
        </p:nvGrpSpPr>
        <p:grpSpPr bwMode="auto">
          <a:xfrm>
            <a:off x="5106988" y="3793053"/>
            <a:ext cx="3800475" cy="393700"/>
            <a:chOff x="5106651" y="4139785"/>
            <a:chExt cx="3800109" cy="394741"/>
          </a:xfrm>
        </p:grpSpPr>
        <p:sp>
          <p:nvSpPr>
            <p:cNvPr id="54" name="Rectangle 65"/>
            <p:cNvSpPr>
              <a:spLocks noChangeArrowheads="1"/>
            </p:cNvSpPr>
            <p:nvPr/>
          </p:nvSpPr>
          <p:spPr bwMode="auto">
            <a:xfrm>
              <a:off x="5106651" y="4139785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55" name="Rectangle 68"/>
            <p:cNvSpPr>
              <a:spLocks noChangeArrowheads="1"/>
            </p:cNvSpPr>
            <p:nvPr/>
          </p:nvSpPr>
          <p:spPr bwMode="auto">
            <a:xfrm>
              <a:off x="5680960" y="4139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Gill Sans MT" pitchFamily="34" charset="0"/>
                </a:rPr>
                <a:t>A, B, D, E, F, G, I, J</a:t>
              </a:r>
            </a:p>
          </p:txBody>
        </p:sp>
        <p:sp>
          <p:nvSpPr>
            <p:cNvPr id="56" name="Rectangle 69"/>
            <p:cNvSpPr>
              <a:spLocks noChangeArrowheads="1"/>
            </p:cNvSpPr>
            <p:nvPr/>
          </p:nvSpPr>
          <p:spPr bwMode="auto">
            <a:xfrm>
              <a:off x="7832362" y="4139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>
                  <a:solidFill>
                    <a:schemeClr val="bg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grpSp>
        <p:nvGrpSpPr>
          <p:cNvPr id="57" name="Group 74"/>
          <p:cNvGrpSpPr>
            <a:grpSpLocks/>
          </p:cNvGrpSpPr>
          <p:nvPr/>
        </p:nvGrpSpPr>
        <p:grpSpPr bwMode="auto">
          <a:xfrm>
            <a:off x="5106988" y="3402528"/>
            <a:ext cx="3800475" cy="398463"/>
            <a:chOff x="5106651" y="3750040"/>
            <a:chExt cx="3800108" cy="398592"/>
          </a:xfrm>
        </p:grpSpPr>
        <p:sp>
          <p:nvSpPr>
            <p:cNvPr id="58" name="Rectangle 62"/>
            <p:cNvSpPr>
              <a:spLocks noChangeArrowheads="1"/>
            </p:cNvSpPr>
            <p:nvPr/>
          </p:nvSpPr>
          <p:spPr bwMode="auto">
            <a:xfrm>
              <a:off x="5106651" y="3750040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CT</a:t>
              </a:r>
              <a:endParaRPr lang="en-US" sz="1800" b="0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59" name="Rectangle 63"/>
            <p:cNvSpPr>
              <a:spLocks noChangeArrowheads="1"/>
            </p:cNvSpPr>
            <p:nvPr/>
          </p:nvSpPr>
          <p:spPr bwMode="auto">
            <a:xfrm>
              <a:off x="5676276" y="3750040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 smtClean="0">
                  <a:solidFill>
                    <a:srgbClr val="FFFF00"/>
                  </a:solidFill>
                  <a:latin typeface="Gill Sans MT" pitchFamily="34" charset="0"/>
                </a:rPr>
                <a:t>RTs </a:t>
              </a:r>
              <a:r>
                <a:rPr lang="en-US" sz="1800" b="0" dirty="0" err="1" smtClean="0">
                  <a:solidFill>
                    <a:srgbClr val="FFFF00"/>
                  </a:solidFill>
                  <a:latin typeface="Gill Sans MT" pitchFamily="34" charset="0"/>
                </a:rPr>
                <a:t>atravesados</a:t>
              </a:r>
              <a:endParaRPr lang="en-US" sz="1800" b="0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60" name="Rectangle 64"/>
            <p:cNvSpPr>
              <a:spLocks noChangeArrowheads="1"/>
            </p:cNvSpPr>
            <p:nvPr/>
          </p:nvSpPr>
          <p:spPr bwMode="auto">
            <a:xfrm>
              <a:off x="7833608" y="3750040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i="1" dirty="0" err="1">
                  <a:solidFill>
                    <a:srgbClr val="FFFF00"/>
                  </a:solidFill>
                  <a:latin typeface="Gill Sans MT" pitchFamily="34" charset="0"/>
                </a:rPr>
                <a:t>sidetrips</a:t>
              </a:r>
              <a:endParaRPr lang="en-US" sz="1800" b="0" i="1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61" name="Group 76"/>
          <p:cNvGrpSpPr>
            <a:grpSpLocks/>
          </p:cNvGrpSpPr>
          <p:nvPr/>
        </p:nvGrpSpPr>
        <p:grpSpPr bwMode="auto">
          <a:xfrm>
            <a:off x="5106988" y="4172466"/>
            <a:ext cx="3800475" cy="395287"/>
            <a:chOff x="5106651" y="4519535"/>
            <a:chExt cx="3800109" cy="394741"/>
          </a:xfrm>
        </p:grpSpPr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5106651" y="4519535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63" name="Rectangle 70"/>
            <p:cNvSpPr>
              <a:spLocks noChangeArrowheads="1"/>
            </p:cNvSpPr>
            <p:nvPr/>
          </p:nvSpPr>
          <p:spPr bwMode="auto">
            <a:xfrm>
              <a:off x="5680960" y="4520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>
                  <a:solidFill>
                    <a:schemeClr val="bg1"/>
                  </a:solidFill>
                  <a:latin typeface="Gill Sans MT" pitchFamily="34" charset="0"/>
                </a:rPr>
                <a:t>A, </a:t>
              </a:r>
              <a:r>
                <a:rPr lang="en-US" sz="1800" b="0" dirty="0">
                  <a:solidFill>
                    <a:srgbClr val="FFFF00"/>
                  </a:solidFill>
                  <a:latin typeface="Gill Sans MT" pitchFamily="34" charset="0"/>
                </a:rPr>
                <a:t>C</a:t>
              </a:r>
              <a:r>
                <a:rPr lang="en-US" sz="1800" b="0" dirty="0">
                  <a:solidFill>
                    <a:schemeClr val="bg1"/>
                  </a:solidFill>
                  <a:latin typeface="Gill Sans MT" pitchFamily="34" charset="0"/>
                </a:rPr>
                <a:t>, E, </a:t>
              </a:r>
              <a:r>
                <a:rPr lang="en-US" sz="1800" b="0" dirty="0">
                  <a:solidFill>
                    <a:srgbClr val="FFFF00"/>
                  </a:solidFill>
                  <a:latin typeface="Gill Sans MT" pitchFamily="34" charset="0"/>
                </a:rPr>
                <a:t>H</a:t>
              </a:r>
            </a:p>
          </p:txBody>
        </p:sp>
        <p:sp>
          <p:nvSpPr>
            <p:cNvPr id="64" name="Rectangle 71"/>
            <p:cNvSpPr>
              <a:spLocks noChangeArrowheads="1"/>
            </p:cNvSpPr>
            <p:nvPr/>
          </p:nvSpPr>
          <p:spPr bwMode="auto">
            <a:xfrm>
              <a:off x="7832362" y="4520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 b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65" name="Group 77"/>
          <p:cNvGrpSpPr>
            <a:grpSpLocks/>
          </p:cNvGrpSpPr>
          <p:nvPr/>
        </p:nvGrpSpPr>
        <p:grpSpPr bwMode="auto">
          <a:xfrm>
            <a:off x="5106988" y="4555053"/>
            <a:ext cx="3797300" cy="684213"/>
            <a:chOff x="5106651" y="4901786"/>
            <a:chExt cx="3796934" cy="684495"/>
          </a:xfrm>
        </p:grpSpPr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5106651" y="4904282"/>
              <a:ext cx="569625" cy="67832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Gill Sans MT" pitchFamily="34" charset="0"/>
                </a:rPr>
                <a:t>iii</a:t>
              </a:r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5677785" y="4904960"/>
              <a:ext cx="2151401" cy="678876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>
                  <a:solidFill>
                    <a:schemeClr val="bg1"/>
                  </a:solidFill>
                  <a:latin typeface="Gill Sans MT" pitchFamily="34" charset="0"/>
                </a:rPr>
                <a:t>A, B, D, E, F, G, I, J, </a:t>
              </a:r>
              <a:r>
                <a:rPr lang="en-US" sz="1800" b="0" dirty="0">
                  <a:solidFill>
                    <a:srgbClr val="FFFF00"/>
                  </a:solidFill>
                  <a:latin typeface="Gill Sans MT" pitchFamily="34" charset="0"/>
                </a:rPr>
                <a:t>K</a:t>
              </a:r>
              <a:r>
                <a:rPr lang="en-US" sz="1800" b="0" dirty="0">
                  <a:solidFill>
                    <a:schemeClr val="bg1"/>
                  </a:solidFill>
                  <a:latin typeface="Gill Sans MT" pitchFamily="34" charset="0"/>
                </a:rPr>
                <a:t>, </a:t>
              </a:r>
              <a:r>
                <a:rPr lang="en-US" sz="1800" b="0" dirty="0">
                  <a:solidFill>
                    <a:srgbClr val="FFFF00"/>
                  </a:solidFill>
                  <a:latin typeface="Gill Sans MT" pitchFamily="34" charset="0"/>
                </a:rPr>
                <a:t>L</a:t>
              </a:r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7829187" y="4901786"/>
              <a:ext cx="1074398" cy="684495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sp>
        <p:nvSpPr>
          <p:cNvPr id="69" name="Line 92"/>
          <p:cNvSpPr>
            <a:spLocks noChangeShapeType="1"/>
          </p:cNvSpPr>
          <p:nvPr/>
        </p:nvSpPr>
        <p:spPr bwMode="auto">
          <a:xfrm>
            <a:off x="5317068" y="3975086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70" name="AutoShape 93"/>
          <p:cNvSpPr>
            <a:spLocks/>
          </p:cNvSpPr>
          <p:nvPr/>
        </p:nvSpPr>
        <p:spPr bwMode="auto">
          <a:xfrm>
            <a:off x="5795470" y="5479510"/>
            <a:ext cx="2737720" cy="697982"/>
          </a:xfrm>
          <a:prstGeom prst="borderCallout2">
            <a:avLst>
              <a:gd name="adj1" fmla="val 14398"/>
              <a:gd name="adj2" fmla="val -3019"/>
              <a:gd name="adj3" fmla="val 14398"/>
              <a:gd name="adj4" fmla="val -15282"/>
              <a:gd name="adj5" fmla="val -207864"/>
              <a:gd name="adj6" fmla="val 45365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CT iii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hace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que CT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sea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redundante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14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9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285730" y="637504"/>
            <a:ext cx="555625" cy="777875"/>
            <a:chOff x="4478" y="495"/>
            <a:chExt cx="350" cy="490"/>
          </a:xfrm>
        </p:grpSpPr>
        <p:grpSp>
          <p:nvGrpSpPr>
            <p:cNvPr id="25651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565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4" name="Text Box 11"/>
              <p:cNvSpPr txBox="1">
                <a:spLocks noChangeArrowheads="1"/>
              </p:cNvSpPr>
              <p:nvPr/>
            </p:nvSpPr>
            <p:spPr bwMode="auto">
              <a:xfrm>
                <a:off x="39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</p:grpSp>
        <p:sp>
          <p:nvSpPr>
            <p:cNvPr id="2565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285730" y="1415379"/>
            <a:ext cx="555625" cy="957262"/>
            <a:chOff x="4478" y="985"/>
            <a:chExt cx="350" cy="603"/>
          </a:xfrm>
        </p:grpSpPr>
        <p:grpSp>
          <p:nvGrpSpPr>
            <p:cNvPr id="2564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50" name="Text Box 23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2</a:t>
                </a:r>
              </a:p>
            </p:txBody>
          </p:sp>
        </p:grpSp>
        <p:cxnSp>
          <p:nvCxnSpPr>
            <p:cNvPr id="25648" name="AutoShape 48"/>
            <p:cNvCxnSpPr>
              <a:cxnSpLocks noChangeShapeType="1"/>
              <a:stCxn id="25653" idx="4"/>
              <a:endCxn id="25649" idx="0"/>
            </p:cNvCxnSpPr>
            <p:nvPr/>
          </p:nvCxnSpPr>
          <p:spPr bwMode="auto">
            <a:xfrm>
              <a:off x="4653" y="985"/>
              <a:ext cx="0" cy="3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1285730" y="2372641"/>
            <a:ext cx="555625" cy="958850"/>
            <a:chOff x="4478" y="1588"/>
            <a:chExt cx="350" cy="604"/>
          </a:xfrm>
        </p:grpSpPr>
        <p:grpSp>
          <p:nvGrpSpPr>
            <p:cNvPr id="2564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564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6" name="Text Box 29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3</a:t>
                </a:r>
              </a:p>
            </p:txBody>
          </p:sp>
        </p:grpSp>
        <p:cxnSp>
          <p:nvCxnSpPr>
            <p:cNvPr id="25644" name="AutoShape 49"/>
            <p:cNvCxnSpPr>
              <a:cxnSpLocks noChangeShapeType="1"/>
              <a:stCxn id="25649" idx="4"/>
              <a:endCxn id="25645" idx="0"/>
            </p:cNvCxnSpPr>
            <p:nvPr/>
          </p:nvCxnSpPr>
          <p:spPr bwMode="auto">
            <a:xfrm>
              <a:off x="4653" y="1588"/>
              <a:ext cx="0" cy="3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0" name="Group 37"/>
          <p:cNvGrpSpPr>
            <a:grpSpLocks/>
          </p:cNvGrpSpPr>
          <p:nvPr/>
        </p:nvGrpSpPr>
        <p:grpSpPr bwMode="auto">
          <a:xfrm>
            <a:off x="1890568" y="3817266"/>
            <a:ext cx="555625" cy="469900"/>
            <a:chOff x="4288" y="1746"/>
            <a:chExt cx="350" cy="296"/>
          </a:xfrm>
        </p:grpSpPr>
        <p:sp>
          <p:nvSpPr>
            <p:cNvPr id="25641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642" name="Text Box 39"/>
            <p:cNvSpPr txBox="1">
              <a:spLocks noChangeArrowheads="1"/>
            </p:cNvSpPr>
            <p:nvPr/>
          </p:nvSpPr>
          <p:spPr bwMode="auto">
            <a:xfrm>
              <a:off x="4371" y="1769"/>
              <a:ext cx="19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5</a:t>
              </a:r>
            </a:p>
          </p:txBody>
        </p:sp>
      </p:grpSp>
      <p:cxnSp>
        <p:nvCxnSpPr>
          <p:cNvPr id="25611" name="AutoShape 52"/>
          <p:cNvCxnSpPr>
            <a:cxnSpLocks noChangeShapeType="1"/>
          </p:cNvCxnSpPr>
          <p:nvPr/>
        </p:nvCxnSpPr>
        <p:spPr bwMode="auto">
          <a:xfrm>
            <a:off x="1837747" y="313418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612" name="Group 44"/>
          <p:cNvGrpSpPr>
            <a:grpSpLocks/>
          </p:cNvGrpSpPr>
          <p:nvPr/>
        </p:nvGrpSpPr>
        <p:grpSpPr bwMode="auto">
          <a:xfrm>
            <a:off x="380858" y="2936205"/>
            <a:ext cx="987426" cy="1095376"/>
            <a:chOff x="3908" y="1943"/>
            <a:chExt cx="622" cy="690"/>
          </a:xfrm>
        </p:grpSpPr>
        <p:grpSp>
          <p:nvGrpSpPr>
            <p:cNvPr id="2563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5639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40" name="Text Box 26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4</a:t>
                </a:r>
              </a:p>
            </p:txBody>
          </p:sp>
        </p:grpSp>
        <p:cxnSp>
          <p:nvCxnSpPr>
            <p:cNvPr id="25637" name="AutoShape 50"/>
            <p:cNvCxnSpPr>
              <a:cxnSpLocks noChangeShapeType="1"/>
              <a:stCxn id="25645" idx="3"/>
              <a:endCxn id="25639" idx="7"/>
            </p:cNvCxnSpPr>
            <p:nvPr/>
          </p:nvCxnSpPr>
          <p:spPr bwMode="auto">
            <a:xfrm flipH="1">
              <a:off x="4207" y="2149"/>
              <a:ext cx="323" cy="2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38" name="AutoShape 53"/>
            <p:cNvCxnSpPr>
              <a:cxnSpLocks noChangeShapeType="1"/>
              <a:stCxn id="25639" idx="1"/>
            </p:cNvCxnSpPr>
            <p:nvPr/>
          </p:nvCxnSpPr>
          <p:spPr bwMode="auto">
            <a:xfrm rot="5400000" flipH="1" flipV="1">
              <a:off x="4012" y="1890"/>
              <a:ext cx="437" cy="5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3" name="Group 50"/>
          <p:cNvGrpSpPr>
            <a:grpSpLocks/>
          </p:cNvGrpSpPr>
          <p:nvPr/>
        </p:nvGrpSpPr>
        <p:grpSpPr bwMode="auto">
          <a:xfrm>
            <a:off x="1890568" y="4287166"/>
            <a:ext cx="555625" cy="960438"/>
            <a:chOff x="4991" y="2794"/>
            <a:chExt cx="350" cy="605"/>
          </a:xfrm>
        </p:grpSpPr>
        <p:grpSp>
          <p:nvGrpSpPr>
            <p:cNvPr id="2563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563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5" name="Text Box 42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6</a:t>
                </a:r>
              </a:p>
            </p:txBody>
          </p:sp>
        </p:grpSp>
        <p:cxnSp>
          <p:nvCxnSpPr>
            <p:cNvPr id="25633" name="AutoShape 54"/>
            <p:cNvCxnSpPr>
              <a:cxnSpLocks noChangeShapeType="1"/>
              <a:stCxn id="25641" idx="4"/>
              <a:endCxn id="25634" idx="0"/>
            </p:cNvCxnSpPr>
            <p:nvPr/>
          </p:nvCxnSpPr>
          <p:spPr bwMode="auto">
            <a:xfrm>
              <a:off x="5166" y="2794"/>
              <a:ext cx="0" cy="3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4" name="Group 55"/>
          <p:cNvGrpSpPr>
            <a:grpSpLocks/>
          </p:cNvGrpSpPr>
          <p:nvPr/>
        </p:nvGrpSpPr>
        <p:grpSpPr bwMode="auto">
          <a:xfrm>
            <a:off x="2442804" y="4911967"/>
            <a:ext cx="712788" cy="1385889"/>
            <a:chOff x="5258" y="3124"/>
            <a:chExt cx="449" cy="873"/>
          </a:xfrm>
        </p:grpSpPr>
        <p:grpSp>
          <p:nvGrpSpPr>
            <p:cNvPr id="25628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31" name="Text Box 8"/>
              <p:cNvSpPr txBox="1">
                <a:spLocks noChangeArrowheads="1"/>
              </p:cNvSpPr>
              <p:nvPr/>
            </p:nvSpPr>
            <p:spPr bwMode="auto">
              <a:xfrm>
                <a:off x="48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8</a:t>
                </a:r>
              </a:p>
            </p:txBody>
          </p:sp>
        </p:grpSp>
        <p:cxnSp>
          <p:nvCxnSpPr>
            <p:cNvPr id="25629" name="AutoShape 55"/>
            <p:cNvCxnSpPr>
              <a:cxnSpLocks noChangeShapeType="1"/>
              <a:stCxn id="25634" idx="6"/>
              <a:endCxn id="25630" idx="0"/>
            </p:cNvCxnSpPr>
            <p:nvPr/>
          </p:nvCxnSpPr>
          <p:spPr bwMode="auto">
            <a:xfrm>
              <a:off x="5258" y="3124"/>
              <a:ext cx="274" cy="57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5" name="Group 60"/>
          <p:cNvGrpSpPr>
            <a:grpSpLocks/>
          </p:cNvGrpSpPr>
          <p:nvPr/>
        </p:nvGrpSpPr>
        <p:grpSpPr bwMode="auto">
          <a:xfrm>
            <a:off x="1145459" y="4937367"/>
            <a:ext cx="893762" cy="1360489"/>
            <a:chOff x="4479" y="3146"/>
            <a:chExt cx="563" cy="857"/>
          </a:xfrm>
        </p:grpSpPr>
        <p:grpSp>
          <p:nvGrpSpPr>
            <p:cNvPr id="256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626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25627" name="Text Box 45"/>
              <p:cNvSpPr txBox="1">
                <a:spLocks noChangeArrowheads="1"/>
              </p:cNvSpPr>
              <p:nvPr/>
            </p:nvSpPr>
            <p:spPr bwMode="auto">
              <a:xfrm>
                <a:off x="4371" y="1769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7</a:t>
                </a:r>
              </a:p>
            </p:txBody>
          </p:sp>
        </p:grpSp>
        <p:cxnSp>
          <p:nvCxnSpPr>
            <p:cNvPr id="25624" name="AutoShape 56"/>
            <p:cNvCxnSpPr>
              <a:cxnSpLocks noChangeShapeType="1"/>
              <a:stCxn id="25634" idx="3"/>
              <a:endCxn id="25626" idx="7"/>
            </p:cNvCxnSpPr>
            <p:nvPr/>
          </p:nvCxnSpPr>
          <p:spPr bwMode="auto">
            <a:xfrm flipH="1">
              <a:off x="4778" y="3298"/>
              <a:ext cx="222" cy="4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25" name="AutoShape 57"/>
            <p:cNvCxnSpPr>
              <a:cxnSpLocks noChangeShapeType="1"/>
              <a:stCxn id="25626" idx="2"/>
              <a:endCxn id="25634" idx="1"/>
            </p:cNvCxnSpPr>
            <p:nvPr/>
          </p:nvCxnSpPr>
          <p:spPr bwMode="auto">
            <a:xfrm rot="10800000" flipH="1">
              <a:off x="4479" y="3146"/>
              <a:ext cx="563" cy="709"/>
            </a:xfrm>
            <a:prstGeom prst="curvedConnector4">
              <a:avLst>
                <a:gd name="adj1" fmla="val -25566"/>
                <a:gd name="adj2" fmla="val 12643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3250153" y="1776287"/>
            <a:ext cx="23249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/>
              <a:t>Requisitos</a:t>
            </a:r>
            <a:r>
              <a:rPr lang="en-US" sz="2000" b="0" dirty="0" smtClean="0"/>
              <a:t> de </a:t>
            </a:r>
          </a:p>
          <a:p>
            <a:r>
              <a:rPr lang="en-US" sz="2000" b="0" dirty="0" smtClean="0"/>
              <a:t>test</a:t>
            </a:r>
          </a:p>
          <a:p>
            <a:r>
              <a:rPr lang="en-US" sz="2000" dirty="0"/>
              <a:t>A. [ 3, 4, 3 ]</a:t>
            </a:r>
          </a:p>
          <a:p>
            <a:r>
              <a:rPr lang="en-US" sz="2000" dirty="0"/>
              <a:t>B. [ 4, 3, 4 ]</a:t>
            </a:r>
          </a:p>
          <a:p>
            <a:r>
              <a:rPr lang="en-US" sz="2000" dirty="0"/>
              <a:t>C. [ 7, 6, 7 ]</a:t>
            </a:r>
          </a:p>
          <a:p>
            <a:r>
              <a:rPr lang="en-US" sz="2000" dirty="0"/>
              <a:t>D. [ 7, 6, 8 ]</a:t>
            </a:r>
          </a:p>
          <a:p>
            <a:r>
              <a:rPr lang="en-US" sz="2000" dirty="0"/>
              <a:t>E. [ 6, 7, 6 ]</a:t>
            </a:r>
          </a:p>
          <a:p>
            <a:r>
              <a:rPr lang="en-US" sz="2000" dirty="0"/>
              <a:t>F. [ 1, 2, 3, 4 ]</a:t>
            </a:r>
          </a:p>
          <a:p>
            <a:r>
              <a:rPr lang="en-US" sz="2000" dirty="0"/>
              <a:t>G. [ 4, 3, 5, 6, 7 ]</a:t>
            </a:r>
          </a:p>
          <a:p>
            <a:r>
              <a:rPr lang="en-US" sz="2000" dirty="0"/>
              <a:t>H. [ 4, 3, 5, 6, 8 ]</a:t>
            </a:r>
          </a:p>
          <a:p>
            <a:r>
              <a:rPr lang="en-US" sz="2000" dirty="0"/>
              <a:t>I. [ 1, 2, 3, 5, 6, 7 ]</a:t>
            </a:r>
          </a:p>
          <a:p>
            <a:r>
              <a:rPr lang="en-US" sz="2000" dirty="0"/>
              <a:t>J. [ 1, 2, 3, 5, 6, 8 ]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3182" y="1806563"/>
            <a:ext cx="40991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Caminos de test</a:t>
            </a:r>
          </a:p>
          <a:p>
            <a:r>
              <a:rPr lang="en-US" sz="2000" dirty="0" err="1"/>
              <a:t>i</a:t>
            </a:r>
            <a:r>
              <a:rPr lang="en-US" sz="2000" dirty="0"/>
              <a:t>.  [ 1, 2, 3, 4, 3, 5, 6, 7, 6, 8 ]</a:t>
            </a:r>
          </a:p>
          <a:p>
            <a:r>
              <a:rPr lang="en-US" sz="2000" dirty="0"/>
              <a:t>ii. [ 1, 2, 3, 4, 3, 4, </a:t>
            </a:r>
            <a:r>
              <a:rPr lang="en-US" sz="2000" dirty="0" smtClean="0"/>
              <a:t>3, 5</a:t>
            </a:r>
            <a:r>
              <a:rPr lang="en-US" sz="2000" dirty="0"/>
              <a:t>, 6, 7, 6, 7, 6, 8 ]</a:t>
            </a:r>
          </a:p>
          <a:p>
            <a:r>
              <a:rPr lang="en-US" sz="2000" dirty="0"/>
              <a:t>iii. [ 1, 2, 3, 4, 3, 5, 6, 8 ]</a:t>
            </a:r>
          </a:p>
          <a:p>
            <a:r>
              <a:rPr lang="en-US" sz="2000" dirty="0"/>
              <a:t>iv. [ 1, 2, 3, 5, 6, 7, 6, 8 ]</a:t>
            </a:r>
          </a:p>
          <a:p>
            <a:r>
              <a:rPr lang="en-US" sz="2000" dirty="0"/>
              <a:t>v.  [ 1, 2, 3, 5, 6, 8 ]</a:t>
            </a: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2206336" y="313239"/>
            <a:ext cx="7543800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Requisitos de test y caminos de test: PPC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82724" y="-11575"/>
            <a:ext cx="4508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</a:rPr>
              <a:t>Prime </a:t>
            </a:r>
            <a:r>
              <a:rPr lang="es-ES" sz="4000" dirty="0" err="1" smtClean="0">
                <a:solidFill>
                  <a:srgbClr val="0070C0"/>
                </a:solidFill>
              </a:rPr>
              <a:t>Path</a:t>
            </a:r>
            <a:r>
              <a:rPr lang="es-ES" sz="4000" dirty="0" smtClean="0">
                <a:solidFill>
                  <a:srgbClr val="0070C0"/>
                </a:solidFill>
              </a:rPr>
              <a:t> </a:t>
            </a:r>
            <a:r>
              <a:rPr lang="es-ES" sz="4000" dirty="0" err="1" smtClean="0">
                <a:solidFill>
                  <a:srgbClr val="0070C0"/>
                </a:solidFill>
              </a:rPr>
              <a:t>Coverage</a:t>
            </a:r>
            <a:endParaRPr lang="en-US" sz="4000" dirty="0">
              <a:solidFill>
                <a:srgbClr val="0070C0"/>
              </a:solidFill>
            </a:endParaRPr>
          </a:p>
        </p:txBody>
      </p:sp>
      <p:grpSp>
        <p:nvGrpSpPr>
          <p:cNvPr id="71" name="Group 80"/>
          <p:cNvGrpSpPr>
            <a:grpSpLocks/>
          </p:cNvGrpSpPr>
          <p:nvPr/>
        </p:nvGrpSpPr>
        <p:grpSpPr bwMode="auto">
          <a:xfrm>
            <a:off x="5235575" y="4090988"/>
            <a:ext cx="3800475" cy="398462"/>
            <a:chOff x="5241562" y="4064838"/>
            <a:chExt cx="3800108" cy="398592"/>
          </a:xfrm>
        </p:grpSpPr>
        <p:sp>
          <p:nvSpPr>
            <p:cNvPr id="72" name="Rectangle 65"/>
            <p:cNvSpPr>
              <a:spLocks noChangeArrowheads="1"/>
            </p:cNvSpPr>
            <p:nvPr/>
          </p:nvSpPr>
          <p:spPr bwMode="auto">
            <a:xfrm>
              <a:off x="5241562" y="4064838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CT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73" name="Rectangle 66"/>
            <p:cNvSpPr>
              <a:spLocks noChangeArrowheads="1"/>
            </p:cNvSpPr>
            <p:nvPr/>
          </p:nvSpPr>
          <p:spPr bwMode="auto">
            <a:xfrm>
              <a:off x="5811187" y="4064838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Gill Sans MT" pitchFamily="34" charset="0"/>
                </a:rPr>
                <a:t>RTs </a:t>
              </a:r>
              <a:r>
                <a:rPr lang="en-US" dirty="0" err="1" smtClean="0">
                  <a:solidFill>
                    <a:srgbClr val="FFFF00"/>
                  </a:solidFill>
                  <a:latin typeface="Gill Sans MT" pitchFamily="34" charset="0"/>
                </a:rPr>
                <a:t>atravesados</a:t>
              </a:r>
              <a:endParaRPr lang="en-US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  <p:sp>
          <p:nvSpPr>
            <p:cNvPr id="74" name="Rectangle 67"/>
            <p:cNvSpPr>
              <a:spLocks noChangeArrowheads="1"/>
            </p:cNvSpPr>
            <p:nvPr/>
          </p:nvSpPr>
          <p:spPr bwMode="auto">
            <a:xfrm>
              <a:off x="7968519" y="4064838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i="1" dirty="0" err="1">
                  <a:solidFill>
                    <a:srgbClr val="FFFF00"/>
                  </a:solidFill>
                  <a:latin typeface="Gill Sans MT" pitchFamily="34" charset="0"/>
                </a:rPr>
                <a:t>sidetrips</a:t>
              </a:r>
              <a:endParaRPr lang="en-US" sz="1800" i="1" dirty="0">
                <a:solidFill>
                  <a:srgbClr val="FFFF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5" name="Group 82"/>
          <p:cNvGrpSpPr>
            <a:grpSpLocks/>
          </p:cNvGrpSpPr>
          <p:nvPr/>
        </p:nvGrpSpPr>
        <p:grpSpPr bwMode="auto">
          <a:xfrm>
            <a:off x="5235575" y="4864100"/>
            <a:ext cx="3800475" cy="395288"/>
            <a:chOff x="5241562" y="4834333"/>
            <a:chExt cx="3800109" cy="394741"/>
          </a:xfrm>
        </p:grpSpPr>
        <p:sp>
          <p:nvSpPr>
            <p:cNvPr id="76" name="Rectangle 68"/>
            <p:cNvSpPr>
              <a:spLocks noChangeArrowheads="1"/>
            </p:cNvSpPr>
            <p:nvPr/>
          </p:nvSpPr>
          <p:spPr bwMode="auto">
            <a:xfrm>
              <a:off x="5241562" y="4834333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77" name="Rectangle 70"/>
            <p:cNvSpPr>
              <a:spLocks noChangeArrowheads="1"/>
            </p:cNvSpPr>
            <p:nvPr/>
          </p:nvSpPr>
          <p:spPr bwMode="auto">
            <a:xfrm>
              <a:off x="5815871" y="4835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A, </a:t>
              </a: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</a:rPr>
                <a:t>B</a:t>
              </a:r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, </a:t>
              </a: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</a:rPr>
                <a:t>C</a:t>
              </a:r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, D, E, F, G, </a:t>
              </a:r>
            </a:p>
          </p:txBody>
        </p:sp>
        <p:sp>
          <p:nvSpPr>
            <p:cNvPr id="78" name="Rectangle 71"/>
            <p:cNvSpPr>
              <a:spLocks noChangeArrowheads="1"/>
            </p:cNvSpPr>
            <p:nvPr/>
          </p:nvSpPr>
          <p:spPr bwMode="auto">
            <a:xfrm>
              <a:off x="7967273" y="4835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grpSp>
        <p:nvGrpSpPr>
          <p:cNvPr id="79" name="Group 84"/>
          <p:cNvGrpSpPr>
            <a:grpSpLocks/>
          </p:cNvGrpSpPr>
          <p:nvPr/>
        </p:nvGrpSpPr>
        <p:grpSpPr bwMode="auto">
          <a:xfrm>
            <a:off x="5235575" y="5646738"/>
            <a:ext cx="3797300" cy="396875"/>
            <a:chOff x="5229070" y="5616322"/>
            <a:chExt cx="3811924" cy="397320"/>
          </a:xfrm>
        </p:grpSpPr>
        <p:sp>
          <p:nvSpPr>
            <p:cNvPr id="80" name="Rectangle 74"/>
            <p:cNvSpPr>
              <a:spLocks noChangeArrowheads="1"/>
            </p:cNvSpPr>
            <p:nvPr/>
          </p:nvSpPr>
          <p:spPr bwMode="auto">
            <a:xfrm>
              <a:off x="5229070" y="5618817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Gill Sans MT" pitchFamily="34" charset="0"/>
                </a:rPr>
                <a:t>iv</a:t>
              </a:r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5800204" y="5619495"/>
              <a:ext cx="2182058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D, E, F, </a:t>
              </a: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7966596" y="5616322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J</a:t>
              </a:r>
            </a:p>
          </p:txBody>
        </p:sp>
      </p:grpSp>
      <p:grpSp>
        <p:nvGrpSpPr>
          <p:cNvPr id="83" name="Group 85"/>
          <p:cNvGrpSpPr>
            <a:grpSpLocks/>
          </p:cNvGrpSpPr>
          <p:nvPr/>
        </p:nvGrpSpPr>
        <p:grpSpPr bwMode="auto">
          <a:xfrm>
            <a:off x="5235575" y="6043614"/>
            <a:ext cx="3803650" cy="398462"/>
            <a:chOff x="5236567" y="6006060"/>
            <a:chExt cx="3804429" cy="397320"/>
          </a:xfrm>
        </p:grpSpPr>
        <p:sp>
          <p:nvSpPr>
            <p:cNvPr id="84" name="Rectangle 77"/>
            <p:cNvSpPr>
              <a:spLocks noChangeArrowheads="1"/>
            </p:cNvSpPr>
            <p:nvPr/>
          </p:nvSpPr>
          <p:spPr bwMode="auto">
            <a:xfrm>
              <a:off x="5236567" y="6008555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Gill Sans MT" pitchFamily="34" charset="0"/>
                </a:rPr>
                <a:t>v</a:t>
              </a:r>
            </a:p>
          </p:txBody>
        </p:sp>
        <p:sp>
          <p:nvSpPr>
            <p:cNvPr id="85" name="Rectangle 78"/>
            <p:cNvSpPr>
              <a:spLocks noChangeArrowheads="1"/>
            </p:cNvSpPr>
            <p:nvPr/>
          </p:nvSpPr>
          <p:spPr bwMode="auto">
            <a:xfrm>
              <a:off x="5807701" y="6009233"/>
              <a:ext cx="2182056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</a:rPr>
                <a:t>J</a:t>
              </a:r>
            </a:p>
          </p:txBody>
        </p:sp>
        <p:sp>
          <p:nvSpPr>
            <p:cNvPr id="86" name="Rectangle 79"/>
            <p:cNvSpPr>
              <a:spLocks noChangeArrowheads="1"/>
            </p:cNvSpPr>
            <p:nvPr/>
          </p:nvSpPr>
          <p:spPr bwMode="auto">
            <a:xfrm>
              <a:off x="7966598" y="6006060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sp>
        <p:nvSpPr>
          <p:cNvPr id="87" name="Line 92"/>
          <p:cNvSpPr>
            <a:spLocks noChangeShapeType="1"/>
          </p:cNvSpPr>
          <p:nvPr/>
        </p:nvSpPr>
        <p:spPr bwMode="auto">
          <a:xfrm>
            <a:off x="5465511" y="4639455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88" name="Group 81"/>
          <p:cNvGrpSpPr>
            <a:grpSpLocks/>
          </p:cNvGrpSpPr>
          <p:nvPr/>
        </p:nvGrpSpPr>
        <p:grpSpPr bwMode="auto">
          <a:xfrm>
            <a:off x="5235575" y="4484688"/>
            <a:ext cx="3800475" cy="395287"/>
            <a:chOff x="5241562" y="4454583"/>
            <a:chExt cx="3800109" cy="394741"/>
          </a:xfrm>
        </p:grpSpPr>
        <p:sp>
          <p:nvSpPr>
            <p:cNvPr id="89" name="Rectangle 62"/>
            <p:cNvSpPr>
              <a:spLocks noChangeArrowheads="1"/>
            </p:cNvSpPr>
            <p:nvPr/>
          </p:nvSpPr>
          <p:spPr bwMode="auto">
            <a:xfrm>
              <a:off x="5241562" y="4454583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 err="1">
                  <a:solidFill>
                    <a:schemeClr val="bg1"/>
                  </a:solidFill>
                  <a:latin typeface="Gill Sans MT" pitchFamily="34" charset="0"/>
                </a:rPr>
                <a:t>i</a:t>
              </a:r>
              <a:endParaRPr lang="en-US" sz="1800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  <p:sp>
          <p:nvSpPr>
            <p:cNvPr id="90" name="Rectangle 63"/>
            <p:cNvSpPr>
              <a:spLocks noChangeArrowheads="1"/>
            </p:cNvSpPr>
            <p:nvPr/>
          </p:nvSpPr>
          <p:spPr bwMode="auto">
            <a:xfrm>
              <a:off x="5815871" y="4454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Gill Sans MT" pitchFamily="34" charset="0"/>
                </a:rPr>
                <a:t>A, D, E, F, G</a:t>
              </a:r>
            </a:p>
          </p:txBody>
        </p:sp>
        <p:sp>
          <p:nvSpPr>
            <p:cNvPr id="91" name="Rectangle 64"/>
            <p:cNvSpPr>
              <a:spLocks noChangeArrowheads="1"/>
            </p:cNvSpPr>
            <p:nvPr/>
          </p:nvSpPr>
          <p:spPr bwMode="auto">
            <a:xfrm>
              <a:off x="7967273" y="4454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bg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sp>
        <p:nvSpPr>
          <p:cNvPr id="92" name="AutoShape 93"/>
          <p:cNvSpPr>
            <a:spLocks/>
          </p:cNvSpPr>
          <p:nvPr/>
        </p:nvSpPr>
        <p:spPr bwMode="auto">
          <a:xfrm>
            <a:off x="3169397" y="5583786"/>
            <a:ext cx="2071158" cy="764881"/>
          </a:xfrm>
          <a:prstGeom prst="borderCallout2">
            <a:avLst>
              <a:gd name="adj1" fmla="val -585"/>
              <a:gd name="adj2" fmla="val 61926"/>
              <a:gd name="adj3" fmla="val -27396"/>
              <a:gd name="adj4" fmla="val 72239"/>
              <a:gd name="adj5" fmla="val -124683"/>
              <a:gd name="adj6" fmla="val 141751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CT ii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hace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que </a:t>
            </a:r>
          </a:p>
          <a:p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CT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redundante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94" name="Rectangle 69"/>
          <p:cNvSpPr>
            <a:spLocks noChangeArrowheads="1"/>
          </p:cNvSpPr>
          <p:nvPr/>
        </p:nvSpPr>
        <p:spPr bwMode="auto">
          <a:xfrm>
            <a:off x="5235575" y="5249180"/>
            <a:ext cx="569680" cy="393298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 MT" pitchFamily="34" charset="0"/>
              </a:rPr>
              <a:t>iii</a:t>
            </a:r>
          </a:p>
        </p:txBody>
      </p:sp>
      <p:sp>
        <p:nvSpPr>
          <p:cNvPr id="95" name="Rectangle 72"/>
          <p:cNvSpPr>
            <a:spLocks noChangeArrowheads="1"/>
          </p:cNvSpPr>
          <p:nvPr/>
        </p:nvSpPr>
        <p:spPr bwMode="auto">
          <a:xfrm>
            <a:off x="5806764" y="5249857"/>
            <a:ext cx="2151608" cy="393617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 MT" pitchFamily="34" charset="0"/>
              </a:rPr>
              <a:t>A, F, </a:t>
            </a:r>
            <a:r>
              <a:rPr lang="en-US" sz="1800" dirty="0">
                <a:solidFill>
                  <a:srgbClr val="FFFF00"/>
                </a:solidFill>
                <a:latin typeface="Gill Sans MT" pitchFamily="34" charset="0"/>
              </a:rPr>
              <a:t>H</a:t>
            </a:r>
          </a:p>
        </p:txBody>
      </p:sp>
      <p:sp>
        <p:nvSpPr>
          <p:cNvPr id="96" name="Rectangle 73"/>
          <p:cNvSpPr>
            <a:spLocks noChangeArrowheads="1"/>
          </p:cNvSpPr>
          <p:nvPr/>
        </p:nvSpPr>
        <p:spPr bwMode="auto">
          <a:xfrm>
            <a:off x="7958373" y="5246688"/>
            <a:ext cx="1074502" cy="396875"/>
          </a:xfrm>
          <a:prstGeom prst="rect">
            <a:avLst/>
          </a:prstGeom>
          <a:solidFill>
            <a:srgbClr val="0000FF"/>
          </a:solidFill>
          <a:ln w="28575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 MT" pitchFamily="34" charset="0"/>
              </a:rPr>
              <a:t>J</a:t>
            </a: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V="1">
            <a:off x="5447211" y="4651362"/>
            <a:ext cx="2882462" cy="1207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7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7" grpId="0" animBg="1"/>
      <p:bldP spid="92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Resumen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691739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aplicación de los criterios de </a:t>
            </a:r>
            <a:r>
              <a:rPr lang="es-ES" dirty="0" smtClean="0">
                <a:solidFill>
                  <a:srgbClr val="00B0F0"/>
                </a:solidFill>
              </a:rPr>
              <a:t>test</a:t>
            </a:r>
            <a:r>
              <a:rPr lang="es-ES" dirty="0" smtClean="0">
                <a:solidFill>
                  <a:schemeClr val="tx1"/>
                </a:solidFill>
              </a:rPr>
              <a:t> a los grafos de control de flujo es </a:t>
            </a:r>
            <a:r>
              <a:rPr lang="es-ES" dirty="0" smtClean="0">
                <a:solidFill>
                  <a:srgbClr val="00B0F0"/>
                </a:solidFill>
              </a:rPr>
              <a:t>relativamente sencilla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Aún así, hay que tomar algunas </a:t>
            </a:r>
            <a:r>
              <a:rPr lang="es-ES" dirty="0" smtClean="0">
                <a:solidFill>
                  <a:srgbClr val="00B0F0"/>
                </a:solidFill>
              </a:rPr>
              <a:t>decisiones sutiles </a:t>
            </a:r>
            <a:r>
              <a:rPr lang="es-ES" dirty="0" smtClean="0">
                <a:solidFill>
                  <a:schemeClr val="tx1"/>
                </a:solidFill>
              </a:rPr>
              <a:t>al traducir de estructuras de control a grafos.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Algunas herramientas </a:t>
            </a:r>
            <a:r>
              <a:rPr lang="es-ES" dirty="0" smtClean="0">
                <a:solidFill>
                  <a:schemeClr val="tx1"/>
                </a:solidFill>
              </a:rPr>
              <a:t>asignan </a:t>
            </a:r>
            <a:r>
              <a:rPr lang="es-ES" dirty="0" smtClean="0">
                <a:solidFill>
                  <a:srgbClr val="00B0F0"/>
                </a:solidFill>
              </a:rPr>
              <a:t>un nodo</a:t>
            </a:r>
            <a:r>
              <a:rPr lang="es-ES" dirty="0" smtClean="0">
                <a:solidFill>
                  <a:schemeClr val="tx1"/>
                </a:solidFill>
              </a:rPr>
              <a:t> a cada instrucción (en lugar de asignarlo a cada bloque básico). La cobertura no varía pero hay que modificar la documentación del proceso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80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Criterios cobertura de grafos: elementos de diseño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35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Orientación a objetos y diseños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énfasis en la modularidad y la reutilización lleva a que la </a:t>
            </a:r>
            <a:r>
              <a:rPr lang="es-ES" dirty="0" smtClean="0">
                <a:solidFill>
                  <a:srgbClr val="00B0F0"/>
                </a:solidFill>
              </a:rPr>
              <a:t>complejidad</a:t>
            </a:r>
            <a:r>
              <a:rPr lang="es-ES" dirty="0" smtClean="0">
                <a:solidFill>
                  <a:schemeClr val="tx1"/>
                </a:solidFill>
              </a:rPr>
              <a:t> se desplace a las </a:t>
            </a:r>
            <a:r>
              <a:rPr lang="es-ES" i="1" dirty="0" smtClean="0">
                <a:solidFill>
                  <a:srgbClr val="00B0F0"/>
                </a:solidFill>
              </a:rPr>
              <a:t>relaciones/conexiones </a:t>
            </a:r>
            <a:r>
              <a:rPr lang="es-ES" dirty="0" smtClean="0">
                <a:solidFill>
                  <a:schemeClr val="tx1"/>
                </a:solidFill>
              </a:rPr>
              <a:t>entre las partes del sistema. 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ello,</a:t>
            </a:r>
            <a:r>
              <a:rPr lang="es-ES" dirty="0" smtClean="0">
                <a:solidFill>
                  <a:srgbClr val="00B0F0"/>
                </a:solidFill>
              </a:rPr>
              <a:t> testear </a:t>
            </a:r>
            <a:r>
              <a:rPr lang="es-ES" dirty="0" smtClean="0">
                <a:solidFill>
                  <a:schemeClr val="tx1"/>
                </a:solidFill>
              </a:rPr>
              <a:t>estas </a:t>
            </a:r>
            <a:r>
              <a:rPr lang="es-ES" dirty="0" smtClean="0">
                <a:solidFill>
                  <a:srgbClr val="00B0F0"/>
                </a:solidFill>
              </a:rPr>
              <a:t>relaciones</a:t>
            </a:r>
            <a:r>
              <a:rPr lang="es-ES" dirty="0" smtClean="0">
                <a:solidFill>
                  <a:schemeClr val="tx1"/>
                </a:solidFill>
              </a:rPr>
              <a:t> es más importante que antes.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smtClean="0">
                <a:solidFill>
                  <a:srgbClr val="00B0F0"/>
                </a:solidFill>
              </a:rPr>
              <a:t>grafos</a:t>
            </a:r>
            <a:r>
              <a:rPr lang="es-ES" dirty="0" smtClean="0">
                <a:solidFill>
                  <a:schemeClr val="tx1"/>
                </a:solidFill>
              </a:rPr>
              <a:t> se basan en las </a:t>
            </a:r>
            <a:r>
              <a:rPr lang="es-ES" dirty="0" smtClean="0">
                <a:solidFill>
                  <a:srgbClr val="00B0F0"/>
                </a:solidFill>
              </a:rPr>
              <a:t>conexiones</a:t>
            </a:r>
            <a:r>
              <a:rPr lang="es-ES" dirty="0" smtClean="0">
                <a:solidFill>
                  <a:schemeClr val="tx1"/>
                </a:solidFill>
              </a:rPr>
              <a:t> entres las componentes software.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4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Grafo de llamadas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 el tipo de grafo más común para testear el diseño estructural.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Nodos</a:t>
            </a:r>
            <a:r>
              <a:rPr lang="es-ES" dirty="0" smtClean="0">
                <a:solidFill>
                  <a:schemeClr val="tx1"/>
                </a:solidFill>
              </a:rPr>
              <a:t>: Unidades (en Java, métodos).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Aristas</a:t>
            </a:r>
            <a:r>
              <a:rPr lang="es-ES" dirty="0" smtClean="0">
                <a:solidFill>
                  <a:schemeClr val="tx1"/>
                </a:solidFill>
              </a:rPr>
              <a:t>: Llamadas a unidades.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148764" y="2178893"/>
            <a:ext cx="2151063" cy="2841629"/>
            <a:chOff x="766" y="1882"/>
            <a:chExt cx="1355" cy="1790"/>
          </a:xfrm>
        </p:grpSpPr>
        <p:sp>
          <p:nvSpPr>
            <p:cNvPr id="9" name="Text Box 27"/>
            <p:cNvSpPr txBox="1">
              <a:spLocks noChangeArrowheads="1"/>
            </p:cNvSpPr>
            <p:nvPr/>
          </p:nvSpPr>
          <p:spPr bwMode="auto">
            <a:xfrm>
              <a:off x="766" y="3226"/>
              <a:ext cx="135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0" dirty="0" err="1">
                  <a:solidFill>
                    <a:schemeClr val="tx1"/>
                  </a:solidFill>
                  <a:latin typeface="+mn-lt"/>
                </a:rPr>
                <a:t>Ejemplo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 de </a:t>
              </a:r>
              <a:r>
                <a:rPr lang="en-US" altLang="zh-CN" b="0" dirty="0" err="1">
                  <a:solidFill>
                    <a:schemeClr val="tx1"/>
                  </a:solidFill>
                  <a:latin typeface="+mn-lt"/>
                </a:rPr>
                <a:t>grafo</a:t>
              </a:r>
              <a:r>
                <a:rPr lang="en-US" altLang="zh-CN" b="0" dirty="0">
                  <a:solidFill>
                    <a:schemeClr val="tx1"/>
                  </a:solidFill>
                  <a:latin typeface="+mn-lt"/>
                </a:rPr>
                <a:t> de </a:t>
              </a:r>
              <a:r>
                <a:rPr lang="en-US" altLang="zh-CN" b="0" dirty="0" err="1">
                  <a:solidFill>
                    <a:schemeClr val="tx1"/>
                  </a:solidFill>
                  <a:latin typeface="+mn-lt"/>
                </a:rPr>
                <a:t>llamadas</a:t>
              </a:r>
              <a:endParaRPr lang="en-US" altLang="zh-CN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766" y="1882"/>
              <a:ext cx="1108" cy="1195"/>
              <a:chOff x="766" y="1882"/>
              <a:chExt cx="1108" cy="1195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209" y="1893"/>
                <a:ext cx="221" cy="208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209" y="1882"/>
                <a:ext cx="22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766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766" y="2348"/>
                <a:ext cx="2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B</a:t>
                </a: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209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1209" y="2348"/>
                <a:ext cx="2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</a:t>
                </a: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1652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1652" y="2348"/>
                <a:ext cx="2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D</a:t>
                </a:r>
              </a:p>
            </p:txBody>
          </p:sp>
          <p:grpSp>
            <p:nvGrpSpPr>
              <p:cNvPr id="19" name="Group 32"/>
              <p:cNvGrpSpPr>
                <a:grpSpLocks/>
              </p:cNvGrpSpPr>
              <p:nvPr/>
            </p:nvGrpSpPr>
            <p:grpSpPr bwMode="auto">
              <a:xfrm>
                <a:off x="1475" y="2844"/>
                <a:ext cx="221" cy="233"/>
                <a:chOff x="1475" y="2844"/>
                <a:chExt cx="221" cy="233"/>
              </a:xfrm>
            </p:grpSpPr>
            <p:sp>
              <p:nvSpPr>
                <p:cNvPr id="29" name="Rectangle 20"/>
                <p:cNvSpPr>
                  <a:spLocks noChangeArrowheads="1"/>
                </p:cNvSpPr>
                <p:nvPr/>
              </p:nvSpPr>
              <p:spPr bwMode="auto">
                <a:xfrm>
                  <a:off x="1475" y="2886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3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75" y="2844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F</a:t>
                  </a:r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943" y="2844"/>
                <a:ext cx="222" cy="233"/>
                <a:chOff x="943" y="2844"/>
                <a:chExt cx="222" cy="233"/>
              </a:xfrm>
            </p:grpSpPr>
            <p:sp>
              <p:nvSpPr>
                <p:cNvPr id="27" name="Rectangle 17"/>
                <p:cNvSpPr>
                  <a:spLocks noChangeArrowheads="1"/>
                </p:cNvSpPr>
                <p:nvPr/>
              </p:nvSpPr>
              <p:spPr bwMode="auto">
                <a:xfrm>
                  <a:off x="943" y="2886"/>
                  <a:ext cx="222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43" y="2844"/>
                  <a:ext cx="22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E</a:t>
                  </a:r>
                </a:p>
              </p:txBody>
            </p:sp>
          </p:grp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 flipH="1">
                <a:off x="938" y="2102"/>
                <a:ext cx="326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1320" y="2100"/>
                <a:ext cx="0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1362" y="2100"/>
                <a:ext cx="334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 flipH="1">
                <a:off x="1076" y="2551"/>
                <a:ext cx="205" cy="3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1370" y="2559"/>
                <a:ext cx="194" cy="3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 flipH="1">
                <a:off x="1605" y="2561"/>
                <a:ext cx="19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644603" y="3660459"/>
            <a:ext cx="4959350" cy="1200329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Node </a:t>
            </a:r>
            <a:r>
              <a:rPr lang="en-U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Llamar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unidad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al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menos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una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vez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cobertura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métodos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644603" y="4979671"/>
            <a:ext cx="4959350" cy="1200329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Edge </a:t>
            </a:r>
            <a:r>
              <a:rPr lang="en-U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coverage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Ejecutar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llamada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al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menos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una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vez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cobertura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llamadas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09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Grafo de llamadas sobre clases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cobertura de nodos y aristas sobre el grafo de llamadas de clases, habitualmente, no funciona bien.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ejemplo, los métodos podrían no llamarse entre ellos.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4253" y="3398044"/>
            <a:ext cx="4310062" cy="13239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u="sng" dirty="0" err="1" smtClean="0">
                <a:solidFill>
                  <a:srgbClr val="FFFF00"/>
                </a:solidFill>
                <a:latin typeface="Helvetica" charset="0"/>
              </a:rPr>
              <a:t>Clase</a:t>
            </a:r>
            <a:r>
              <a:rPr lang="en-US" altLang="en-US" u="sng" dirty="0" smtClean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en-US" u="sng" dirty="0">
                <a:solidFill>
                  <a:srgbClr val="FFFF00"/>
                </a:solidFill>
                <a:latin typeface="Helvetica" charset="0"/>
              </a:rPr>
              <a:t>stack</a:t>
            </a:r>
          </a:p>
          <a:p>
            <a:pPr algn="l"/>
            <a:r>
              <a:rPr lang="en-US" altLang="en-US" dirty="0">
                <a:solidFill>
                  <a:srgbClr val="FFFF00"/>
                </a:solidFill>
                <a:latin typeface="Helvetica" charset="0"/>
              </a:rPr>
              <a:t>public void push (Object o)</a:t>
            </a:r>
          </a:p>
          <a:p>
            <a:pPr algn="l"/>
            <a:r>
              <a:rPr lang="en-US" altLang="en-US" dirty="0">
                <a:solidFill>
                  <a:srgbClr val="FFFF00"/>
                </a:solidFill>
                <a:latin typeface="Helvetica" charset="0"/>
              </a:rPr>
              <a:t>public Object pop ( )</a:t>
            </a:r>
          </a:p>
          <a:p>
            <a:pPr algn="l"/>
            <a:r>
              <a:rPr lang="en-US" altLang="en-US" dirty="0">
                <a:solidFill>
                  <a:srgbClr val="FFFF00"/>
                </a:solidFill>
                <a:latin typeface="Helvetica" charset="0"/>
              </a:rPr>
              <a:t>public </a:t>
            </a:r>
            <a:r>
              <a:rPr lang="en-US" altLang="en-US" dirty="0" err="1">
                <a:solidFill>
                  <a:srgbClr val="FFFF00"/>
                </a:solidFill>
                <a:latin typeface="Helvetica" charset="0"/>
              </a:rPr>
              <a:t>boolean</a:t>
            </a:r>
            <a:r>
              <a:rPr lang="en-US" altLang="en-US" dirty="0">
                <a:solidFill>
                  <a:srgbClr val="FFFF00"/>
                </a:solidFill>
                <a:latin typeface="Helvetica" charset="0"/>
              </a:rPr>
              <a:t> </a:t>
            </a:r>
            <a:r>
              <a:rPr lang="en-US" altLang="en-US" dirty="0" err="1">
                <a:solidFill>
                  <a:srgbClr val="FFFF00"/>
                </a:solidFill>
                <a:latin typeface="Helvetica" charset="0"/>
              </a:rPr>
              <a:t>isEmpty</a:t>
            </a:r>
            <a:r>
              <a:rPr lang="en-US" altLang="en-US" dirty="0">
                <a:solidFill>
                  <a:srgbClr val="FFFF00"/>
                </a:solidFill>
                <a:latin typeface="Helvetica" charset="0"/>
              </a:rPr>
              <a:t> (Object o)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87375" y="5324381"/>
            <a:ext cx="7967663" cy="95410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Necesitamos otros tipos de </a:t>
            </a:r>
            <a:r>
              <a:rPr lang="es-E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testing</a:t>
            </a:r>
            <a:r>
              <a:rPr lang="es-E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NO uséis criterios basados en grafos.</a:t>
            </a:r>
            <a:endParaRPr lang="es-E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35" name="Group 17"/>
          <p:cNvGrpSpPr>
            <a:grpSpLocks/>
          </p:cNvGrpSpPr>
          <p:nvPr/>
        </p:nvGrpSpPr>
        <p:grpSpPr bwMode="auto">
          <a:xfrm>
            <a:off x="4571206" y="3371072"/>
            <a:ext cx="4325938" cy="1801813"/>
            <a:chOff x="2838" y="1928"/>
            <a:chExt cx="2725" cy="1135"/>
          </a:xfrm>
        </p:grpSpPr>
        <p:grpSp>
          <p:nvGrpSpPr>
            <p:cNvPr id="36" name="Group 14"/>
            <p:cNvGrpSpPr>
              <a:grpSpLocks/>
            </p:cNvGrpSpPr>
            <p:nvPr/>
          </p:nvGrpSpPr>
          <p:grpSpPr bwMode="auto">
            <a:xfrm>
              <a:off x="2838" y="2463"/>
              <a:ext cx="2725" cy="600"/>
              <a:chOff x="2896" y="2622"/>
              <a:chExt cx="2725" cy="600"/>
            </a:xfrm>
          </p:grpSpPr>
          <p:grpSp>
            <p:nvGrpSpPr>
              <p:cNvPr id="38" name="Group 12"/>
              <p:cNvGrpSpPr>
                <a:grpSpLocks/>
              </p:cNvGrpSpPr>
              <p:nvPr/>
            </p:nvGrpSpPr>
            <p:grpSpPr bwMode="auto">
              <a:xfrm>
                <a:off x="3855" y="2622"/>
                <a:ext cx="807" cy="600"/>
                <a:chOff x="3221" y="2910"/>
                <a:chExt cx="807" cy="600"/>
              </a:xfrm>
            </p:grpSpPr>
            <p:sp>
              <p:nvSpPr>
                <p:cNvPr id="4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221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dirty="0">
                      <a:solidFill>
                        <a:srgbClr val="FFFF00"/>
                      </a:solidFill>
                      <a:latin typeface="Helvetica" charset="0"/>
                    </a:rPr>
                    <a:t>pop</a:t>
                  </a:r>
                </a:p>
              </p:txBody>
            </p: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3625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11"/>
              <p:cNvGrpSpPr>
                <a:grpSpLocks/>
              </p:cNvGrpSpPr>
              <p:nvPr/>
            </p:nvGrpSpPr>
            <p:grpSpPr bwMode="auto">
              <a:xfrm>
                <a:off x="2896" y="2622"/>
                <a:ext cx="807" cy="600"/>
                <a:chOff x="2262" y="2910"/>
                <a:chExt cx="807" cy="600"/>
              </a:xfrm>
            </p:grpSpPr>
            <p:sp>
              <p:nvSpPr>
                <p:cNvPr id="4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262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dirty="0">
                      <a:solidFill>
                        <a:srgbClr val="FFFF00"/>
                      </a:solidFill>
                      <a:latin typeface="Helvetica" charset="0"/>
                    </a:rPr>
                    <a:t>push</a:t>
                  </a:r>
                </a:p>
              </p:txBody>
            </p:sp>
            <p:sp>
              <p:nvSpPr>
                <p:cNvPr id="44" name="Line 9"/>
                <p:cNvSpPr>
                  <a:spLocks noChangeShapeType="1"/>
                </p:cNvSpPr>
                <p:nvPr/>
              </p:nvSpPr>
              <p:spPr bwMode="auto">
                <a:xfrm>
                  <a:off x="2666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13"/>
              <p:cNvGrpSpPr>
                <a:grpSpLocks/>
              </p:cNvGrpSpPr>
              <p:nvPr/>
            </p:nvGrpSpPr>
            <p:grpSpPr bwMode="auto">
              <a:xfrm>
                <a:off x="4814" y="2622"/>
                <a:ext cx="807" cy="600"/>
                <a:chOff x="4180" y="2910"/>
                <a:chExt cx="807" cy="600"/>
              </a:xfrm>
            </p:grpSpPr>
            <p:sp>
              <p:nvSpPr>
                <p:cNvPr id="4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180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rgbClr val="FFFF00"/>
                      </a:solidFill>
                      <a:latin typeface="Helvetica" charset="0"/>
                    </a:rPr>
                    <a:t>isEmpty</a:t>
                  </a:r>
                </a:p>
              </p:txBody>
            </p:sp>
            <p:sp>
              <p:nvSpPr>
                <p:cNvPr id="42" name="Line 10"/>
                <p:cNvSpPr>
                  <a:spLocks noChangeShapeType="1"/>
                </p:cNvSpPr>
                <p:nvPr/>
              </p:nvSpPr>
              <p:spPr bwMode="auto">
                <a:xfrm>
                  <a:off x="4584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" name="AutoShape 16"/>
            <p:cNvSpPr>
              <a:spLocks noChangeArrowheads="1"/>
            </p:cNvSpPr>
            <p:nvPr/>
          </p:nvSpPr>
          <p:spPr bwMode="auto">
            <a:xfrm>
              <a:off x="3084" y="1928"/>
              <a:ext cx="2233" cy="425"/>
            </a:xfrm>
            <a:prstGeom prst="cloudCallout">
              <a:avLst>
                <a:gd name="adj1" fmla="val -23491"/>
                <a:gd name="adj2" fmla="val 24352"/>
              </a:avLst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FFFF00"/>
                  </a:solidFill>
                </a:rPr>
                <a:t>? ?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31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Resumen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Una aplicación habitual de los criterios de grafos es generar código.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B0F0"/>
                </a:solidFill>
              </a:rPr>
              <a:t>Grafo</a:t>
            </a:r>
            <a:r>
              <a:rPr lang="es-ES" sz="2000" dirty="0" smtClean="0">
                <a:solidFill>
                  <a:schemeClr val="tx1"/>
                </a:solidFill>
              </a:rPr>
              <a:t>: Habitualmente, el grafo de control de flujo (GCF).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Cobertura de nodos</a:t>
            </a:r>
            <a:r>
              <a:rPr lang="es-ES" dirty="0" smtClean="0">
                <a:solidFill>
                  <a:schemeClr val="tx1"/>
                </a:solidFill>
              </a:rPr>
              <a:t>: Ejecutar cada instrucción.</a:t>
            </a:r>
          </a:p>
          <a:p>
            <a:pPr marL="0" indent="0">
              <a:buNone/>
            </a:pPr>
            <a:r>
              <a:rPr lang="es-ES" sz="2000" dirty="0" smtClean="0">
                <a:solidFill>
                  <a:srgbClr val="00B0F0"/>
                </a:solidFill>
              </a:rPr>
              <a:t>Cobertura de aristas</a:t>
            </a:r>
            <a:r>
              <a:rPr lang="es-ES" sz="2000" dirty="0" smtClean="0">
                <a:solidFill>
                  <a:schemeClr val="tx1"/>
                </a:solidFill>
              </a:rPr>
              <a:t>: Ejecutar cada rama.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Bucles</a:t>
            </a:r>
            <a:r>
              <a:rPr lang="es-ES" dirty="0" smtClean="0">
                <a:solidFill>
                  <a:schemeClr val="tx1"/>
                </a:solidFill>
              </a:rPr>
              <a:t>: Estructuras que producen bucles (bucles </a:t>
            </a:r>
            <a:r>
              <a:rPr lang="es-ES" dirty="0" err="1" smtClean="0">
                <a:solidFill>
                  <a:schemeClr val="tx1"/>
                </a:solidFill>
              </a:rPr>
              <a:t>while</a:t>
            </a:r>
            <a:r>
              <a:rPr lang="es-ES" dirty="0" smtClean="0">
                <a:solidFill>
                  <a:schemeClr val="tx1"/>
                </a:solidFill>
              </a:rPr>
              <a:t> y similares).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Herencia y polimorfismo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Trabajos todavía en fases muy preliminares.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-142903" y="2790825"/>
            <a:ext cx="2165350" cy="3268663"/>
            <a:chOff x="399" y="1137"/>
            <a:chExt cx="1364" cy="2059"/>
          </a:xfrm>
        </p:grpSpPr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99" y="2556"/>
              <a:ext cx="136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altLang="zh-CN" b="0" dirty="0" smtClean="0">
                  <a:solidFill>
                    <a:schemeClr val="tx1"/>
                  </a:solidFill>
                  <a:latin typeface="+mn-lt"/>
                </a:rPr>
                <a:t>Ejemplo grafo jerarquía de herencias</a:t>
              </a:r>
              <a:endParaRPr lang="es-ES" altLang="zh-CN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22" name="Group 52"/>
            <p:cNvGrpSpPr>
              <a:grpSpLocks/>
            </p:cNvGrpSpPr>
            <p:nvPr/>
          </p:nvGrpSpPr>
          <p:grpSpPr bwMode="auto">
            <a:xfrm>
              <a:off x="616" y="1137"/>
              <a:ext cx="852" cy="1380"/>
              <a:chOff x="309" y="1627"/>
              <a:chExt cx="852" cy="1380"/>
            </a:xfrm>
          </p:grpSpPr>
          <p:grpSp>
            <p:nvGrpSpPr>
              <p:cNvPr id="23" name="Group 27"/>
              <p:cNvGrpSpPr>
                <a:grpSpLocks/>
              </p:cNvGrpSpPr>
              <p:nvPr/>
            </p:nvGrpSpPr>
            <p:grpSpPr bwMode="auto">
              <a:xfrm>
                <a:off x="625" y="1627"/>
                <a:ext cx="221" cy="233"/>
                <a:chOff x="1209" y="1937"/>
                <a:chExt cx="221" cy="233"/>
              </a:xfrm>
            </p:grpSpPr>
            <p:sp>
              <p:nvSpPr>
                <p:cNvPr id="66" name="Rectangle 7"/>
                <p:cNvSpPr>
                  <a:spLocks noChangeArrowheads="1"/>
                </p:cNvSpPr>
                <p:nvPr/>
              </p:nvSpPr>
              <p:spPr bwMode="auto">
                <a:xfrm>
                  <a:off x="1209" y="1950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s-ES" altLang="en-US" sz="2400" dirty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09" y="1937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s-ES" altLang="zh-CN" sz="1800" dirty="0" smtClean="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A</a:t>
                  </a:r>
                  <a:endParaRPr kumimoji="1" lang="es-E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24" name="Group 28"/>
              <p:cNvGrpSpPr>
                <a:grpSpLocks/>
              </p:cNvGrpSpPr>
              <p:nvPr/>
            </p:nvGrpSpPr>
            <p:grpSpPr bwMode="auto">
              <a:xfrm>
                <a:off x="624" y="2200"/>
                <a:ext cx="222" cy="233"/>
                <a:chOff x="766" y="2392"/>
                <a:chExt cx="222" cy="233"/>
              </a:xfrm>
            </p:grpSpPr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766" y="2405"/>
                  <a:ext cx="222" cy="16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s-ES" altLang="en-US" sz="2400" dirty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66" y="2392"/>
                  <a:ext cx="22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s-ES" altLang="zh-CN" sz="1800" dirty="0" smtClean="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B</a:t>
                  </a:r>
                  <a:endParaRPr kumimoji="1" lang="es-ES" altLang="zh-CN" sz="1800" dirty="0">
                    <a:solidFill>
                      <a:srgbClr val="FFFF00"/>
                    </a:solidFill>
                    <a:latin typeface="Gill Sans MT" panose="020B0502020104020203" pitchFamily="34" charset="0"/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25" name="Group 31"/>
              <p:cNvGrpSpPr>
                <a:grpSpLocks/>
              </p:cNvGrpSpPr>
              <p:nvPr/>
            </p:nvGrpSpPr>
            <p:grpSpPr bwMode="auto">
              <a:xfrm>
                <a:off x="309" y="2773"/>
                <a:ext cx="852" cy="234"/>
                <a:chOff x="309" y="2773"/>
                <a:chExt cx="852" cy="234"/>
              </a:xfrm>
            </p:grpSpPr>
            <p:grpSp>
              <p:nvGrpSpPr>
                <p:cNvPr id="58" name="Group 29"/>
                <p:cNvGrpSpPr>
                  <a:grpSpLocks/>
                </p:cNvGrpSpPr>
                <p:nvPr/>
              </p:nvGrpSpPr>
              <p:grpSpPr bwMode="auto">
                <a:xfrm>
                  <a:off x="309" y="2774"/>
                  <a:ext cx="222" cy="233"/>
                  <a:chOff x="1209" y="2392"/>
                  <a:chExt cx="222" cy="233"/>
                </a:xfrm>
              </p:grpSpPr>
              <p:sp>
                <p:nvSpPr>
                  <p:cNvPr id="6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209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s-ES" altLang="en-U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6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9" y="2392"/>
                    <a:ext cx="222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s-ES" altLang="zh-CN" sz="1800" dirty="0" smtClean="0">
                        <a:solidFill>
                          <a:srgbClr val="FFFF00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C</a:t>
                    </a:r>
                    <a:endParaRPr kumimoji="1" lang="es-ES" altLang="zh-CN" sz="1800" dirty="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endParaRPr>
                  </a:p>
                </p:txBody>
              </p:sp>
            </p:grpSp>
            <p:grpSp>
              <p:nvGrpSpPr>
                <p:cNvPr id="59" name="Group 30"/>
                <p:cNvGrpSpPr>
                  <a:grpSpLocks/>
                </p:cNvGrpSpPr>
                <p:nvPr/>
              </p:nvGrpSpPr>
              <p:grpSpPr bwMode="auto">
                <a:xfrm>
                  <a:off x="939" y="2773"/>
                  <a:ext cx="222" cy="233"/>
                  <a:chOff x="1652" y="2392"/>
                  <a:chExt cx="222" cy="233"/>
                </a:xfrm>
              </p:grpSpPr>
              <p:sp>
                <p:nvSpPr>
                  <p:cNvPr id="6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652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s-ES" altLang="en-U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61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2" y="2392"/>
                    <a:ext cx="222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s-ES" altLang="zh-CN" sz="1800" dirty="0" smtClean="0">
                        <a:solidFill>
                          <a:srgbClr val="FFFF00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D</a:t>
                    </a:r>
                    <a:endParaRPr kumimoji="1" lang="es-ES" altLang="zh-CN" sz="1800" dirty="0">
                      <a:solidFill>
                        <a:srgbClr val="FFFF00"/>
                      </a:solidFill>
                      <a:latin typeface="Gill Sans MT" panose="020B0502020104020203" pitchFamily="34" charset="0"/>
                      <a:ea typeface="楷体_GB2312" pitchFamily="49" charset="-122"/>
                    </a:endParaRPr>
                  </a:p>
                </p:txBody>
              </p:sp>
            </p:grpSp>
          </p:grpSp>
          <p:grpSp>
            <p:nvGrpSpPr>
              <p:cNvPr id="26" name="Group 39"/>
              <p:cNvGrpSpPr>
                <a:grpSpLocks/>
              </p:cNvGrpSpPr>
              <p:nvPr/>
            </p:nvGrpSpPr>
            <p:grpSpPr bwMode="auto">
              <a:xfrm>
                <a:off x="693" y="1812"/>
                <a:ext cx="84" cy="399"/>
                <a:chOff x="678" y="1812"/>
                <a:chExt cx="84" cy="399"/>
              </a:xfrm>
            </p:grpSpPr>
            <p:grpSp>
              <p:nvGrpSpPr>
                <p:cNvPr id="53" name="Group 37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5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56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57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54" name="Line 38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27" name="Group 40"/>
              <p:cNvGrpSpPr>
                <a:grpSpLocks/>
              </p:cNvGrpSpPr>
              <p:nvPr/>
            </p:nvGrpSpPr>
            <p:grpSpPr bwMode="auto">
              <a:xfrm rot="1671610">
                <a:off x="541" y="2360"/>
                <a:ext cx="84" cy="443"/>
                <a:chOff x="678" y="1812"/>
                <a:chExt cx="84" cy="399"/>
              </a:xfrm>
            </p:grpSpPr>
            <p:grpSp>
              <p:nvGrpSpPr>
                <p:cNvPr id="48" name="Group 41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5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5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52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49" name="Line 45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28" name="Group 46"/>
              <p:cNvGrpSpPr>
                <a:grpSpLocks/>
              </p:cNvGrpSpPr>
              <p:nvPr/>
            </p:nvGrpSpPr>
            <p:grpSpPr bwMode="auto">
              <a:xfrm rot="-1420113">
                <a:off x="841" y="2360"/>
                <a:ext cx="84" cy="443"/>
                <a:chOff x="678" y="1812"/>
                <a:chExt cx="84" cy="399"/>
              </a:xfrm>
            </p:grpSpPr>
            <p:grpSp>
              <p:nvGrpSpPr>
                <p:cNvPr id="29" name="Group 47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3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34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47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30" name="Line 51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>
                    <a:latin typeface="Gill Sans MT" panose="020B0502020104020203" pitchFamily="34" charset="0"/>
                  </a:endParaRPr>
                </a:p>
              </p:txBody>
            </p:sp>
          </p:grpSp>
        </p:grpSp>
      </p:grpSp>
      <p:sp>
        <p:nvSpPr>
          <p:cNvPr id="68" name="Text Box 53"/>
          <p:cNvSpPr txBox="1">
            <a:spLocks noChangeArrowheads="1"/>
          </p:cNvSpPr>
          <p:nvPr/>
        </p:nvSpPr>
        <p:spPr bwMode="auto">
          <a:xfrm>
            <a:off x="1867408" y="2615461"/>
            <a:ext cx="2217983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s-ES" altLang="en-US" b="0" dirty="0" smtClean="0">
                <a:solidFill>
                  <a:srgbClr val="FFFF00"/>
                </a:solidFill>
                <a:latin typeface="+mn-lt"/>
              </a:rPr>
              <a:t>Las clases no son ejecutables (no podemos testear este grafo).</a:t>
            </a:r>
          </a:p>
          <a:p>
            <a:pPr algn="l"/>
            <a:endParaRPr lang="es-ES" altLang="en-US" b="0" dirty="0" smtClean="0">
              <a:solidFill>
                <a:srgbClr val="FFFF00"/>
              </a:solidFill>
              <a:latin typeface="+mn-lt"/>
            </a:endParaRPr>
          </a:p>
          <a:p>
            <a:pPr algn="l"/>
            <a:r>
              <a:rPr lang="es-ES" altLang="en-US" b="0" dirty="0" smtClean="0">
                <a:solidFill>
                  <a:srgbClr val="FFFF00"/>
                </a:solidFill>
                <a:latin typeface="+mn-lt"/>
              </a:rPr>
              <a:t>Necesitamos objetos.</a:t>
            </a:r>
            <a:endParaRPr lang="es-ES" altLang="en-US" b="0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69" name="Group 105"/>
          <p:cNvGrpSpPr>
            <a:grpSpLocks/>
          </p:cNvGrpSpPr>
          <p:nvPr/>
        </p:nvGrpSpPr>
        <p:grpSpPr bwMode="auto">
          <a:xfrm>
            <a:off x="4482869" y="2590800"/>
            <a:ext cx="3954462" cy="2589213"/>
            <a:chOff x="1649" y="2227"/>
            <a:chExt cx="2491" cy="1631"/>
          </a:xfrm>
        </p:grpSpPr>
        <p:grpSp>
          <p:nvGrpSpPr>
            <p:cNvPr id="70" name="Group 55"/>
            <p:cNvGrpSpPr>
              <a:grpSpLocks/>
            </p:cNvGrpSpPr>
            <p:nvPr/>
          </p:nvGrpSpPr>
          <p:grpSpPr bwMode="auto">
            <a:xfrm>
              <a:off x="2058" y="2227"/>
              <a:ext cx="852" cy="1408"/>
              <a:chOff x="309" y="1627"/>
              <a:chExt cx="852" cy="1408"/>
            </a:xfrm>
          </p:grpSpPr>
          <p:grpSp>
            <p:nvGrpSpPr>
              <p:cNvPr id="88" name="Group 56"/>
              <p:cNvGrpSpPr>
                <a:grpSpLocks/>
              </p:cNvGrpSpPr>
              <p:nvPr/>
            </p:nvGrpSpPr>
            <p:grpSpPr bwMode="auto">
              <a:xfrm>
                <a:off x="625" y="1627"/>
                <a:ext cx="221" cy="233"/>
                <a:chOff x="1209" y="1937"/>
                <a:chExt cx="221" cy="233"/>
              </a:xfrm>
            </p:grpSpPr>
            <p:sp>
              <p:nvSpPr>
                <p:cNvPr id="117" name="Rectangle 57"/>
                <p:cNvSpPr>
                  <a:spLocks noChangeArrowheads="1"/>
                </p:cNvSpPr>
                <p:nvPr/>
              </p:nvSpPr>
              <p:spPr bwMode="auto">
                <a:xfrm>
                  <a:off x="1209" y="1950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s-ES" altLang="en-US" sz="2400" dirty="0"/>
                </a:p>
              </p:txBody>
            </p:sp>
            <p:sp>
              <p:nvSpPr>
                <p:cNvPr id="11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209" y="1937"/>
                  <a:ext cx="22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s-E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A</a:t>
                  </a:r>
                  <a:endParaRPr kumimoji="1" lang="es-ES" altLang="zh-CN" sz="18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89" name="Group 59"/>
              <p:cNvGrpSpPr>
                <a:grpSpLocks/>
              </p:cNvGrpSpPr>
              <p:nvPr/>
            </p:nvGrpSpPr>
            <p:grpSpPr bwMode="auto">
              <a:xfrm>
                <a:off x="624" y="2200"/>
                <a:ext cx="222" cy="233"/>
                <a:chOff x="766" y="2392"/>
                <a:chExt cx="222" cy="233"/>
              </a:xfrm>
            </p:grpSpPr>
            <p:sp>
              <p:nvSpPr>
                <p:cNvPr id="115" name="Rectangle 60"/>
                <p:cNvSpPr>
                  <a:spLocks noChangeArrowheads="1"/>
                </p:cNvSpPr>
                <p:nvPr/>
              </p:nvSpPr>
              <p:spPr bwMode="auto">
                <a:xfrm>
                  <a:off x="766" y="2405"/>
                  <a:ext cx="222" cy="16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s-ES" altLang="en-US" sz="2400" dirty="0"/>
                </a:p>
              </p:txBody>
            </p:sp>
            <p:sp>
              <p:nvSpPr>
                <p:cNvPr id="11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6" y="2392"/>
                  <a:ext cx="22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s-E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B</a:t>
                  </a:r>
                  <a:endParaRPr kumimoji="1" lang="es-ES" altLang="zh-CN" sz="18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90" name="Group 62"/>
              <p:cNvGrpSpPr>
                <a:grpSpLocks/>
              </p:cNvGrpSpPr>
              <p:nvPr/>
            </p:nvGrpSpPr>
            <p:grpSpPr bwMode="auto">
              <a:xfrm>
                <a:off x="309" y="2744"/>
                <a:ext cx="852" cy="291"/>
                <a:chOff x="309" y="2744"/>
                <a:chExt cx="852" cy="291"/>
              </a:xfrm>
            </p:grpSpPr>
            <p:grpSp>
              <p:nvGrpSpPr>
                <p:cNvPr id="109" name="Group 63"/>
                <p:cNvGrpSpPr>
                  <a:grpSpLocks/>
                </p:cNvGrpSpPr>
                <p:nvPr/>
              </p:nvGrpSpPr>
              <p:grpSpPr bwMode="auto">
                <a:xfrm>
                  <a:off x="309" y="2774"/>
                  <a:ext cx="222" cy="233"/>
                  <a:chOff x="1209" y="2392"/>
                  <a:chExt cx="222" cy="233"/>
                </a:xfrm>
              </p:grpSpPr>
              <p:sp>
                <p:nvSpPr>
                  <p:cNvPr id="113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209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s-ES" altLang="en-US" sz="2400" dirty="0"/>
                  </a:p>
                </p:txBody>
              </p:sp>
              <p:sp>
                <p:nvSpPr>
                  <p:cNvPr id="114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9" y="2392"/>
                    <a:ext cx="222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s-ES" altLang="zh-CN" sz="1800" dirty="0" smtClean="0">
                        <a:solidFill>
                          <a:srgbClr val="FFFF00"/>
                        </a:solidFill>
                        <a:ea typeface="楷体_GB2312" pitchFamily="49" charset="-122"/>
                      </a:rPr>
                      <a:t>C</a:t>
                    </a:r>
                    <a:endParaRPr kumimoji="1" lang="es-ES" altLang="zh-CN" sz="1800" dirty="0">
                      <a:solidFill>
                        <a:srgbClr val="FFFF00"/>
                      </a:solidFill>
                      <a:ea typeface="楷体_GB2312" pitchFamily="49" charset="-122"/>
                    </a:endParaRPr>
                  </a:p>
                </p:txBody>
              </p:sp>
            </p:grpSp>
            <p:grpSp>
              <p:nvGrpSpPr>
                <p:cNvPr id="110" name="Group 66"/>
                <p:cNvGrpSpPr>
                  <a:grpSpLocks/>
                </p:cNvGrpSpPr>
                <p:nvPr/>
              </p:nvGrpSpPr>
              <p:grpSpPr bwMode="auto">
                <a:xfrm>
                  <a:off x="939" y="2744"/>
                  <a:ext cx="222" cy="291"/>
                  <a:chOff x="1652" y="2363"/>
                  <a:chExt cx="222" cy="291"/>
                </a:xfrm>
              </p:grpSpPr>
              <p:sp>
                <p:nvSpPr>
                  <p:cNvPr id="111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652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s-ES" altLang="en-US" sz="1800" dirty="0"/>
                  </a:p>
                </p:txBody>
              </p:sp>
              <p:sp>
                <p:nvSpPr>
                  <p:cNvPr id="112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2" y="2363"/>
                    <a:ext cx="22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s-ES" altLang="zh-CN" sz="2400" dirty="0" smtClean="0">
                        <a:solidFill>
                          <a:srgbClr val="FFFF00"/>
                        </a:solidFill>
                        <a:ea typeface="楷体_GB2312" pitchFamily="49" charset="-122"/>
                      </a:rPr>
                      <a:t>D</a:t>
                    </a:r>
                    <a:endParaRPr kumimoji="1" lang="es-ES" altLang="zh-CN" sz="2400" dirty="0">
                      <a:solidFill>
                        <a:srgbClr val="FFFF00"/>
                      </a:solidFill>
                      <a:ea typeface="楷体_GB2312" pitchFamily="49" charset="-122"/>
                    </a:endParaRPr>
                  </a:p>
                </p:txBody>
              </p:sp>
            </p:grpSp>
          </p:grpSp>
          <p:grpSp>
            <p:nvGrpSpPr>
              <p:cNvPr id="91" name="Group 69"/>
              <p:cNvGrpSpPr>
                <a:grpSpLocks/>
              </p:cNvGrpSpPr>
              <p:nvPr/>
            </p:nvGrpSpPr>
            <p:grpSpPr bwMode="auto">
              <a:xfrm>
                <a:off x="693" y="1812"/>
                <a:ext cx="84" cy="399"/>
                <a:chOff x="678" y="1812"/>
                <a:chExt cx="84" cy="399"/>
              </a:xfrm>
            </p:grpSpPr>
            <p:grpSp>
              <p:nvGrpSpPr>
                <p:cNvPr id="104" name="Group 70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06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107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108" name="Line 7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</p:grpSp>
            <p:sp>
              <p:nvSpPr>
                <p:cNvPr id="105" name="Line 74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/>
                </a:p>
              </p:txBody>
            </p:sp>
          </p:grpSp>
          <p:grpSp>
            <p:nvGrpSpPr>
              <p:cNvPr id="92" name="Group 75"/>
              <p:cNvGrpSpPr>
                <a:grpSpLocks/>
              </p:cNvGrpSpPr>
              <p:nvPr/>
            </p:nvGrpSpPr>
            <p:grpSpPr bwMode="auto">
              <a:xfrm rot="1671610">
                <a:off x="541" y="2360"/>
                <a:ext cx="84" cy="443"/>
                <a:chOff x="678" y="1812"/>
                <a:chExt cx="84" cy="399"/>
              </a:xfrm>
            </p:grpSpPr>
            <p:grpSp>
              <p:nvGrpSpPr>
                <p:cNvPr id="99" name="Group 76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0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102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103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</p:grpSp>
            <p:sp>
              <p:nvSpPr>
                <p:cNvPr id="100" name="Line 80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/>
                </a:p>
              </p:txBody>
            </p:sp>
          </p:grpSp>
          <p:grpSp>
            <p:nvGrpSpPr>
              <p:cNvPr id="93" name="Group 81"/>
              <p:cNvGrpSpPr>
                <a:grpSpLocks/>
              </p:cNvGrpSpPr>
              <p:nvPr/>
            </p:nvGrpSpPr>
            <p:grpSpPr bwMode="auto">
              <a:xfrm rot="-1420113">
                <a:off x="841" y="2360"/>
                <a:ext cx="84" cy="443"/>
                <a:chOff x="678" y="1812"/>
                <a:chExt cx="84" cy="399"/>
              </a:xfrm>
            </p:grpSpPr>
            <p:grpSp>
              <p:nvGrpSpPr>
                <p:cNvPr id="94" name="Group 82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96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97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  <p:sp>
                <p:nvSpPr>
                  <p:cNvPr id="98" name="Line 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s-ES" sz="2400" dirty="0"/>
                  </a:p>
                </p:txBody>
              </p:sp>
            </p:grpSp>
            <p:sp>
              <p:nvSpPr>
                <p:cNvPr id="95" name="Line 86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s-ES" sz="2400" dirty="0"/>
                </a:p>
              </p:txBody>
            </p:sp>
          </p:grpSp>
        </p:grpSp>
        <p:grpSp>
          <p:nvGrpSpPr>
            <p:cNvPr id="71" name="Group 90"/>
            <p:cNvGrpSpPr>
              <a:grpSpLocks/>
            </p:cNvGrpSpPr>
            <p:nvPr/>
          </p:nvGrpSpPr>
          <p:grpSpPr bwMode="auto">
            <a:xfrm>
              <a:off x="2706" y="2464"/>
              <a:ext cx="307" cy="264"/>
              <a:chOff x="2815" y="2355"/>
              <a:chExt cx="307" cy="264"/>
            </a:xfrm>
          </p:grpSpPr>
          <p:sp>
            <p:nvSpPr>
              <p:cNvPr id="86" name="Oval 88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s-ES" altLang="en-US" sz="1800" dirty="0"/>
              </a:p>
            </p:txBody>
          </p:sp>
          <p:sp>
            <p:nvSpPr>
              <p:cNvPr id="87" name="Text Box 89"/>
              <p:cNvSpPr txBox="1">
                <a:spLocks noChangeArrowheads="1"/>
              </p:cNvSpPr>
              <p:nvPr/>
            </p:nvSpPr>
            <p:spPr bwMode="auto">
              <a:xfrm>
                <a:off x="2865" y="2386"/>
                <a:ext cx="18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s-ES" altLang="en-US" sz="1800" dirty="0" smtClean="0">
                    <a:solidFill>
                      <a:srgbClr val="FFFF00"/>
                    </a:solidFill>
                  </a:rPr>
                  <a:t>a</a:t>
                </a:r>
                <a:endParaRPr lang="es-ES" altLang="en-US" sz="18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72" name="Group 91"/>
            <p:cNvGrpSpPr>
              <a:grpSpLocks/>
            </p:cNvGrpSpPr>
            <p:nvPr/>
          </p:nvGrpSpPr>
          <p:grpSpPr bwMode="auto">
            <a:xfrm>
              <a:off x="2769" y="2969"/>
              <a:ext cx="307" cy="264"/>
              <a:chOff x="2815" y="2355"/>
              <a:chExt cx="307" cy="264"/>
            </a:xfrm>
          </p:grpSpPr>
          <p:sp>
            <p:nvSpPr>
              <p:cNvPr id="84" name="Oval 92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s-ES" altLang="en-US" sz="2400" dirty="0"/>
              </a:p>
            </p:txBody>
          </p:sp>
          <p:sp>
            <p:nvSpPr>
              <p:cNvPr id="85" name="Text Box 93"/>
              <p:cNvSpPr txBox="1">
                <a:spLocks noChangeArrowheads="1"/>
              </p:cNvSpPr>
              <p:nvPr/>
            </p:nvSpPr>
            <p:spPr bwMode="auto">
              <a:xfrm>
                <a:off x="2855" y="2386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s-ES" altLang="en-US" sz="1800" dirty="0" smtClean="0">
                    <a:solidFill>
                      <a:srgbClr val="FFFF00"/>
                    </a:solidFill>
                  </a:rPr>
                  <a:t>b</a:t>
                </a:r>
                <a:endParaRPr lang="es-ES" altLang="en-US" sz="18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73" name="Group 94"/>
            <p:cNvGrpSpPr>
              <a:grpSpLocks/>
            </p:cNvGrpSpPr>
            <p:nvPr/>
          </p:nvGrpSpPr>
          <p:grpSpPr bwMode="auto">
            <a:xfrm>
              <a:off x="3064" y="3548"/>
              <a:ext cx="307" cy="264"/>
              <a:chOff x="2815" y="2355"/>
              <a:chExt cx="307" cy="264"/>
            </a:xfrm>
          </p:grpSpPr>
          <p:sp>
            <p:nvSpPr>
              <p:cNvPr id="82" name="Oval 95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s-ES" altLang="en-US" sz="2400" dirty="0"/>
              </a:p>
            </p:txBody>
          </p:sp>
          <p:sp>
            <p:nvSpPr>
              <p:cNvPr id="83" name="Text Box 96"/>
              <p:cNvSpPr txBox="1">
                <a:spLocks noChangeArrowheads="1"/>
              </p:cNvSpPr>
              <p:nvPr/>
            </p:nvSpPr>
            <p:spPr bwMode="auto">
              <a:xfrm>
                <a:off x="2855" y="2386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s-ES" altLang="en-US" sz="1800" dirty="0" smtClean="0">
                    <a:solidFill>
                      <a:srgbClr val="FFFF00"/>
                    </a:solidFill>
                  </a:rPr>
                  <a:t>d</a:t>
                </a:r>
                <a:endParaRPr lang="es-ES" altLang="en-US" sz="18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74" name="Group 97"/>
            <p:cNvGrpSpPr>
              <a:grpSpLocks/>
            </p:cNvGrpSpPr>
            <p:nvPr/>
          </p:nvGrpSpPr>
          <p:grpSpPr bwMode="auto">
            <a:xfrm>
              <a:off x="1649" y="3594"/>
              <a:ext cx="307" cy="264"/>
              <a:chOff x="2815" y="2355"/>
              <a:chExt cx="307" cy="264"/>
            </a:xfrm>
          </p:grpSpPr>
          <p:sp>
            <p:nvSpPr>
              <p:cNvPr id="80" name="Oval 98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s-ES" altLang="en-US" sz="2400" dirty="0"/>
              </a:p>
            </p:txBody>
          </p:sp>
          <p:sp>
            <p:nvSpPr>
              <p:cNvPr id="81" name="Text Box 99"/>
              <p:cNvSpPr txBox="1">
                <a:spLocks noChangeArrowheads="1"/>
              </p:cNvSpPr>
              <p:nvPr/>
            </p:nvSpPr>
            <p:spPr bwMode="auto">
              <a:xfrm>
                <a:off x="2875" y="2386"/>
                <a:ext cx="1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s-ES" altLang="en-US" sz="1800" dirty="0" smtClean="0">
                    <a:solidFill>
                      <a:srgbClr val="FFFF00"/>
                    </a:solidFill>
                  </a:rPr>
                  <a:t>c</a:t>
                </a:r>
                <a:endParaRPr lang="es-ES" altLang="en-US" sz="18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5" name="Line 100"/>
            <p:cNvSpPr>
              <a:spLocks noChangeShapeType="1"/>
            </p:cNvSpPr>
            <p:nvPr/>
          </p:nvSpPr>
          <p:spPr bwMode="auto">
            <a:xfrm>
              <a:off x="2592" y="2390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s-ES" sz="2400" dirty="0"/>
            </a:p>
          </p:txBody>
        </p:sp>
        <p:sp>
          <p:nvSpPr>
            <p:cNvPr id="76" name="Line 101"/>
            <p:cNvSpPr>
              <a:spLocks noChangeShapeType="1"/>
            </p:cNvSpPr>
            <p:nvPr/>
          </p:nvSpPr>
          <p:spPr bwMode="auto">
            <a:xfrm flipH="1">
              <a:off x="1910" y="3509"/>
              <a:ext cx="14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s-ES" sz="2400" dirty="0"/>
            </a:p>
          </p:txBody>
        </p:sp>
        <p:sp>
          <p:nvSpPr>
            <p:cNvPr id="77" name="Line 102"/>
            <p:cNvSpPr>
              <a:spLocks noChangeShapeType="1"/>
            </p:cNvSpPr>
            <p:nvPr/>
          </p:nvSpPr>
          <p:spPr bwMode="auto">
            <a:xfrm>
              <a:off x="2920" y="3511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s-ES" sz="2400" dirty="0"/>
            </a:p>
          </p:txBody>
        </p:sp>
        <p:sp>
          <p:nvSpPr>
            <p:cNvPr id="78" name="Line 103"/>
            <p:cNvSpPr>
              <a:spLocks noChangeShapeType="1"/>
            </p:cNvSpPr>
            <p:nvPr/>
          </p:nvSpPr>
          <p:spPr bwMode="auto">
            <a:xfrm>
              <a:off x="2607" y="2952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s-ES" sz="2400" dirty="0"/>
            </a:p>
          </p:txBody>
        </p:sp>
        <p:sp>
          <p:nvSpPr>
            <p:cNvPr id="79" name="Text Box 104"/>
            <p:cNvSpPr txBox="1">
              <a:spLocks noChangeArrowheads="1"/>
            </p:cNvSpPr>
            <p:nvPr/>
          </p:nvSpPr>
          <p:spPr bwMode="auto">
            <a:xfrm>
              <a:off x="3146" y="2390"/>
              <a:ext cx="9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1" lang="es-ES" altLang="zh-CN" b="0" dirty="0" smtClean="0">
                  <a:solidFill>
                    <a:srgbClr val="00B050"/>
                  </a:solidFill>
                  <a:latin typeface="+mn-lt"/>
                  <a:ea typeface="楷体_GB2312" pitchFamily="49" charset="-122"/>
                </a:rPr>
                <a:t>objetos</a:t>
              </a:r>
              <a:endParaRPr kumimoji="1" lang="es-ES" altLang="zh-CN" b="0" dirty="0">
                <a:solidFill>
                  <a:srgbClr val="00B050"/>
                </a:solidFill>
                <a:latin typeface="+mn-lt"/>
                <a:ea typeface="楷体_GB2312" pitchFamily="49" charset="-122"/>
              </a:endParaRPr>
            </a:p>
          </p:txBody>
        </p:sp>
      </p:grpSp>
      <p:sp>
        <p:nvSpPr>
          <p:cNvPr id="119" name="Text Box 106"/>
          <p:cNvSpPr txBox="1">
            <a:spLocks noChangeArrowheads="1"/>
          </p:cNvSpPr>
          <p:nvPr/>
        </p:nvSpPr>
        <p:spPr bwMode="auto">
          <a:xfrm>
            <a:off x="6092939" y="5322796"/>
            <a:ext cx="2512068" cy="70788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s-ES" altLang="en-US" b="0" dirty="0" smtClean="0">
                <a:solidFill>
                  <a:srgbClr val="FFFF00"/>
                </a:solidFill>
                <a:latin typeface="+mn-lt"/>
              </a:rPr>
              <a:t>¿Cuál es la cobertura en este grafo?</a:t>
            </a:r>
            <a:endParaRPr lang="es-ES" altLang="en-US" b="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50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1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en un grafo de herencias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69894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¿Crear un objeto para cada clase?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Esto es demasiado débil porque no hay ejecución.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¿Crear un objeto para cada clase y aplicar cobertura de llamadas?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439737" y="3358088"/>
            <a:ext cx="8262937" cy="707886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RT contiene cada nodo alcanzable en el grafo de llamadas de un objeto que se ha instanciado para cada clase de la jerarquía.</a:t>
            </a:r>
            <a:endParaRPr lang="es-ES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439737" y="4656666"/>
            <a:ext cx="8262938" cy="1015663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RT contiene cada nodo alcanzable en el grafo de llamadas de 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todos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los objetos que se han instanciado para cada clase de la jerarquía.</a:t>
            </a:r>
            <a:endParaRPr lang="es-ES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76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Grafos de control de flujo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</a:t>
            </a:r>
            <a:r>
              <a:rPr lang="es-ES" sz="2000" dirty="0" smtClean="0">
                <a:solidFill>
                  <a:srgbClr val="00B0F0"/>
                </a:solidFill>
              </a:rPr>
              <a:t>GCF </a:t>
            </a:r>
            <a:r>
              <a:rPr lang="es-ES" sz="2000" dirty="0" smtClean="0">
                <a:solidFill>
                  <a:schemeClr val="tx1"/>
                </a:solidFill>
              </a:rPr>
              <a:t>modela todas las ejecuciones de un método mediante </a:t>
            </a:r>
            <a:r>
              <a:rPr lang="es-ES" dirty="0" smtClean="0">
                <a:solidFill>
                  <a:schemeClr val="tx1"/>
                </a:solidFill>
              </a:rPr>
              <a:t>la descripción de las estructuras de control.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Nodos</a:t>
            </a:r>
            <a:r>
              <a:rPr lang="es-ES" dirty="0" smtClean="0">
                <a:solidFill>
                  <a:schemeClr val="tx1"/>
                </a:solidFill>
              </a:rPr>
              <a:t>: Instrucciones o secuencias de instrucciones (bloques básicos).</a:t>
            </a:r>
          </a:p>
          <a:p>
            <a:pPr marL="0" indent="0">
              <a:buNone/>
            </a:pPr>
            <a:r>
              <a:rPr lang="es-ES" sz="2000" dirty="0" smtClean="0">
                <a:solidFill>
                  <a:srgbClr val="00B0F0"/>
                </a:solidFill>
              </a:rPr>
              <a:t>Aristas</a:t>
            </a:r>
            <a:r>
              <a:rPr lang="es-ES" sz="2000" dirty="0" smtClean="0">
                <a:solidFill>
                  <a:schemeClr val="tx1"/>
                </a:solidFill>
              </a:rPr>
              <a:t>: Transfieren el control.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Bloque básico</a:t>
            </a:r>
            <a:r>
              <a:rPr lang="es-ES" dirty="0" smtClean="0">
                <a:solidFill>
                  <a:schemeClr val="tx1"/>
                </a:solidFill>
              </a:rPr>
              <a:t>: Secuencia de instrucciones tal que si se ejecuta la primera entonces se ejecutan todas las demás (no hay ramificación).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Algunas veces se anotan los </a:t>
            </a:r>
            <a:r>
              <a:rPr lang="es-ES" dirty="0" err="1" smtClean="0">
                <a:solidFill>
                  <a:schemeClr val="tx1"/>
                </a:solidFill>
              </a:rPr>
              <a:t>CFGs</a:t>
            </a:r>
            <a:r>
              <a:rPr lang="es-ES" dirty="0" smtClean="0">
                <a:solidFill>
                  <a:schemeClr val="tx1"/>
                </a:solidFill>
              </a:rPr>
              <a:t> con información adicional: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Predicados en las ramas.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Definición de variables.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Uso de variables.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 continuación veremos como se </a:t>
            </a:r>
            <a:r>
              <a:rPr lang="es-ES" dirty="0" smtClean="0">
                <a:solidFill>
                  <a:srgbClr val="00B0F0"/>
                </a:solidFill>
              </a:rPr>
              <a:t>traduce</a:t>
            </a:r>
            <a:r>
              <a:rPr lang="es-ES" dirty="0" smtClean="0">
                <a:solidFill>
                  <a:schemeClr val="tx1"/>
                </a:solidFill>
              </a:rPr>
              <a:t> de instrucciones a grafos.</a:t>
            </a: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  <p:grpSp>
        <p:nvGrpSpPr>
          <p:cNvPr id="11" name="Grupo 10"/>
          <p:cNvGrpSpPr/>
          <p:nvPr/>
        </p:nvGrpSpPr>
        <p:grpSpPr>
          <a:xfrm>
            <a:off x="2764639" y="4941168"/>
            <a:ext cx="3384376" cy="646331"/>
            <a:chOff x="2627784" y="4869160"/>
            <a:chExt cx="3384376" cy="646331"/>
          </a:xfrm>
        </p:grpSpPr>
        <p:sp>
          <p:nvSpPr>
            <p:cNvPr id="4" name="CuadroTexto 3"/>
            <p:cNvSpPr txBox="1"/>
            <p:nvPr/>
          </p:nvSpPr>
          <p:spPr>
            <a:xfrm>
              <a:off x="3851920" y="4869160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Estos</a:t>
              </a:r>
              <a:r>
                <a:rPr lang="en-US" dirty="0" smtClean="0">
                  <a:solidFill>
                    <a:srgbClr val="FF0000"/>
                  </a:solidFill>
                </a:rPr>
                <a:t> dos </a:t>
              </a:r>
              <a:r>
                <a:rPr lang="en-US" dirty="0" err="1" smtClean="0">
                  <a:solidFill>
                    <a:srgbClr val="FF0000"/>
                  </a:solidFill>
                </a:rPr>
                <a:t>últimos</a:t>
              </a:r>
              <a:r>
                <a:rPr lang="en-US" dirty="0" smtClean="0">
                  <a:solidFill>
                    <a:srgbClr val="FF0000"/>
                  </a:solidFill>
                </a:rPr>
                <a:t> no </a:t>
              </a:r>
              <a:r>
                <a:rPr lang="en-US" dirty="0" err="1" smtClean="0">
                  <a:solidFill>
                    <a:srgbClr val="FF0000"/>
                  </a:solidFill>
                </a:rPr>
                <a:t>los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</a:rPr>
                <a:t>veremos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</a:rPr>
                <a:t>en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err="1" smtClean="0">
                  <a:solidFill>
                    <a:srgbClr val="FF0000"/>
                  </a:solidFill>
                </a:rPr>
                <a:t>clase</a:t>
              </a:r>
              <a:r>
                <a:rPr lang="en-US" dirty="0" smtClean="0">
                  <a:solidFill>
                    <a:srgbClr val="FF0000"/>
                  </a:solidFill>
                </a:rPr>
                <a:t>.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Conector recto de flecha 5"/>
            <p:cNvCxnSpPr/>
            <p:nvPr/>
          </p:nvCxnSpPr>
          <p:spPr>
            <a:xfrm flipH="1">
              <a:off x="3275856" y="5013176"/>
              <a:ext cx="57606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 flipH="1">
              <a:off x="2627784" y="5023509"/>
              <a:ext cx="1224136" cy="3600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514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GCF: la instrucción </a:t>
            </a:r>
            <a:r>
              <a:rPr lang="es-ES" dirty="0" err="1" smtClean="0"/>
              <a:t>if</a:t>
            </a:r>
            <a:endParaRPr lang="es-ES" dirty="0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7386" y="1748093"/>
            <a:ext cx="1577975" cy="258532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else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y;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62512" y="2010031"/>
            <a:ext cx="3240088" cy="2324100"/>
            <a:chOff x="1251" y="873"/>
            <a:chExt cx="2041" cy="1464"/>
          </a:xfrm>
        </p:grpSpPr>
        <p:grpSp>
          <p:nvGrpSpPr>
            <p:cNvPr id="17434" name="Group 5"/>
            <p:cNvGrpSpPr>
              <a:grpSpLocks/>
            </p:cNvGrpSpPr>
            <p:nvPr/>
          </p:nvGrpSpPr>
          <p:grpSpPr bwMode="auto">
            <a:xfrm>
              <a:off x="1811" y="873"/>
              <a:ext cx="1080" cy="1464"/>
              <a:chOff x="1811" y="873"/>
              <a:chExt cx="1080" cy="1464"/>
            </a:xfrm>
          </p:grpSpPr>
          <p:grpSp>
            <p:nvGrpSpPr>
              <p:cNvPr id="17439" name="Group 6"/>
              <p:cNvGrpSpPr>
                <a:grpSpLocks/>
              </p:cNvGrpSpPr>
              <p:nvPr/>
            </p:nvGrpSpPr>
            <p:grpSpPr bwMode="auto">
              <a:xfrm>
                <a:off x="2176" y="2041"/>
                <a:ext cx="350" cy="296"/>
                <a:chOff x="4738" y="2684"/>
                <a:chExt cx="350" cy="296"/>
              </a:xfrm>
            </p:grpSpPr>
            <p:sp>
              <p:nvSpPr>
                <p:cNvPr id="17455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FFFF00"/>
                      </a:solidFill>
                      <a:latin typeface="Gill Sans MT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17440" name="Group 9"/>
              <p:cNvGrpSpPr>
                <a:grpSpLocks/>
              </p:cNvGrpSpPr>
              <p:nvPr/>
            </p:nvGrpSpPr>
            <p:grpSpPr bwMode="auto">
              <a:xfrm>
                <a:off x="2176" y="1067"/>
                <a:ext cx="350" cy="296"/>
                <a:chOff x="3838" y="2684"/>
                <a:chExt cx="350" cy="296"/>
              </a:xfrm>
            </p:grpSpPr>
            <p:sp>
              <p:nvSpPr>
                <p:cNvPr id="17453" name="Oval 1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rgbClr val="FFFF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17441" name="Line 12"/>
              <p:cNvSpPr>
                <a:spLocks noChangeShapeType="1"/>
              </p:cNvSpPr>
              <p:nvPr/>
            </p:nvSpPr>
            <p:spPr bwMode="auto">
              <a:xfrm flipV="1">
                <a:off x="2098" y="1352"/>
                <a:ext cx="194" cy="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3"/>
              <p:cNvSpPr>
                <a:spLocks noChangeShapeType="1"/>
              </p:cNvSpPr>
              <p:nvPr/>
            </p:nvSpPr>
            <p:spPr bwMode="auto">
              <a:xfrm>
                <a:off x="2106" y="1826"/>
                <a:ext cx="146" cy="2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4"/>
              <p:cNvSpPr>
                <a:spLocks noChangeShapeType="1"/>
              </p:cNvSpPr>
              <p:nvPr/>
            </p:nvSpPr>
            <p:spPr bwMode="auto">
              <a:xfrm>
                <a:off x="2448" y="1347"/>
                <a:ext cx="144" cy="2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15"/>
              <p:cNvSpPr>
                <a:spLocks noChangeShapeType="1"/>
              </p:cNvSpPr>
              <p:nvPr/>
            </p:nvSpPr>
            <p:spPr bwMode="auto">
              <a:xfrm>
                <a:off x="2351" y="873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45" name="Group 16"/>
              <p:cNvGrpSpPr>
                <a:grpSpLocks/>
              </p:cNvGrpSpPr>
              <p:nvPr/>
            </p:nvGrpSpPr>
            <p:grpSpPr bwMode="auto">
              <a:xfrm>
                <a:off x="1811" y="1554"/>
                <a:ext cx="1080" cy="296"/>
                <a:chOff x="1567" y="1522"/>
                <a:chExt cx="1080" cy="296"/>
              </a:xfrm>
            </p:grpSpPr>
            <p:grpSp>
              <p:nvGrpSpPr>
                <p:cNvPr id="17447" name="Group 17"/>
                <p:cNvGrpSpPr>
                  <a:grpSpLocks/>
                </p:cNvGrpSpPr>
                <p:nvPr/>
              </p:nvGrpSpPr>
              <p:grpSpPr bwMode="auto">
                <a:xfrm>
                  <a:off x="156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4" y="1769"/>
                    <a:ext cx="197" cy="23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dirty="0">
                        <a:solidFill>
                          <a:srgbClr val="FFFF00"/>
                        </a:solidFill>
                        <a:latin typeface="Gill Sans MT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7448" name="Group 20"/>
                <p:cNvGrpSpPr>
                  <a:grpSpLocks/>
                </p:cNvGrpSpPr>
                <p:nvPr/>
              </p:nvGrpSpPr>
              <p:grpSpPr bwMode="auto">
                <a:xfrm>
                  <a:off x="229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4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4" y="1769"/>
                    <a:ext cx="197" cy="23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>
                        <a:solidFill>
                          <a:srgbClr val="FFFF00"/>
                        </a:solidFill>
                        <a:latin typeface="Gill Sans MT" pitchFamily="34" charset="0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17446" name="Line 23"/>
              <p:cNvSpPr>
                <a:spLocks noChangeShapeType="1"/>
              </p:cNvSpPr>
              <p:nvPr/>
            </p:nvSpPr>
            <p:spPr bwMode="auto">
              <a:xfrm flipH="1">
                <a:off x="2452" y="1814"/>
                <a:ext cx="134" cy="2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5" name="Text Box 24"/>
            <p:cNvSpPr txBox="1">
              <a:spLocks noChangeArrowheads="1"/>
            </p:cNvSpPr>
            <p:nvPr/>
          </p:nvSpPr>
          <p:spPr bwMode="auto">
            <a:xfrm>
              <a:off x="2468" y="1300"/>
              <a:ext cx="551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36" name="Text Box 25"/>
            <p:cNvSpPr txBox="1">
              <a:spLocks noChangeArrowheads="1"/>
            </p:cNvSpPr>
            <p:nvPr/>
          </p:nvSpPr>
          <p:spPr bwMode="auto">
            <a:xfrm>
              <a:off x="1804" y="1300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37" name="Text Box 26"/>
            <p:cNvSpPr txBox="1">
              <a:spLocks noChangeArrowheads="1"/>
            </p:cNvSpPr>
            <p:nvPr/>
          </p:nvSpPr>
          <p:spPr bwMode="auto">
            <a:xfrm>
              <a:off x="2820" y="1598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y</a:t>
              </a:r>
            </a:p>
          </p:txBody>
        </p:sp>
        <p:sp>
          <p:nvSpPr>
            <p:cNvPr id="17438" name="Text Box 27"/>
            <p:cNvSpPr txBox="1">
              <a:spLocks noChangeArrowheads="1"/>
            </p:cNvSpPr>
            <p:nvPr/>
          </p:nvSpPr>
          <p:spPr bwMode="auto">
            <a:xfrm>
              <a:off x="1251" y="1560"/>
              <a:ext cx="6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6823456" y="2166959"/>
            <a:ext cx="1577975" cy="147732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5872453" y="3900744"/>
            <a:ext cx="2582866" cy="2324100"/>
            <a:chOff x="3129" y="2035"/>
            <a:chExt cx="1627" cy="1464"/>
          </a:xfrm>
        </p:grpSpPr>
        <p:grpSp>
          <p:nvGrpSpPr>
            <p:cNvPr id="17418" name="Group 30"/>
            <p:cNvGrpSpPr>
              <a:grpSpLocks/>
            </p:cNvGrpSpPr>
            <p:nvPr/>
          </p:nvGrpSpPr>
          <p:grpSpPr bwMode="auto">
            <a:xfrm>
              <a:off x="4079" y="3203"/>
              <a:ext cx="350" cy="296"/>
              <a:chOff x="4738" y="2684"/>
              <a:chExt cx="350" cy="296"/>
            </a:xfrm>
          </p:grpSpPr>
          <p:sp>
            <p:nvSpPr>
              <p:cNvPr id="17432" name="Oval 31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Text Box 32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17419" name="Group 33"/>
            <p:cNvGrpSpPr>
              <a:grpSpLocks/>
            </p:cNvGrpSpPr>
            <p:nvPr/>
          </p:nvGrpSpPr>
          <p:grpSpPr bwMode="auto">
            <a:xfrm>
              <a:off x="4079" y="2229"/>
              <a:ext cx="350" cy="296"/>
              <a:chOff x="3838" y="2684"/>
              <a:chExt cx="350" cy="296"/>
            </a:xfrm>
          </p:grpSpPr>
          <p:sp>
            <p:nvSpPr>
              <p:cNvPr id="17430" name="Oval 34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Text Box 35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V="1">
              <a:off x="4001" y="251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>
              <a:off x="4009" y="298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>
              <a:off x="4254" y="203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23" name="Group 39"/>
            <p:cNvGrpSpPr>
              <a:grpSpLocks/>
            </p:cNvGrpSpPr>
            <p:nvPr/>
          </p:nvGrpSpPr>
          <p:grpSpPr bwMode="auto">
            <a:xfrm>
              <a:off x="3714" y="2716"/>
              <a:ext cx="350" cy="296"/>
              <a:chOff x="4288" y="1746"/>
              <a:chExt cx="350" cy="296"/>
            </a:xfrm>
          </p:grpSpPr>
          <p:sp>
            <p:nvSpPr>
              <p:cNvPr id="17428" name="Oval 4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Text Box 41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17424" name="Line 42"/>
            <p:cNvSpPr>
              <a:spLocks noChangeShapeType="1"/>
            </p:cNvSpPr>
            <p:nvPr/>
          </p:nvSpPr>
          <p:spPr bwMode="auto">
            <a:xfrm>
              <a:off x="4253" y="253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43"/>
            <p:cNvSpPr txBox="1">
              <a:spLocks noChangeArrowheads="1"/>
            </p:cNvSpPr>
            <p:nvPr/>
          </p:nvSpPr>
          <p:spPr bwMode="auto">
            <a:xfrm>
              <a:off x="4220" y="2664"/>
              <a:ext cx="536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26" name="Text Box 44"/>
            <p:cNvSpPr txBox="1">
              <a:spLocks noChangeArrowheads="1"/>
            </p:cNvSpPr>
            <p:nvPr/>
          </p:nvSpPr>
          <p:spPr bwMode="auto">
            <a:xfrm>
              <a:off x="3707" y="2462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27" name="Text Box 45"/>
            <p:cNvSpPr txBox="1">
              <a:spLocks noChangeArrowheads="1"/>
            </p:cNvSpPr>
            <p:nvPr/>
          </p:nvSpPr>
          <p:spPr bwMode="auto">
            <a:xfrm>
              <a:off x="3129" y="2722"/>
              <a:ext cx="65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74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GCF: la instrucción </a:t>
            </a:r>
            <a:r>
              <a:rPr lang="es-ES" dirty="0" err="1" smtClean="0"/>
              <a:t>if-return</a:t>
            </a:r>
            <a:endParaRPr lang="es-ES" dirty="0" smtClean="0"/>
          </a:p>
        </p:txBody>
      </p:sp>
      <p:grpSp>
        <p:nvGrpSpPr>
          <p:cNvPr id="46" name="Group 77"/>
          <p:cNvGrpSpPr>
            <a:grpSpLocks/>
          </p:cNvGrpSpPr>
          <p:nvPr/>
        </p:nvGrpSpPr>
        <p:grpSpPr bwMode="auto">
          <a:xfrm>
            <a:off x="4860032" y="2060848"/>
            <a:ext cx="3216278" cy="2413000"/>
            <a:chOff x="2786" y="1005"/>
            <a:chExt cx="2026" cy="1520"/>
          </a:xfrm>
        </p:grpSpPr>
        <p:grpSp>
          <p:nvGrpSpPr>
            <p:cNvPr id="47" name="Group 49"/>
            <p:cNvGrpSpPr>
              <a:grpSpLocks/>
            </p:cNvGrpSpPr>
            <p:nvPr/>
          </p:nvGrpSpPr>
          <p:grpSpPr bwMode="auto">
            <a:xfrm>
              <a:off x="3799" y="2173"/>
              <a:ext cx="350" cy="296"/>
              <a:chOff x="4738" y="2684"/>
              <a:chExt cx="350" cy="296"/>
            </a:xfrm>
          </p:grpSpPr>
          <p:sp>
            <p:nvSpPr>
              <p:cNvPr id="61" name="Oval 5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5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FF00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48" name="Group 52"/>
            <p:cNvGrpSpPr>
              <a:grpSpLocks/>
            </p:cNvGrpSpPr>
            <p:nvPr/>
          </p:nvGrpSpPr>
          <p:grpSpPr bwMode="auto">
            <a:xfrm>
              <a:off x="3799" y="1199"/>
              <a:ext cx="350" cy="296"/>
              <a:chOff x="3838" y="2684"/>
              <a:chExt cx="350" cy="296"/>
            </a:xfrm>
          </p:grpSpPr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5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 flipV="1">
              <a:off x="3721" y="148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3974" y="100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" name="Group 60"/>
            <p:cNvGrpSpPr>
              <a:grpSpLocks/>
            </p:cNvGrpSpPr>
            <p:nvPr/>
          </p:nvGrpSpPr>
          <p:grpSpPr bwMode="auto">
            <a:xfrm>
              <a:off x="3434" y="1686"/>
              <a:ext cx="350" cy="296"/>
              <a:chOff x="4288" y="1746"/>
              <a:chExt cx="350" cy="296"/>
            </a:xfrm>
          </p:grpSpPr>
          <p:sp>
            <p:nvSpPr>
              <p:cNvPr id="57" name="Oval 6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52" name="Line 66"/>
            <p:cNvSpPr>
              <a:spLocks noChangeShapeType="1"/>
            </p:cNvSpPr>
            <p:nvPr/>
          </p:nvSpPr>
          <p:spPr bwMode="auto">
            <a:xfrm>
              <a:off x="3973" y="150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67"/>
            <p:cNvSpPr txBox="1">
              <a:spLocks noChangeArrowheads="1"/>
            </p:cNvSpPr>
            <p:nvPr/>
          </p:nvSpPr>
          <p:spPr bwMode="auto">
            <a:xfrm>
              <a:off x="3940" y="1634"/>
              <a:ext cx="61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54" name="Text Box 68"/>
            <p:cNvSpPr txBox="1">
              <a:spLocks noChangeArrowheads="1"/>
            </p:cNvSpPr>
            <p:nvPr/>
          </p:nvSpPr>
          <p:spPr bwMode="auto">
            <a:xfrm>
              <a:off x="3407" y="1392"/>
              <a:ext cx="52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55" name="Text Box 70"/>
            <p:cNvSpPr txBox="1">
              <a:spLocks noChangeArrowheads="1"/>
            </p:cNvSpPr>
            <p:nvPr/>
          </p:nvSpPr>
          <p:spPr bwMode="auto">
            <a:xfrm>
              <a:off x="2786" y="1762"/>
              <a:ext cx="65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  <p:sp>
          <p:nvSpPr>
            <p:cNvPr id="56" name="Text Box 72"/>
            <p:cNvSpPr txBox="1">
              <a:spLocks noChangeArrowheads="1"/>
            </p:cNvSpPr>
            <p:nvPr/>
          </p:nvSpPr>
          <p:spPr bwMode="auto">
            <a:xfrm>
              <a:off x="4156" y="2205"/>
              <a:ext cx="65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(x)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</p:grpSp>
      <p:grpSp>
        <p:nvGrpSpPr>
          <p:cNvPr id="63" name="Group 78"/>
          <p:cNvGrpSpPr>
            <a:grpSpLocks/>
          </p:cNvGrpSpPr>
          <p:nvPr/>
        </p:nvGrpSpPr>
        <p:grpSpPr bwMode="auto">
          <a:xfrm>
            <a:off x="703954" y="3727723"/>
            <a:ext cx="5788025" cy="1966912"/>
            <a:chOff x="168" y="2055"/>
            <a:chExt cx="3646" cy="1239"/>
          </a:xfrm>
        </p:grpSpPr>
        <p:sp>
          <p:nvSpPr>
            <p:cNvPr id="64" name="AutoShape 74"/>
            <p:cNvSpPr>
              <a:spLocks/>
            </p:cNvSpPr>
            <p:nvPr/>
          </p:nvSpPr>
          <p:spPr bwMode="auto">
            <a:xfrm>
              <a:off x="168" y="2823"/>
              <a:ext cx="2756" cy="471"/>
            </a:xfrm>
            <a:prstGeom prst="borderCallout2">
              <a:avLst>
                <a:gd name="adj1" fmla="val 15287"/>
                <a:gd name="adj2" fmla="val 101884"/>
                <a:gd name="adj3" fmla="val 15287"/>
                <a:gd name="adj4" fmla="val 115153"/>
                <a:gd name="adj5" fmla="val -105306"/>
                <a:gd name="adj6" fmla="val 123361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s-ES" dirty="0" smtClean="0">
                  <a:solidFill>
                    <a:schemeClr val="bg1"/>
                  </a:solidFill>
                  <a:latin typeface="Gill Sans MT" pitchFamily="34" charset="0"/>
                </a:rPr>
                <a:t>No hay arista entre los nodos 2 y 3.</a:t>
              </a:r>
            </a:p>
            <a:p>
              <a:r>
                <a:rPr lang="es-ES" dirty="0" smtClean="0">
                  <a:solidFill>
                    <a:schemeClr val="bg1"/>
                  </a:solidFill>
                  <a:latin typeface="Gill Sans MT" pitchFamily="34" charset="0"/>
                </a:rPr>
                <a:t>Los nodos </a:t>
              </a:r>
              <a:r>
                <a:rPr lang="es-ES" dirty="0" err="1" smtClean="0">
                  <a:solidFill>
                    <a:schemeClr val="bg1"/>
                  </a:solidFill>
                  <a:latin typeface="Gill Sans MT" pitchFamily="34" charset="0"/>
                </a:rPr>
                <a:t>return</a:t>
              </a:r>
              <a:r>
                <a:rPr lang="es-ES" dirty="0" smtClean="0">
                  <a:solidFill>
                    <a:schemeClr val="bg1"/>
                  </a:solidFill>
                  <a:latin typeface="Gill Sans MT" pitchFamily="34" charset="0"/>
                </a:rPr>
                <a:t> deben ser distintos.</a:t>
              </a:r>
              <a:endParaRPr lang="es-E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  <p:sp>
          <p:nvSpPr>
            <p:cNvPr id="65" name="Oval 76"/>
            <p:cNvSpPr>
              <a:spLocks noChangeArrowheads="1"/>
            </p:cNvSpPr>
            <p:nvPr/>
          </p:nvSpPr>
          <p:spPr bwMode="auto">
            <a:xfrm rot="-1829067">
              <a:off x="3374" y="2055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76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GCF: Bucles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Para modelar bucles necesitamos añadir nodos </a:t>
            </a:r>
            <a:r>
              <a:rPr lang="es-ES" i="1" dirty="0" smtClean="0">
                <a:solidFill>
                  <a:schemeClr val="tx1"/>
                </a:solidFill>
              </a:rPr>
              <a:t>extra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Son nodos que no representan ni instrucciones ni bloques básicos.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64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GCF: Bucles </a:t>
            </a:r>
            <a:r>
              <a:rPr lang="es-ES" dirty="0" err="1" smtClean="0">
                <a:solidFill>
                  <a:schemeClr val="tx1"/>
                </a:solidFill>
              </a:rPr>
              <a:t>while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err="1" smtClean="0">
                <a:solidFill>
                  <a:schemeClr val="tx1"/>
                </a:solidFill>
              </a:rPr>
              <a:t>for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9354" y="1996937"/>
            <a:ext cx="1668463" cy="175432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1725781" y="1773372"/>
            <a:ext cx="1182688" cy="777875"/>
            <a:chOff x="1904" y="888"/>
            <a:chExt cx="745" cy="490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299" y="1082"/>
              <a:ext cx="350" cy="296"/>
              <a:chOff x="3838" y="2684"/>
              <a:chExt cx="350" cy="296"/>
            </a:xfrm>
          </p:grpSpPr>
          <p:sp>
            <p:nvSpPr>
              <p:cNvPr id="14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3936" y="2707"/>
                <a:ext cx="184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474" y="888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1904" y="1123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</p:grpSp>
      <p:grpSp>
        <p:nvGrpSpPr>
          <p:cNvPr id="16" name="Group 69"/>
          <p:cNvGrpSpPr>
            <a:grpSpLocks/>
          </p:cNvGrpSpPr>
          <p:nvPr/>
        </p:nvGrpSpPr>
        <p:grpSpPr bwMode="auto">
          <a:xfrm>
            <a:off x="1668632" y="3716474"/>
            <a:ext cx="1770063" cy="1138238"/>
            <a:chOff x="1868" y="2112"/>
            <a:chExt cx="1115" cy="717"/>
          </a:xfrm>
        </p:grpSpPr>
        <p:grpSp>
          <p:nvGrpSpPr>
            <p:cNvPr id="17" name="Group 21"/>
            <p:cNvGrpSpPr>
              <a:grpSpLocks/>
            </p:cNvGrpSpPr>
            <p:nvPr/>
          </p:nvGrpSpPr>
          <p:grpSpPr bwMode="auto">
            <a:xfrm>
              <a:off x="2633" y="2112"/>
              <a:ext cx="350" cy="296"/>
              <a:chOff x="4288" y="1746"/>
              <a:chExt cx="350" cy="296"/>
            </a:xfrm>
          </p:grpSpPr>
          <p:sp>
            <p:nvSpPr>
              <p:cNvPr id="23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1868" y="2112"/>
              <a:ext cx="698" cy="717"/>
              <a:chOff x="1868" y="2112"/>
              <a:chExt cx="698" cy="717"/>
            </a:xfrm>
          </p:grpSpPr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2023" y="2112"/>
                <a:ext cx="350" cy="296"/>
                <a:chOff x="4288" y="1746"/>
                <a:chExt cx="350" cy="296"/>
              </a:xfrm>
            </p:grpSpPr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>
                      <a:solidFill>
                        <a:srgbClr val="FFFF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1868" y="2509"/>
                <a:ext cx="698" cy="3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y =f(</a:t>
                </a:r>
                <a:r>
                  <a:rPr lang="en-US" sz="1800" dirty="0" err="1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x,y</a:t>
                </a: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)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 = x + 1</a:t>
                </a:r>
              </a:p>
            </p:txBody>
          </p:sp>
        </p:grpSp>
      </p:grpSp>
      <p:grpSp>
        <p:nvGrpSpPr>
          <p:cNvPr id="25" name="Group 68"/>
          <p:cNvGrpSpPr>
            <a:grpSpLocks/>
          </p:cNvGrpSpPr>
          <p:nvPr/>
        </p:nvGrpSpPr>
        <p:grpSpPr bwMode="auto">
          <a:xfrm>
            <a:off x="1803568" y="3300550"/>
            <a:ext cx="1901824" cy="452438"/>
            <a:chOff x="1953" y="1850"/>
            <a:chExt cx="1198" cy="285"/>
          </a:xfrm>
        </p:grpSpPr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66" y="1910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2296" y="1918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580" y="1850"/>
              <a:ext cx="57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1953" y="1850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</p:grp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727899" y="3020465"/>
            <a:ext cx="2662237" cy="120032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for (x = 0; x &lt; y; x++)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</p:txBody>
      </p:sp>
      <p:grpSp>
        <p:nvGrpSpPr>
          <p:cNvPr id="32" name="Group 71"/>
          <p:cNvGrpSpPr>
            <a:grpSpLocks/>
          </p:cNvGrpSpPr>
          <p:nvPr/>
        </p:nvGrpSpPr>
        <p:grpSpPr bwMode="auto">
          <a:xfrm>
            <a:off x="5937252" y="3516313"/>
            <a:ext cx="2897188" cy="2122487"/>
            <a:chOff x="3740" y="2446"/>
            <a:chExt cx="1825" cy="1337"/>
          </a:xfrm>
        </p:grpSpPr>
        <p:grpSp>
          <p:nvGrpSpPr>
            <p:cNvPr id="33" name="Group 34"/>
            <p:cNvGrpSpPr>
              <a:grpSpLocks/>
            </p:cNvGrpSpPr>
            <p:nvPr/>
          </p:nvGrpSpPr>
          <p:grpSpPr bwMode="auto">
            <a:xfrm>
              <a:off x="4747" y="2446"/>
              <a:ext cx="350" cy="296"/>
              <a:chOff x="4738" y="2684"/>
              <a:chExt cx="350" cy="296"/>
            </a:xfrm>
          </p:grpSpPr>
          <p:sp>
            <p:nvSpPr>
              <p:cNvPr id="50" name="Oval 35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Text Box 36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33"/>
              </a:xfrm>
              <a:prstGeom prst="rect">
                <a:avLst/>
              </a:prstGeom>
              <a:solidFill>
                <a:srgbClr val="0066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>
              <a:off x="5013" y="272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" name="Group 43"/>
            <p:cNvGrpSpPr>
              <a:grpSpLocks/>
            </p:cNvGrpSpPr>
            <p:nvPr/>
          </p:nvGrpSpPr>
          <p:grpSpPr bwMode="auto">
            <a:xfrm>
              <a:off x="4468" y="2930"/>
              <a:ext cx="350" cy="296"/>
              <a:chOff x="4288" y="1746"/>
              <a:chExt cx="350" cy="296"/>
            </a:xfrm>
          </p:grpSpPr>
          <p:sp>
            <p:nvSpPr>
              <p:cNvPr id="4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5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36" name="Group 46"/>
            <p:cNvGrpSpPr>
              <a:grpSpLocks/>
            </p:cNvGrpSpPr>
            <p:nvPr/>
          </p:nvGrpSpPr>
          <p:grpSpPr bwMode="auto">
            <a:xfrm>
              <a:off x="5080" y="2930"/>
              <a:ext cx="350" cy="296"/>
              <a:chOff x="4288" y="1746"/>
              <a:chExt cx="350" cy="296"/>
            </a:xfrm>
          </p:grpSpPr>
          <p:sp>
            <p:nvSpPr>
              <p:cNvPr id="46" name="Oval 4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48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5</a:t>
                </a:r>
              </a:p>
            </p:txBody>
          </p:sp>
        </p:grp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 flipH="1">
              <a:off x="4743" y="2736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5027" y="2668"/>
              <a:ext cx="53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4400" y="2668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40" name="Text Box 53"/>
            <p:cNvSpPr txBox="1">
              <a:spLocks noChangeArrowheads="1"/>
            </p:cNvSpPr>
            <p:nvPr/>
          </p:nvSpPr>
          <p:spPr bwMode="auto">
            <a:xfrm>
              <a:off x="3740" y="3028"/>
              <a:ext cx="799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f (x, y)</a:t>
              </a:r>
            </a:p>
          </p:txBody>
        </p:sp>
        <p:cxnSp>
          <p:nvCxnSpPr>
            <p:cNvPr id="41" name="AutoShape 54"/>
            <p:cNvCxnSpPr>
              <a:cxnSpLocks noChangeShapeType="1"/>
              <a:stCxn id="44" idx="3"/>
              <a:endCxn id="50" idx="1"/>
            </p:cNvCxnSpPr>
            <p:nvPr/>
          </p:nvCxnSpPr>
          <p:spPr bwMode="auto">
            <a:xfrm rot="5400000" flipH="1" flipV="1">
              <a:off x="4027" y="2975"/>
              <a:ext cx="1263" cy="279"/>
            </a:xfrm>
            <a:prstGeom prst="curvedConnector5">
              <a:avLst>
                <a:gd name="adj1" fmla="val -14329"/>
                <a:gd name="adj2" fmla="val -175124"/>
                <a:gd name="adj3" fmla="val 11432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grpSp>
          <p:nvGrpSpPr>
            <p:cNvPr id="42" name="Group 56"/>
            <p:cNvGrpSpPr>
              <a:grpSpLocks/>
            </p:cNvGrpSpPr>
            <p:nvPr/>
          </p:nvGrpSpPr>
          <p:grpSpPr bwMode="auto">
            <a:xfrm>
              <a:off x="4468" y="3487"/>
              <a:ext cx="350" cy="296"/>
              <a:chOff x="4288" y="1746"/>
              <a:chExt cx="350" cy="296"/>
            </a:xfrm>
          </p:grpSpPr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58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  <a:latin typeface="Gill Sans MT" pitchFamily="34" charset="0"/>
                  </a:rPr>
                  <a:t>4</a:t>
                </a:r>
              </a:p>
            </p:txBody>
          </p:sp>
        </p:grpSp>
        <p:sp>
          <p:nvSpPr>
            <p:cNvPr id="43" name="Line 59"/>
            <p:cNvSpPr>
              <a:spLocks noChangeShapeType="1"/>
            </p:cNvSpPr>
            <p:nvPr/>
          </p:nvSpPr>
          <p:spPr bwMode="auto">
            <a:xfrm flipH="1">
              <a:off x="4642" y="3232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" name="Group 70"/>
          <p:cNvGrpSpPr>
            <a:grpSpLocks/>
          </p:cNvGrpSpPr>
          <p:nvPr/>
        </p:nvGrpSpPr>
        <p:grpSpPr bwMode="auto">
          <a:xfrm>
            <a:off x="2354432" y="2546484"/>
            <a:ext cx="2771776" cy="871538"/>
            <a:chOff x="2300" y="1375"/>
            <a:chExt cx="1746" cy="549"/>
          </a:xfrm>
        </p:grpSpPr>
        <p:sp>
          <p:nvSpPr>
            <p:cNvPr id="53" name="Line 15"/>
            <p:cNvSpPr>
              <a:spLocks noChangeShapeType="1"/>
            </p:cNvSpPr>
            <p:nvPr/>
          </p:nvSpPr>
          <p:spPr bwMode="auto">
            <a:xfrm flipH="1">
              <a:off x="2474" y="1375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" name="Group 67"/>
            <p:cNvGrpSpPr>
              <a:grpSpLocks/>
            </p:cNvGrpSpPr>
            <p:nvPr/>
          </p:nvGrpSpPr>
          <p:grpSpPr bwMode="auto">
            <a:xfrm>
              <a:off x="2300" y="1375"/>
              <a:ext cx="1746" cy="549"/>
              <a:chOff x="2300" y="1375"/>
              <a:chExt cx="1746" cy="549"/>
            </a:xfrm>
          </p:grpSpPr>
          <p:grpSp>
            <p:nvGrpSpPr>
              <p:cNvPr id="55" name="Group 7"/>
              <p:cNvGrpSpPr>
                <a:grpSpLocks/>
              </p:cNvGrpSpPr>
              <p:nvPr/>
            </p:nvGrpSpPr>
            <p:grpSpPr bwMode="auto">
              <a:xfrm>
                <a:off x="2300" y="1628"/>
                <a:ext cx="350" cy="296"/>
                <a:chOff x="4738" y="2684"/>
                <a:chExt cx="350" cy="296"/>
              </a:xfrm>
            </p:grpSpPr>
            <p:sp>
              <p:nvSpPr>
                <p:cNvPr id="57" name="Oval 8" descr="Dark downward diagonal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pattFill prst="dkDnDiag">
                  <a:fgClr>
                    <a:srgbClr val="0066FF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56" name="AutoShape 66"/>
              <p:cNvSpPr>
                <a:spLocks/>
              </p:cNvSpPr>
              <p:nvPr/>
            </p:nvSpPr>
            <p:spPr bwMode="auto">
              <a:xfrm>
                <a:off x="2950" y="1375"/>
                <a:ext cx="1096" cy="262"/>
              </a:xfrm>
              <a:prstGeom prst="borderCallout2">
                <a:avLst>
                  <a:gd name="adj1" fmla="val 27481"/>
                  <a:gd name="adj2" fmla="val -4796"/>
                  <a:gd name="adj3" fmla="val 27481"/>
                  <a:gd name="adj4" fmla="val -23676"/>
                  <a:gd name="adj5" fmla="val 134731"/>
                  <a:gd name="adj6" fmla="val -35065"/>
                </a:avLst>
              </a:prstGeom>
              <a:solidFill>
                <a:srgbClr val="33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r>
                  <a:rPr lang="en-US" dirty="0" err="1" smtClean="0">
                    <a:solidFill>
                      <a:schemeClr val="bg1"/>
                    </a:solidFill>
                    <a:latin typeface="Gill Sans MT" pitchFamily="34" charset="0"/>
                  </a:rPr>
                  <a:t>nodo</a:t>
                </a:r>
                <a:r>
                  <a:rPr lang="en-US" dirty="0" smtClean="0">
                    <a:solidFill>
                      <a:schemeClr val="bg1"/>
                    </a:solidFill>
                    <a:latin typeface="Gill Sans MT" pitchFamily="34" charset="0"/>
                  </a:rPr>
                  <a:t> </a:t>
                </a:r>
                <a:r>
                  <a:rPr lang="en-US" i="1" dirty="0" smtClean="0">
                    <a:solidFill>
                      <a:schemeClr val="bg1"/>
                    </a:solidFill>
                    <a:latin typeface="Gill Sans MT" pitchFamily="34" charset="0"/>
                  </a:rPr>
                  <a:t>extra</a:t>
                </a:r>
                <a:endParaRPr lang="en-US" i="1" dirty="0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</p:grpSp>
      </p:grp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5124451" y="1832791"/>
            <a:ext cx="2451100" cy="1198562"/>
            <a:chOff x="3183" y="1822"/>
            <a:chExt cx="1544" cy="755"/>
          </a:xfrm>
        </p:grpSpPr>
        <p:sp>
          <p:nvSpPr>
            <p:cNvPr id="60" name="Text Box 52"/>
            <p:cNvSpPr txBox="1">
              <a:spLocks noChangeArrowheads="1"/>
            </p:cNvSpPr>
            <p:nvPr/>
          </p:nvSpPr>
          <p:spPr bwMode="auto">
            <a:xfrm>
              <a:off x="4231" y="2344"/>
              <a:ext cx="496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C0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  <p:sp>
          <p:nvSpPr>
            <p:cNvPr id="61" name="AutoShape 72"/>
            <p:cNvSpPr>
              <a:spLocks/>
            </p:cNvSpPr>
            <p:nvPr/>
          </p:nvSpPr>
          <p:spPr bwMode="auto">
            <a:xfrm>
              <a:off x="3183" y="1822"/>
              <a:ext cx="1198" cy="413"/>
            </a:xfrm>
            <a:prstGeom prst="borderCallout2">
              <a:avLst>
                <a:gd name="adj1" fmla="val 15322"/>
                <a:gd name="adj2" fmla="val 100659"/>
                <a:gd name="adj3" fmla="val 17435"/>
                <a:gd name="adj4" fmla="val 123926"/>
                <a:gd name="adj5" fmla="val 138083"/>
                <a:gd name="adj6" fmla="val 138436"/>
              </a:avLst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implícitamente</a:t>
              </a:r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inicializa</a:t>
              </a:r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bucle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sp>
        <p:nvSpPr>
          <p:cNvPr id="62" name="AutoShape 76"/>
          <p:cNvSpPr>
            <a:spLocks/>
          </p:cNvSpPr>
          <p:nvPr/>
        </p:nvSpPr>
        <p:spPr bwMode="auto">
          <a:xfrm>
            <a:off x="4067944" y="5511310"/>
            <a:ext cx="1955534" cy="655637"/>
          </a:xfrm>
          <a:prstGeom prst="borderCallout2">
            <a:avLst>
              <a:gd name="adj1" fmla="val 82942"/>
              <a:gd name="adj2" fmla="val 100861"/>
              <a:gd name="adj3" fmla="val 82942"/>
              <a:gd name="adj4" fmla="val 142986"/>
              <a:gd name="adj5" fmla="val 15979"/>
              <a:gd name="adj6" fmla="val 164517"/>
            </a:avLst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Gill Sans MT" pitchFamily="34" charset="0"/>
              </a:rPr>
              <a:t>implícitamente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Gill Sans MT" pitchFamily="34" charset="0"/>
              </a:rPr>
              <a:t>incrementa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ill Sans MT" pitchFamily="34" charset="0"/>
              </a:rPr>
              <a:t>bucle</a:t>
            </a:r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</p:txBody>
      </p:sp>
      <p:grpSp>
        <p:nvGrpSpPr>
          <p:cNvPr id="63" name="Group 77"/>
          <p:cNvGrpSpPr>
            <a:grpSpLocks/>
          </p:cNvGrpSpPr>
          <p:nvPr/>
        </p:nvGrpSpPr>
        <p:grpSpPr bwMode="auto">
          <a:xfrm>
            <a:off x="7534275" y="2341563"/>
            <a:ext cx="555625" cy="1162050"/>
            <a:chOff x="4746" y="1706"/>
            <a:chExt cx="350" cy="732"/>
          </a:xfrm>
        </p:grpSpPr>
        <p:grpSp>
          <p:nvGrpSpPr>
            <p:cNvPr id="64" name="Group 37"/>
            <p:cNvGrpSpPr>
              <a:grpSpLocks/>
            </p:cNvGrpSpPr>
            <p:nvPr/>
          </p:nvGrpSpPr>
          <p:grpSpPr bwMode="auto">
            <a:xfrm>
              <a:off x="4746" y="1900"/>
              <a:ext cx="350" cy="296"/>
              <a:chOff x="3838" y="2684"/>
              <a:chExt cx="350" cy="296"/>
            </a:xfrm>
          </p:grpSpPr>
          <p:sp>
            <p:nvSpPr>
              <p:cNvPr id="67" name="Oval 38" descr="Light downward diagonal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39" descr="Light downward diagonal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 flipH="1">
              <a:off x="4921" y="2193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2"/>
            <p:cNvSpPr>
              <a:spLocks noChangeShapeType="1"/>
            </p:cNvSpPr>
            <p:nvPr/>
          </p:nvSpPr>
          <p:spPr bwMode="auto">
            <a:xfrm>
              <a:off x="4921" y="1706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9" name="AutoShape 30"/>
          <p:cNvCxnSpPr>
            <a:cxnSpLocks noChangeShapeType="1"/>
          </p:cNvCxnSpPr>
          <p:nvPr/>
        </p:nvCxnSpPr>
        <p:spPr bwMode="auto">
          <a:xfrm rot="5400000" flipH="1" flipV="1">
            <a:off x="1695621" y="3315985"/>
            <a:ext cx="1120775" cy="439737"/>
          </a:xfrm>
          <a:prstGeom prst="curvedConnector5">
            <a:avLst>
              <a:gd name="adj1" fmla="val -2152"/>
              <a:gd name="adj2" fmla="val -130099"/>
              <a:gd name="adj3" fmla="val 11204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75" name="Text Box 52"/>
          <p:cNvSpPr txBox="1">
            <a:spLocks noChangeArrowheads="1"/>
          </p:cNvSpPr>
          <p:nvPr/>
        </p:nvSpPr>
        <p:spPr bwMode="auto">
          <a:xfrm>
            <a:off x="7646976" y="5210697"/>
            <a:ext cx="78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C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x++</a:t>
            </a:r>
            <a:endParaRPr lang="en-US" sz="1800" dirty="0">
              <a:solidFill>
                <a:srgbClr val="FFC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2" grpId="0" animBg="1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0" y="1741199"/>
            <a:ext cx="1957387" cy="203132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do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 while (x &lt; y);</a:t>
            </a:r>
          </a:p>
          <a:p>
            <a:r>
              <a:rPr lang="en-US" dirty="0" err="1">
                <a:solidFill>
                  <a:srgbClr val="FFFF00"/>
                </a:solidFill>
                <a:latin typeface="Helvetica" charset="0"/>
              </a:rPr>
              <a:t>println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 (y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)</a:t>
            </a:r>
            <a:endParaRPr lang="en-US" dirty="0">
              <a:solidFill>
                <a:srgbClr val="FFFF00"/>
              </a:solidFill>
              <a:latin typeface="Helvetica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50963" y="4005263"/>
            <a:ext cx="555625" cy="469900"/>
            <a:chOff x="3838" y="2684"/>
            <a:chExt cx="350" cy="296"/>
          </a:xfrm>
        </p:grpSpPr>
        <p:sp>
          <p:nvSpPr>
            <p:cNvPr id="21566" name="Oval 11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Text Box 12"/>
            <p:cNvSpPr txBox="1">
              <a:spLocks noChangeArrowheads="1"/>
            </p:cNvSpPr>
            <p:nvPr/>
          </p:nvSpPr>
          <p:spPr bwMode="auto">
            <a:xfrm>
              <a:off x="3915" y="2707"/>
              <a:ext cx="19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</p:grpSp>
      <p:sp>
        <p:nvSpPr>
          <p:cNvPr id="20543" name="Line 16"/>
          <p:cNvSpPr>
            <a:spLocks noChangeShapeType="1"/>
          </p:cNvSpPr>
          <p:nvPr/>
        </p:nvSpPr>
        <p:spPr bwMode="auto">
          <a:xfrm flipH="1">
            <a:off x="1837989" y="3894834"/>
            <a:ext cx="602481" cy="1686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4" name="Text Box 27"/>
          <p:cNvSpPr txBox="1">
            <a:spLocks noChangeArrowheads="1"/>
          </p:cNvSpPr>
          <p:nvPr/>
        </p:nvSpPr>
        <p:spPr bwMode="auto">
          <a:xfrm>
            <a:off x="728663" y="407035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sp>
        <p:nvSpPr>
          <p:cNvPr id="20540" name="Oval 22"/>
          <p:cNvSpPr>
            <a:spLocks noChangeArrowheads="1"/>
          </p:cNvSpPr>
          <p:nvPr/>
        </p:nvSpPr>
        <p:spPr bwMode="auto">
          <a:xfrm>
            <a:off x="931863" y="5680075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Text Box 23"/>
          <p:cNvSpPr txBox="1">
            <a:spLocks noChangeArrowheads="1"/>
          </p:cNvSpPr>
          <p:nvPr/>
        </p:nvSpPr>
        <p:spPr bwMode="auto">
          <a:xfrm>
            <a:off x="1063565" y="5716588"/>
            <a:ext cx="3016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0538" name="Oval 19"/>
          <p:cNvSpPr>
            <a:spLocks noChangeArrowheads="1"/>
          </p:cNvSpPr>
          <p:nvPr/>
        </p:nvSpPr>
        <p:spPr bwMode="auto">
          <a:xfrm>
            <a:off x="1350963" y="487521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Text Box 20"/>
          <p:cNvSpPr txBox="1">
            <a:spLocks noChangeArrowheads="1"/>
          </p:cNvSpPr>
          <p:nvPr/>
        </p:nvSpPr>
        <p:spPr bwMode="auto">
          <a:xfrm>
            <a:off x="1482665" y="4911725"/>
            <a:ext cx="3016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0530" name="Line 24"/>
          <p:cNvSpPr>
            <a:spLocks noChangeShapeType="1"/>
          </p:cNvSpPr>
          <p:nvPr/>
        </p:nvSpPr>
        <p:spPr bwMode="auto">
          <a:xfrm flipH="1">
            <a:off x="1322388" y="5346700"/>
            <a:ext cx="177800" cy="349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Text Box 25"/>
          <p:cNvSpPr txBox="1">
            <a:spLocks noChangeArrowheads="1"/>
          </p:cNvSpPr>
          <p:nvPr/>
        </p:nvSpPr>
        <p:spPr bwMode="auto">
          <a:xfrm>
            <a:off x="548640" y="5224463"/>
            <a:ext cx="100869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&gt;= y</a:t>
            </a:r>
          </a:p>
        </p:txBody>
      </p:sp>
      <p:sp>
        <p:nvSpPr>
          <p:cNvPr id="20532" name="Text Box 26"/>
          <p:cNvSpPr txBox="1">
            <a:spLocks noChangeArrowheads="1"/>
          </p:cNvSpPr>
          <p:nvPr/>
        </p:nvSpPr>
        <p:spPr bwMode="auto">
          <a:xfrm>
            <a:off x="1830388" y="5383213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&lt; y</a:t>
            </a:r>
          </a:p>
        </p:txBody>
      </p:sp>
      <p:cxnSp>
        <p:nvCxnSpPr>
          <p:cNvPr id="20533" name="AutoShape 30"/>
          <p:cNvCxnSpPr>
            <a:cxnSpLocks noChangeShapeType="1"/>
            <a:stCxn id="20538" idx="5"/>
            <a:endCxn id="20538" idx="7"/>
          </p:cNvCxnSpPr>
          <p:nvPr/>
        </p:nvCxnSpPr>
        <p:spPr bwMode="auto">
          <a:xfrm rot="5400000" flipH="1">
            <a:off x="1658144" y="5109369"/>
            <a:ext cx="333375" cy="1587"/>
          </a:xfrm>
          <a:prstGeom prst="curvedConnector5">
            <a:avLst>
              <a:gd name="adj1" fmla="val -68801"/>
              <a:gd name="adj2" fmla="val -85117706"/>
              <a:gd name="adj3" fmla="val 168801"/>
            </a:avLst>
          </a:prstGeom>
          <a:noFill/>
          <a:ln w="12700">
            <a:solidFill>
              <a:srgbClr val="00B0F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887538" y="4900613"/>
            <a:ext cx="133309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f (x, y)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x+1</a:t>
            </a:r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 flipH="1">
            <a:off x="1628775" y="4479925"/>
            <a:ext cx="1588" cy="388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795963" y="1201738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918200" y="1238250"/>
            <a:ext cx="30168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6073775" y="893763"/>
            <a:ext cx="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6284913" y="1266825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795963" y="6007100"/>
            <a:ext cx="555625" cy="469900"/>
            <a:chOff x="3735388" y="2986088"/>
            <a:chExt cx="555625" cy="469900"/>
          </a:xfrm>
        </p:grpSpPr>
        <p:sp>
          <p:nvSpPr>
            <p:cNvPr id="21564" name="Oval 22"/>
            <p:cNvSpPr>
              <a:spLocks noChangeArrowheads="1"/>
            </p:cNvSpPr>
            <p:nvPr/>
          </p:nvSpPr>
          <p:spPr bwMode="auto">
            <a:xfrm>
              <a:off x="3735388" y="2986088"/>
              <a:ext cx="555625" cy="469900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Text Box 23"/>
            <p:cNvSpPr txBox="1">
              <a:spLocks noChangeArrowheads="1"/>
            </p:cNvSpPr>
            <p:nvPr/>
          </p:nvSpPr>
          <p:spPr bwMode="auto">
            <a:xfrm>
              <a:off x="3867091" y="3022601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FFFF00"/>
                  </a:solidFill>
                </a:rPr>
                <a:t>8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470650" y="2867025"/>
            <a:ext cx="555625" cy="469900"/>
            <a:chOff x="7398648" y="3284261"/>
            <a:chExt cx="555625" cy="469900"/>
          </a:xfrm>
        </p:grpSpPr>
        <p:sp>
          <p:nvSpPr>
            <p:cNvPr id="2156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Text Box 20"/>
            <p:cNvSpPr txBox="1">
              <a:spLocks noChangeArrowheads="1"/>
            </p:cNvSpPr>
            <p:nvPr/>
          </p:nvSpPr>
          <p:spPr bwMode="auto">
            <a:xfrm>
              <a:off x="7530350" y="3320774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3</a:t>
              </a:r>
            </a:p>
          </p:txBody>
        </p:sp>
      </p:grp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6983412" y="5670821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 + 1</a:t>
            </a: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6291263" y="2425700"/>
            <a:ext cx="382587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7488238" y="3652838"/>
            <a:ext cx="102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break</a:t>
            </a: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6950075" y="450850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&lt; 0</a:t>
            </a:r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6075362" y="1687513"/>
            <a:ext cx="20637" cy="4322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795963" y="2078038"/>
            <a:ext cx="555625" cy="469900"/>
            <a:chOff x="6681014" y="2227681"/>
            <a:chExt cx="555625" cy="469900"/>
          </a:xfrm>
        </p:grpSpPr>
        <p:sp>
          <p:nvSpPr>
            <p:cNvPr id="21560" name="Oval 8" descr="Dark downward diagonal"/>
            <p:cNvSpPr>
              <a:spLocks noChangeArrowheads="1"/>
            </p:cNvSpPr>
            <p:nvPr/>
          </p:nvSpPr>
          <p:spPr bwMode="auto">
            <a:xfrm>
              <a:off x="6681014" y="2227681"/>
              <a:ext cx="555625" cy="469900"/>
            </a:xfrm>
            <a:prstGeom prst="ellipse">
              <a:avLst/>
            </a:prstGeom>
            <a:pattFill prst="dkDnDiag">
              <a:fgClr>
                <a:srgbClr val="0066FF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561" name="Text Box 9"/>
            <p:cNvSpPr txBox="1">
              <a:spLocks noChangeArrowheads="1"/>
            </p:cNvSpPr>
            <p:nvPr/>
          </p:nvSpPr>
          <p:spPr bwMode="auto">
            <a:xfrm>
              <a:off x="6803251" y="226419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004050" y="3616325"/>
            <a:ext cx="555625" cy="469900"/>
            <a:chOff x="7398648" y="3284261"/>
            <a:chExt cx="555625" cy="469900"/>
          </a:xfrm>
        </p:grpSpPr>
        <p:sp>
          <p:nvSpPr>
            <p:cNvPr id="21558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559" name="Text Box 20"/>
            <p:cNvSpPr txBox="1">
              <a:spLocks noChangeArrowheads="1"/>
            </p:cNvSpPr>
            <p:nvPr/>
          </p:nvSpPr>
          <p:spPr bwMode="auto">
            <a:xfrm>
              <a:off x="7530350" y="3320774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0650" y="4171950"/>
            <a:ext cx="555625" cy="469900"/>
            <a:chOff x="7398648" y="3284261"/>
            <a:chExt cx="555625" cy="469900"/>
          </a:xfrm>
        </p:grpSpPr>
        <p:sp>
          <p:nvSpPr>
            <p:cNvPr id="21556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Text Box 20"/>
            <p:cNvSpPr txBox="1">
              <a:spLocks noChangeArrowheads="1"/>
            </p:cNvSpPr>
            <p:nvPr/>
          </p:nvSpPr>
          <p:spPr bwMode="auto">
            <a:xfrm>
              <a:off x="7530350" y="3320774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FFFF00"/>
                  </a:solidFill>
                </a:rPr>
                <a:t>5</a:t>
              </a:r>
            </a:p>
          </p:txBody>
        </p:sp>
      </p:grp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6932613" y="3284538"/>
            <a:ext cx="231775" cy="357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 flipH="1">
            <a:off x="6750050" y="3349625"/>
            <a:ext cx="0" cy="804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6967538" y="4930775"/>
            <a:ext cx="555625" cy="469900"/>
            <a:chOff x="7398648" y="3284261"/>
            <a:chExt cx="555625" cy="469900"/>
          </a:xfrm>
        </p:grpSpPr>
        <p:sp>
          <p:nvSpPr>
            <p:cNvPr id="21554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Text Box 20"/>
            <p:cNvSpPr txBox="1">
              <a:spLocks noChangeArrowheads="1"/>
            </p:cNvSpPr>
            <p:nvPr/>
          </p:nvSpPr>
          <p:spPr bwMode="auto">
            <a:xfrm>
              <a:off x="7530350" y="3320774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FFFF00"/>
                  </a:solidFill>
                </a:rPr>
                <a:t>6</a:t>
              </a:r>
            </a:p>
          </p:txBody>
        </p:sp>
      </p:grp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6896100" y="4600575"/>
            <a:ext cx="231775" cy="357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6484938" y="5476875"/>
            <a:ext cx="555625" cy="469900"/>
            <a:chOff x="7398648" y="3284261"/>
            <a:chExt cx="555625" cy="469900"/>
          </a:xfrm>
        </p:grpSpPr>
        <p:sp>
          <p:nvSpPr>
            <p:cNvPr id="2155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Text Box 20"/>
            <p:cNvSpPr txBox="1">
              <a:spLocks noChangeArrowheads="1"/>
            </p:cNvSpPr>
            <p:nvPr/>
          </p:nvSpPr>
          <p:spPr bwMode="auto">
            <a:xfrm>
              <a:off x="7530350" y="3320774"/>
              <a:ext cx="30168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rgbClr val="FFFF00"/>
                  </a:solidFill>
                </a:rPr>
                <a:t>7</a:t>
              </a:r>
            </a:p>
          </p:txBody>
        </p:sp>
      </p:grpSp>
      <p:sp>
        <p:nvSpPr>
          <p:cNvPr id="95" name="Line 15"/>
          <p:cNvSpPr>
            <a:spLocks noChangeShapeType="1"/>
          </p:cNvSpPr>
          <p:nvPr/>
        </p:nvSpPr>
        <p:spPr bwMode="auto">
          <a:xfrm flipH="1">
            <a:off x="6762750" y="4656138"/>
            <a:ext cx="0" cy="80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 flipH="1">
            <a:off x="6073775" y="2565400"/>
            <a:ext cx="0" cy="3417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391275" y="3995738"/>
            <a:ext cx="1652588" cy="2360612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6956425" y="2986088"/>
            <a:ext cx="1230972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=f(x,y)</a:t>
            </a:r>
          </a:p>
        </p:txBody>
      </p:sp>
      <p:sp>
        <p:nvSpPr>
          <p:cNvPr id="99" name="Text Box 25"/>
          <p:cNvSpPr txBox="1">
            <a:spLocks noChangeArrowheads="1"/>
          </p:cNvSpPr>
          <p:nvPr/>
        </p:nvSpPr>
        <p:spPr bwMode="auto">
          <a:xfrm>
            <a:off x="6973888" y="3209925"/>
            <a:ext cx="10728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== 0</a:t>
            </a:r>
          </a:p>
        </p:txBody>
      </p:sp>
      <p:sp>
        <p:nvSpPr>
          <p:cNvPr id="100" name="Text Box 28"/>
          <p:cNvSpPr txBox="1">
            <a:spLocks noChangeArrowheads="1"/>
          </p:cNvSpPr>
          <p:nvPr/>
        </p:nvSpPr>
        <p:spPr bwMode="auto">
          <a:xfrm>
            <a:off x="7462837" y="4943475"/>
            <a:ext cx="1174725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y*2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continue</a:t>
            </a:r>
          </a:p>
        </p:txBody>
      </p:sp>
      <p:sp>
        <p:nvSpPr>
          <p:cNvPr id="101" name="Freeform 100"/>
          <p:cNvSpPr>
            <a:spLocks/>
          </p:cNvSpPr>
          <p:nvPr/>
        </p:nvSpPr>
        <p:spPr bwMode="auto">
          <a:xfrm>
            <a:off x="6340475" y="2325688"/>
            <a:ext cx="2505075" cy="3430587"/>
          </a:xfrm>
          <a:custGeom>
            <a:avLst/>
            <a:gdLst>
              <a:gd name="T0" fmla="*/ 1083547 w 2504661"/>
              <a:gd name="T1" fmla="*/ 3021433 h 3430656"/>
              <a:gd name="T2" fmla="*/ 1491118 w 2504661"/>
              <a:gd name="T3" fmla="*/ 3259968 h 3430656"/>
              <a:gd name="T4" fmla="*/ 1878808 w 2504661"/>
              <a:gd name="T5" fmla="*/ 3389174 h 3430656"/>
              <a:gd name="T6" fmla="*/ 2256556 w 2504661"/>
              <a:gd name="T7" fmla="*/ 3379236 h 3430656"/>
              <a:gd name="T8" fmla="*/ 2475254 w 2504661"/>
              <a:gd name="T9" fmla="*/ 3081068 h 3430656"/>
              <a:gd name="T10" fmla="*/ 2435489 w 2504661"/>
              <a:gd name="T11" fmla="*/ 2415160 h 3430656"/>
              <a:gd name="T12" fmla="*/ 2127327 w 2504661"/>
              <a:gd name="T13" fmla="*/ 1391450 h 3430656"/>
              <a:gd name="T14" fmla="*/ 1322125 w 2504661"/>
              <a:gd name="T15" fmla="*/ 417435 h 3430656"/>
              <a:gd name="T16" fmla="*/ 636210 w 2504661"/>
              <a:gd name="T17" fmla="*/ 119267 h 3430656"/>
              <a:gd name="T18" fmla="*/ 0 w 2504661"/>
              <a:gd name="T19" fmla="*/ 0 h 34306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04661"/>
              <a:gd name="T31" fmla="*/ 0 h 3430656"/>
              <a:gd name="T32" fmla="*/ 2504661 w 2504661"/>
              <a:gd name="T33" fmla="*/ 3430656 h 34306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04661" h="3430656">
                <a:moveTo>
                  <a:pt x="1083366" y="3021495"/>
                </a:moveTo>
                <a:cubicBezTo>
                  <a:pt x="1220857" y="3110119"/>
                  <a:pt x="1358348" y="3198743"/>
                  <a:pt x="1490870" y="3260034"/>
                </a:cubicBezTo>
                <a:cubicBezTo>
                  <a:pt x="1623392" y="3321325"/>
                  <a:pt x="1750944" y="3369365"/>
                  <a:pt x="1878496" y="3389243"/>
                </a:cubicBezTo>
                <a:cubicBezTo>
                  <a:pt x="2006048" y="3409121"/>
                  <a:pt x="2156792" y="3430656"/>
                  <a:pt x="2256183" y="3379304"/>
                </a:cubicBezTo>
                <a:cubicBezTo>
                  <a:pt x="2355574" y="3327952"/>
                  <a:pt x="2445027" y="3241813"/>
                  <a:pt x="2474844" y="3081130"/>
                </a:cubicBezTo>
                <a:cubicBezTo>
                  <a:pt x="2504661" y="2920447"/>
                  <a:pt x="2493065" y="2696817"/>
                  <a:pt x="2435087" y="2415208"/>
                </a:cubicBezTo>
                <a:cubicBezTo>
                  <a:pt x="2377109" y="2133599"/>
                  <a:pt x="2312504" y="1724439"/>
                  <a:pt x="2126974" y="1391478"/>
                </a:cubicBezTo>
                <a:cubicBezTo>
                  <a:pt x="1941444" y="1058517"/>
                  <a:pt x="1570383" y="629478"/>
                  <a:pt x="1321905" y="417443"/>
                </a:cubicBezTo>
                <a:cubicBezTo>
                  <a:pt x="1073427" y="205408"/>
                  <a:pt x="856422" y="188843"/>
                  <a:pt x="636105" y="119269"/>
                </a:cubicBezTo>
                <a:cubicBezTo>
                  <a:pt x="415788" y="49695"/>
                  <a:pt x="207894" y="24847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330950" y="2184400"/>
            <a:ext cx="2725738" cy="4173538"/>
          </a:xfrm>
          <a:custGeom>
            <a:avLst/>
            <a:gdLst>
              <a:gd name="T0" fmla="*/ 556747 w 2724979"/>
              <a:gd name="T1" fmla="*/ 3729509 h 4172779"/>
              <a:gd name="T2" fmla="*/ 864946 w 2724979"/>
              <a:gd name="T3" fmla="*/ 3858741 h 4172779"/>
              <a:gd name="T4" fmla="*/ 1580764 w 2724979"/>
              <a:gd name="T5" fmla="*/ 4027737 h 4172779"/>
              <a:gd name="T6" fmla="*/ 2346288 w 2724979"/>
              <a:gd name="T7" fmla="*/ 4027737 h 4172779"/>
              <a:gd name="T8" fmla="*/ 2714139 w 2724979"/>
              <a:gd name="T9" fmla="*/ 3152934 h 4172779"/>
              <a:gd name="T10" fmla="*/ 2415882 w 2724979"/>
              <a:gd name="T11" fmla="*/ 1174689 h 4172779"/>
              <a:gd name="T12" fmla="*/ 1173146 w 2724979"/>
              <a:gd name="T13" fmla="*/ 190535 h 4172779"/>
              <a:gd name="T14" fmla="*/ 328083 w 2724979"/>
              <a:gd name="T15" fmla="*/ 31480 h 4172779"/>
              <a:gd name="T16" fmla="*/ 0 w 2724979"/>
              <a:gd name="T17" fmla="*/ 31480 h 41727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4979"/>
              <a:gd name="T28" fmla="*/ 0 h 4172779"/>
              <a:gd name="T29" fmla="*/ 2724979 w 2724979"/>
              <a:gd name="T30" fmla="*/ 4172779 h 41727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4979" h="4172779">
                <a:moveTo>
                  <a:pt x="556592" y="3728831"/>
                </a:moveTo>
                <a:cubicBezTo>
                  <a:pt x="625337" y="3768587"/>
                  <a:pt x="694083" y="3808343"/>
                  <a:pt x="864705" y="3858039"/>
                </a:cubicBezTo>
                <a:cubicBezTo>
                  <a:pt x="1035327" y="3907735"/>
                  <a:pt x="1333501" y="3998844"/>
                  <a:pt x="1580322" y="4027005"/>
                </a:cubicBezTo>
                <a:cubicBezTo>
                  <a:pt x="1827143" y="4055166"/>
                  <a:pt x="2156792" y="4172779"/>
                  <a:pt x="2345635" y="4027005"/>
                </a:cubicBezTo>
                <a:cubicBezTo>
                  <a:pt x="2534478" y="3881231"/>
                  <a:pt x="2701787" y="3627783"/>
                  <a:pt x="2713383" y="3152361"/>
                </a:cubicBezTo>
                <a:cubicBezTo>
                  <a:pt x="2724979" y="2676939"/>
                  <a:pt x="2671970" y="1668118"/>
                  <a:pt x="2415209" y="1174474"/>
                </a:cubicBezTo>
                <a:cubicBezTo>
                  <a:pt x="2158448" y="680831"/>
                  <a:pt x="1520688" y="381000"/>
                  <a:pt x="1172818" y="190500"/>
                </a:cubicBezTo>
                <a:cubicBezTo>
                  <a:pt x="824949" y="0"/>
                  <a:pt x="523462" y="57978"/>
                  <a:pt x="327992" y="31474"/>
                </a:cubicBezTo>
                <a:cubicBezTo>
                  <a:pt x="132522" y="4970"/>
                  <a:pt x="66261" y="18222"/>
                  <a:pt x="0" y="314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3337720" y="1727616"/>
            <a:ext cx="2093912" cy="424731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if (y == 0)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} else if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(y 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&lt; 0)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y = y*2;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continue;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}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print (y);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4594912" y="6169628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print (y)</a:t>
            </a:r>
            <a:endParaRPr lang="en-US" sz="18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4973002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GCF: Bucles do, break, </a:t>
            </a:r>
            <a:r>
              <a:rPr lang="es-ES" dirty="0" err="1" smtClean="0">
                <a:solidFill>
                  <a:schemeClr val="tx1"/>
                </a:solidFill>
              </a:rPr>
              <a:t>continue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4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3" grpId="0" animBg="1"/>
      <p:bldP spid="20544" grpId="0"/>
      <p:bldP spid="20540" grpId="0" animBg="1"/>
      <p:bldP spid="20541" grpId="0"/>
      <p:bldP spid="20538" grpId="0" animBg="1"/>
      <p:bldP spid="20539" grpId="0"/>
      <p:bldP spid="20530" grpId="0" animBg="1"/>
      <p:bldP spid="20531" grpId="0"/>
      <p:bldP spid="20532" grpId="0"/>
      <p:bldP spid="72" grpId="0"/>
      <p:bldP spid="73" grpId="0" animBg="1"/>
      <p:bldP spid="76" grpId="0" animBg="1"/>
      <p:bldP spid="77" grpId="0"/>
      <p:bldP spid="78" grpId="0" animBg="1"/>
      <p:bldP spid="79" grpId="0"/>
      <p:bldP spid="82" grpId="0"/>
      <p:bldP spid="83" grpId="0" animBg="1"/>
      <p:bldP spid="84" grpId="0"/>
      <p:bldP spid="85" grpId="0"/>
      <p:bldP spid="86" grpId="0" animBg="1"/>
      <p:bldP spid="90" grpId="0" animBg="1"/>
      <p:bldP spid="91" grpId="0" animBg="1"/>
      <p:bldP spid="93" grpId="0" animBg="1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 animBg="1"/>
      <p:bldP spid="102" grpId="0" animBg="1"/>
      <p:bldP spid="117" grpId="0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243307" y="1725238"/>
            <a:ext cx="1841500" cy="369331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read ( c) 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switch ( c )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case ‘N’: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z 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= 25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;</a:t>
            </a:r>
            <a:endParaRPr lang="en-US" dirty="0">
              <a:solidFill>
                <a:srgbClr val="FFFF00"/>
              </a:solidFill>
              <a:latin typeface="Helvetica" charset="0"/>
            </a:endParaRP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case ‘Y’: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= 50;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default: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rgbClr val="FFFF00"/>
                </a:solidFill>
                <a:latin typeface="Helvetica" charset="0"/>
              </a:rPr>
              <a:t>= 0;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rgbClr val="FFFF00"/>
                </a:solidFill>
                <a:latin typeface="Helvetica" charset="0"/>
              </a:rPr>
              <a:t>print </a:t>
            </a:r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(x);</a:t>
            </a:r>
            <a:endParaRPr lang="en-US" dirty="0">
              <a:solidFill>
                <a:srgbClr val="FFFF00"/>
              </a:solidFill>
              <a:latin typeface="Helvetica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149726" y="2195513"/>
            <a:ext cx="3959226" cy="3157538"/>
            <a:chOff x="2614" y="1383"/>
            <a:chExt cx="2494" cy="1989"/>
          </a:xfrm>
        </p:grpSpPr>
        <p:grpSp>
          <p:nvGrpSpPr>
            <p:cNvPr id="22536" name="Group 7"/>
            <p:cNvGrpSpPr>
              <a:grpSpLocks/>
            </p:cNvGrpSpPr>
            <p:nvPr/>
          </p:nvGrpSpPr>
          <p:grpSpPr bwMode="auto">
            <a:xfrm>
              <a:off x="3679" y="2950"/>
              <a:ext cx="350" cy="296"/>
              <a:chOff x="4738" y="2684"/>
              <a:chExt cx="350" cy="296"/>
            </a:xfrm>
          </p:grpSpPr>
          <p:sp>
            <p:nvSpPr>
              <p:cNvPr id="22565" name="Oval 8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Text Box 9"/>
              <p:cNvSpPr txBox="1">
                <a:spLocks noChangeArrowheads="1"/>
              </p:cNvSpPr>
              <p:nvPr/>
            </p:nvSpPr>
            <p:spPr bwMode="auto">
              <a:xfrm>
                <a:off x="48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rgbClr val="FFFF00"/>
                    </a:solidFill>
                  </a:rPr>
                  <a:t>5</a:t>
                </a:r>
              </a:p>
            </p:txBody>
          </p:sp>
        </p:grpSp>
        <p:grpSp>
          <p:nvGrpSpPr>
            <p:cNvPr id="22537" name="Group 10"/>
            <p:cNvGrpSpPr>
              <a:grpSpLocks/>
            </p:cNvGrpSpPr>
            <p:nvPr/>
          </p:nvGrpSpPr>
          <p:grpSpPr bwMode="auto">
            <a:xfrm>
              <a:off x="3679" y="1577"/>
              <a:ext cx="350" cy="296"/>
              <a:chOff x="3838" y="2684"/>
              <a:chExt cx="350" cy="296"/>
            </a:xfrm>
          </p:grpSpPr>
          <p:sp>
            <p:nvSpPr>
              <p:cNvPr id="22563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Text Box 12"/>
              <p:cNvSpPr txBox="1">
                <a:spLocks noChangeArrowheads="1"/>
              </p:cNvSpPr>
              <p:nvPr/>
            </p:nvSpPr>
            <p:spPr bwMode="auto">
              <a:xfrm>
                <a:off x="3921" y="2707"/>
                <a:ext cx="19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</p:grpSp>
        <p:sp>
          <p:nvSpPr>
            <p:cNvPr id="22538" name="Line 13"/>
            <p:cNvSpPr>
              <a:spLocks noChangeShapeType="1"/>
            </p:cNvSpPr>
            <p:nvPr/>
          </p:nvSpPr>
          <p:spPr bwMode="auto">
            <a:xfrm flipV="1">
              <a:off x="3438" y="1827"/>
              <a:ext cx="292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4"/>
            <p:cNvSpPr>
              <a:spLocks noChangeShapeType="1"/>
            </p:cNvSpPr>
            <p:nvPr/>
          </p:nvSpPr>
          <p:spPr bwMode="auto">
            <a:xfrm>
              <a:off x="3461" y="2411"/>
              <a:ext cx="2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5"/>
            <p:cNvSpPr>
              <a:spLocks noChangeShapeType="1"/>
            </p:cNvSpPr>
            <p:nvPr/>
          </p:nvSpPr>
          <p:spPr bwMode="auto">
            <a:xfrm>
              <a:off x="3964" y="1836"/>
              <a:ext cx="293" cy="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6"/>
            <p:cNvSpPr>
              <a:spLocks noChangeShapeType="1"/>
            </p:cNvSpPr>
            <p:nvPr/>
          </p:nvSpPr>
          <p:spPr bwMode="auto">
            <a:xfrm>
              <a:off x="3854" y="138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24"/>
            <p:cNvSpPr>
              <a:spLocks noChangeShapeType="1"/>
            </p:cNvSpPr>
            <p:nvPr/>
          </p:nvSpPr>
          <p:spPr bwMode="auto">
            <a:xfrm flipH="1">
              <a:off x="3960" y="2484"/>
              <a:ext cx="311" cy="4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Text Box 25"/>
            <p:cNvSpPr txBox="1">
              <a:spLocks noChangeArrowheads="1"/>
            </p:cNvSpPr>
            <p:nvPr/>
          </p:nvSpPr>
          <p:spPr bwMode="auto">
            <a:xfrm>
              <a:off x="3964" y="1598"/>
              <a:ext cx="8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read ( c );</a:t>
              </a:r>
            </a:p>
          </p:txBody>
        </p:sp>
        <p:sp>
          <p:nvSpPr>
            <p:cNvPr id="22544" name="Text Box 26"/>
            <p:cNvSpPr txBox="1">
              <a:spLocks noChangeArrowheads="1"/>
            </p:cNvSpPr>
            <p:nvPr/>
          </p:nvSpPr>
          <p:spPr bwMode="auto">
            <a:xfrm>
              <a:off x="2942" y="1811"/>
              <a:ext cx="67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‘N’</a:t>
              </a:r>
            </a:p>
          </p:txBody>
        </p:sp>
        <p:sp>
          <p:nvSpPr>
            <p:cNvPr id="22545" name="Text Box 27"/>
            <p:cNvSpPr txBox="1">
              <a:spLocks noChangeArrowheads="1"/>
            </p:cNvSpPr>
            <p:nvPr/>
          </p:nvSpPr>
          <p:spPr bwMode="auto">
            <a:xfrm>
              <a:off x="4502" y="2489"/>
              <a:ext cx="60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grpSp>
          <p:nvGrpSpPr>
            <p:cNvPr id="22546" name="Group 32"/>
            <p:cNvGrpSpPr>
              <a:grpSpLocks/>
            </p:cNvGrpSpPr>
            <p:nvPr/>
          </p:nvGrpSpPr>
          <p:grpSpPr bwMode="auto">
            <a:xfrm>
              <a:off x="3111" y="2263"/>
              <a:ext cx="1486" cy="296"/>
              <a:chOff x="3329" y="1774"/>
              <a:chExt cx="1486" cy="296"/>
            </a:xfrm>
          </p:grpSpPr>
          <p:grpSp>
            <p:nvGrpSpPr>
              <p:cNvPr id="22554" name="Group 18"/>
              <p:cNvGrpSpPr>
                <a:grpSpLocks/>
              </p:cNvGrpSpPr>
              <p:nvPr/>
            </p:nvGrpSpPr>
            <p:grpSpPr bwMode="auto">
              <a:xfrm>
                <a:off x="3329" y="1774"/>
                <a:ext cx="350" cy="296"/>
                <a:chOff x="4288" y="1746"/>
                <a:chExt cx="350" cy="296"/>
              </a:xfrm>
            </p:grpSpPr>
            <p:sp>
              <p:nvSpPr>
                <p:cNvPr id="2256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71" y="1769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>
                      <a:solidFill>
                        <a:srgbClr val="FFFF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22555" name="Group 21"/>
              <p:cNvGrpSpPr>
                <a:grpSpLocks/>
              </p:cNvGrpSpPr>
              <p:nvPr/>
            </p:nvGrpSpPr>
            <p:grpSpPr bwMode="auto">
              <a:xfrm>
                <a:off x="4465" y="1774"/>
                <a:ext cx="350" cy="296"/>
                <a:chOff x="4288" y="1746"/>
                <a:chExt cx="350" cy="296"/>
              </a:xfrm>
            </p:grpSpPr>
            <p:sp>
              <p:nvSpPr>
                <p:cNvPr id="22559" name="Oval 22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71" y="1769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rgbClr val="FFFF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22556" name="Group 29"/>
              <p:cNvGrpSpPr>
                <a:grpSpLocks/>
              </p:cNvGrpSpPr>
              <p:nvPr/>
            </p:nvGrpSpPr>
            <p:grpSpPr bwMode="auto">
              <a:xfrm>
                <a:off x="3897" y="1774"/>
                <a:ext cx="350" cy="296"/>
                <a:chOff x="4288" y="1746"/>
                <a:chExt cx="350" cy="296"/>
              </a:xfrm>
            </p:grpSpPr>
            <p:sp>
              <p:nvSpPr>
                <p:cNvPr id="22557" name="Oval 3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71" y="1769"/>
                  <a:ext cx="190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>
                      <a:solidFill>
                        <a:srgbClr val="FFFF00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2547" name="Line 33"/>
            <p:cNvSpPr>
              <a:spLocks noChangeShapeType="1"/>
            </p:cNvSpPr>
            <p:nvPr/>
          </p:nvSpPr>
          <p:spPr bwMode="auto">
            <a:xfrm flipH="1">
              <a:off x="3852" y="1873"/>
              <a:ext cx="4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34"/>
            <p:cNvSpPr>
              <a:spLocks noChangeShapeType="1"/>
            </p:cNvSpPr>
            <p:nvPr/>
          </p:nvSpPr>
          <p:spPr bwMode="auto">
            <a:xfrm flipH="1">
              <a:off x="3856" y="2563"/>
              <a:ext cx="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Text Box 39"/>
            <p:cNvSpPr txBox="1">
              <a:spLocks noChangeArrowheads="1"/>
            </p:cNvSpPr>
            <p:nvPr/>
          </p:nvSpPr>
          <p:spPr bwMode="auto">
            <a:xfrm>
              <a:off x="3500" y="1953"/>
              <a:ext cx="64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‘Y’</a:t>
              </a:r>
            </a:p>
          </p:txBody>
        </p:sp>
        <p:sp>
          <p:nvSpPr>
            <p:cNvPr id="22550" name="Text Box 40"/>
            <p:cNvSpPr txBox="1">
              <a:spLocks noChangeArrowheads="1"/>
            </p:cNvSpPr>
            <p:nvPr/>
          </p:nvSpPr>
          <p:spPr bwMode="auto">
            <a:xfrm>
              <a:off x="4048" y="1936"/>
              <a:ext cx="65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default</a:t>
              </a:r>
            </a:p>
          </p:txBody>
        </p:sp>
        <p:sp>
          <p:nvSpPr>
            <p:cNvPr id="22551" name="Text Box 41"/>
            <p:cNvSpPr txBox="1">
              <a:spLocks noChangeArrowheads="1"/>
            </p:cNvSpPr>
            <p:nvPr/>
          </p:nvSpPr>
          <p:spPr bwMode="auto">
            <a:xfrm>
              <a:off x="3567" y="2592"/>
              <a:ext cx="775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50;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sp>
          <p:nvSpPr>
            <p:cNvPr id="22552" name="Text Box 42"/>
            <p:cNvSpPr txBox="1">
              <a:spLocks noChangeArrowheads="1"/>
            </p:cNvSpPr>
            <p:nvPr/>
          </p:nvSpPr>
          <p:spPr bwMode="auto">
            <a:xfrm>
              <a:off x="2614" y="2489"/>
              <a:ext cx="61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z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25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3" name="Text Box 43"/>
            <p:cNvSpPr txBox="1">
              <a:spLocks noChangeArrowheads="1"/>
            </p:cNvSpPr>
            <p:nvPr/>
          </p:nvSpPr>
          <p:spPr bwMode="auto">
            <a:xfrm>
              <a:off x="3886" y="3139"/>
              <a:ext cx="81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(x);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1" name="AutoShape 74"/>
          <p:cNvSpPr>
            <a:spLocks/>
          </p:cNvSpPr>
          <p:nvPr/>
        </p:nvSpPr>
        <p:spPr bwMode="auto">
          <a:xfrm>
            <a:off x="822960" y="5534890"/>
            <a:ext cx="3847466" cy="747712"/>
          </a:xfrm>
          <a:prstGeom prst="borderCallout2">
            <a:avLst>
              <a:gd name="adj1" fmla="val 17140"/>
              <a:gd name="adj2" fmla="val 100188"/>
              <a:gd name="adj3" fmla="val 15287"/>
              <a:gd name="adj4" fmla="val 115153"/>
              <a:gd name="adj5" fmla="val -203512"/>
              <a:gd name="adj6" fmla="val 128178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Gill Sans MT" pitchFamily="34" charset="0"/>
              </a:rPr>
              <a:t>Un case sin un break continúa con el siguiente case</a:t>
            </a:r>
            <a:endParaRPr lang="es-ES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42" name="Oval 76"/>
          <p:cNvSpPr>
            <a:spLocks noChangeArrowheads="1"/>
          </p:cNvSpPr>
          <p:nvPr/>
        </p:nvSpPr>
        <p:spPr bwMode="auto">
          <a:xfrm rot="19770933">
            <a:off x="5372373" y="3586684"/>
            <a:ext cx="580482" cy="446087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GCF: Case/</a:t>
            </a:r>
            <a:r>
              <a:rPr lang="es-ES" dirty="0" err="1" smtClean="0">
                <a:solidFill>
                  <a:schemeClr val="tx1"/>
                </a:solidFill>
              </a:rPr>
              <a:t>switch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8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2623</Words>
  <Application>Microsoft Office PowerPoint</Application>
  <PresentationFormat>Presentación en pantalla (4:3)</PresentationFormat>
  <Paragraphs>485</Paragraphs>
  <Slides>21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21</vt:i4>
      </vt:variant>
    </vt:vector>
  </HeadingPairs>
  <TitlesOfParts>
    <vt:vector size="34" baseType="lpstr">
      <vt:lpstr>宋体</vt:lpstr>
      <vt:lpstr>Arial</vt:lpstr>
      <vt:lpstr>Calibri</vt:lpstr>
      <vt:lpstr>Calibri Light</vt:lpstr>
      <vt:lpstr>Gill Sans MT</vt:lpstr>
      <vt:lpstr>Helvetica</vt:lpstr>
      <vt:lpstr>楷体_GB2312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Criterios cobertura de grafos: código fuente</vt:lpstr>
      <vt:lpstr>Resumen</vt:lpstr>
      <vt:lpstr>Grafos de control de flujo</vt:lpstr>
      <vt:lpstr>GCF: la instrucción if</vt:lpstr>
      <vt:lpstr>GCF: la instrucción if-return</vt:lpstr>
      <vt:lpstr>GCF: Bucles</vt:lpstr>
      <vt:lpstr>GCF: Bucles while y for</vt:lpstr>
      <vt:lpstr>GCF: Bucles do, break, continue</vt:lpstr>
      <vt:lpstr>GCF: Case/switch</vt:lpstr>
      <vt:lpstr>GCF: Excepciones (try-catch)</vt:lpstr>
      <vt:lpstr>Ejemplo GCF: Estadística</vt:lpstr>
      <vt:lpstr>Requisitos de test y caminos de test: EC</vt:lpstr>
      <vt:lpstr>Requisitos de test y caminos de test: EPC</vt:lpstr>
      <vt:lpstr>Requisitos de test y caminos de test: PPC</vt:lpstr>
      <vt:lpstr>Resumen</vt:lpstr>
      <vt:lpstr>Criterios cobertura de grafos: elementos de diseño</vt:lpstr>
      <vt:lpstr>Orientación a objetos y diseños</vt:lpstr>
      <vt:lpstr>Grafo de llamadas</vt:lpstr>
      <vt:lpstr>Grafo de llamadas sobre clases</vt:lpstr>
      <vt:lpstr>Herencia y polimorfismo</vt:lpstr>
      <vt:lpstr>Cobertura en un grafo de herencias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296</cp:revision>
  <dcterms:created xsi:type="dcterms:W3CDTF">2010-11-18T11:03:00Z</dcterms:created>
  <dcterms:modified xsi:type="dcterms:W3CDTF">2017-11-14T10:14:23Z</dcterms:modified>
</cp:coreProperties>
</file>