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  <p:sldMasterId id="2147483750" r:id="rId3"/>
    <p:sldMasterId id="2147483815" r:id="rId4"/>
  </p:sldMasterIdLst>
  <p:notesMasterIdLst>
    <p:notesMasterId r:id="rId13"/>
  </p:notesMasterIdLst>
  <p:sldIdLst>
    <p:sldId id="257" r:id="rId5"/>
    <p:sldId id="258" r:id="rId6"/>
    <p:sldId id="287" r:id="rId7"/>
    <p:sldId id="260" r:id="rId8"/>
    <p:sldId id="289" r:id="rId9"/>
    <p:sldId id="261" r:id="rId10"/>
    <p:sldId id="262" r:id="rId11"/>
    <p:sldId id="290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8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3506A-397E-4710-8110-E549353B1221}" type="datetimeFigureOut">
              <a:rPr lang="es-ES" smtClean="0"/>
              <a:pPr/>
              <a:t>28/09/2017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9BE56-51D1-4C85-B4EF-20EB8A0414D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92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420E6-5265-4B93-BBAA-39245D3DF6C2}" type="slidenum">
              <a:rPr lang="en-US"/>
              <a:pPr/>
              <a:t>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566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A8A08-F4C2-471A-A74F-BBBFF5881FF5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1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7961-79B2-4058-B624-BEE5F255E2CB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20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30EB-4F58-4957-9482-0FF0BDF3319E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067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EEEA-8842-4397-9C64-44BA9C02AEDA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27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5F39-F46B-4D81-B5A2-D3A1469D5685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51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EDE8-817C-4979-ADE9-DFE3AEB05CAB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202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55D0-C15E-494F-90AA-96DBF7029FFF}" type="datetime1">
              <a:rPr lang="es-ES" smtClean="0"/>
              <a:t>28/09/2017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202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DC54-09CE-4085-A48F-D0CF1E725045}" type="datetime1">
              <a:rPr lang="es-ES" smtClean="0"/>
              <a:t>28/09/2017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2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8278-AB4E-49E1-9730-BCAB62814281}" type="datetime1">
              <a:rPr lang="es-ES" smtClean="0"/>
              <a:t>28/09/2017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2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505F-527A-4055-9B15-1923D269A11D}" type="datetime1">
              <a:rPr lang="es-ES" smtClean="0"/>
              <a:t>28/09/2017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988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3655-BDE9-4716-80B2-15C95E17E143}" type="datetime1">
              <a:rPr lang="es-ES" smtClean="0"/>
              <a:t>28/09/2017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41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37BB-846B-4090-87D5-E974E6285D4C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91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753F-CBB9-4ED5-8449-6D0D5D595985}" type="datetime1">
              <a:rPr lang="es-ES" smtClean="0"/>
              <a:t>28/09/2017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609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A77D-CD87-47FC-BD55-17E9DC9CDDEF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134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3ABD-982B-4A7D-AFA3-D7067D15248F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873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DB9B-FA43-4C97-8580-26EF45B9D71A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581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D570-32F3-442B-BB46-4FEFF941F311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191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6A9A-6AB9-4873-9790-6246ED74FF1D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1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5773-E4B0-4C36-BAC6-37A93BA1842A}" type="datetime1">
              <a:rPr lang="es-ES" smtClean="0"/>
              <a:t>28/09/2017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088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F72A1-75DC-4A12-8E1D-E96630FC3998}" type="datetime1">
              <a:rPr lang="es-ES" smtClean="0"/>
              <a:t>28/09/2017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7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A2D1-9CEF-4955-BDF5-0E79AB6EC31F}" type="datetime1">
              <a:rPr lang="es-ES" smtClean="0"/>
              <a:t>28/09/2017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5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8C9D-29BD-4929-9819-B6249F51C021}" type="datetime1">
              <a:rPr lang="es-ES" smtClean="0"/>
              <a:t>28/09/2017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48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560C-F661-456B-AC3E-73A4F090E65F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637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B451-2144-49D5-8D20-462579CF71C5}" type="datetime1">
              <a:rPr lang="es-ES" smtClean="0"/>
              <a:t>28/09/2017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94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7B4AF-9C64-4910-BB69-DFF3C42EAF3C}" type="datetime1">
              <a:rPr lang="es-ES" smtClean="0"/>
              <a:t>28/09/2017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70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281B-68D3-4D74-A997-6A9BEF48FEB5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901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430D-6782-44AA-848A-A8F3852442ED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3445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7F83-8892-420D-96B4-3BE31FE096A0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576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96B5-CB41-499E-93CF-7CF3A717FC70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6921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36E7-ECB5-4C13-9E6F-739F7AC195E6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859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82C5-8EE0-41F2-AF65-FE84F3F8428F}" type="datetime1">
              <a:rPr lang="es-ES" smtClean="0"/>
              <a:t>28/09/2017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399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1889-2B31-402D-92E6-4EB5B4DCB9A1}" type="datetime1">
              <a:rPr lang="es-ES" smtClean="0"/>
              <a:t>28/09/2017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0642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5185-7B5F-4067-A427-69A82B9A6D98}" type="datetime1">
              <a:rPr lang="es-ES" smtClean="0"/>
              <a:t>28/09/2017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88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C5F8-DE68-47A2-93B2-A96586947B44}" type="datetime1">
              <a:rPr lang="es-ES" smtClean="0"/>
              <a:t>28/09/2017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392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1C8C-0693-41D3-BE7D-3CCA27FAA4B3}" type="datetime1">
              <a:rPr lang="es-ES" smtClean="0"/>
              <a:t>28/09/2017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3890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27CB8E4-1403-4D10-B353-ACD077731FFA}" type="datetime1">
              <a:rPr lang="es-ES" smtClean="0"/>
              <a:t>28/09/2017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7752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AAFE-A75C-4AC9-BBBD-9B6D9FE94B59}" type="datetime1">
              <a:rPr lang="es-ES" smtClean="0"/>
              <a:t>28/09/2017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9321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93CE-1ACF-4CF0-931C-038B908DC0AB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5842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C9BB-FEBA-4166-85A5-6A586F6AA787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5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B7D-EDD5-42BC-A7B8-EE24A453B567}" type="datetime1">
              <a:rPr lang="es-ES" smtClean="0"/>
              <a:t>28/09/2017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3EF6-1865-40E1-96D3-DB937E3ED8F1}" type="datetime1">
              <a:rPr lang="es-ES" smtClean="0"/>
              <a:t>28/09/2017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5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36F-4F83-4D6C-A98A-A978ACDA870B}" type="datetime1">
              <a:rPr lang="es-ES" smtClean="0"/>
              <a:t>28/09/2017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45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E630-5CCF-4B0C-A504-311BD6094ED5}" type="datetime1">
              <a:rPr lang="es-ES" smtClean="0"/>
              <a:t>28/09/2017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69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E36B-5B47-4A0F-9579-1480D470582A}" type="datetime1">
              <a:rPr lang="es-ES" smtClean="0"/>
              <a:t>28/09/2017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65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7B68BCB-E951-4D31-81E6-F835BDAA178A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19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8B76D88-9F9A-47C9-82C6-8834BCEA0E56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20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13FD189-B8E5-408B-BDFE-667D5157600C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55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C2A7A9-2835-4BAA-8BA9-D5607D0BBA8D}" type="datetime1">
              <a:rPr lang="es-ES" smtClean="0"/>
              <a:t>28/09/2017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84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s-ES" sz="6600" dirty="0" smtClean="0"/>
              <a:t>Automatización del </a:t>
            </a:r>
            <a:r>
              <a:rPr kumimoji="1" lang="es-ES" sz="6600" dirty="0" err="1" smtClean="0"/>
              <a:t>testing</a:t>
            </a:r>
            <a:r>
              <a:rPr kumimoji="1" lang="es-ES" sz="4000" dirty="0"/>
              <a:t/>
            </a:r>
            <a:br>
              <a:rPr kumimoji="1" lang="es-ES" sz="4000" dirty="0"/>
            </a:br>
            <a:endParaRPr lang="en-US" sz="4000" dirty="0"/>
          </a:p>
        </p:txBody>
      </p:sp>
      <p:sp>
        <p:nvSpPr>
          <p:cNvPr id="46183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kumimoji="1" lang="es-ES" sz="3600" dirty="0"/>
              <a:t>Manuel Núñez</a:t>
            </a:r>
            <a:br>
              <a:rPr kumimoji="1" lang="es-ES" sz="3600" dirty="0"/>
            </a:br>
            <a:r>
              <a:rPr kumimoji="1" lang="es-ES" sz="3600" dirty="0"/>
              <a:t>Especificación, Validación y </a:t>
            </a:r>
            <a:r>
              <a:rPr kumimoji="1" lang="es-ES" sz="3600" dirty="0" err="1"/>
              <a:t>Testing</a:t>
            </a:r>
            <a:endParaRPr kumimoji="1" lang="es-ES" sz="36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683568" y="5733256"/>
            <a:ext cx="784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transparencias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están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basadas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las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desarrolladas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Ammann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&amp; Offutt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como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acompañamiento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libro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Introduction to Software Testing (2</a:t>
            </a:r>
            <a:r>
              <a:rPr lang="en-US" sz="14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Edition)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consiste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28" y="3933056"/>
            <a:ext cx="7588274" cy="2160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/>
              <a:t>La automatización del proceso de </a:t>
            </a:r>
            <a:r>
              <a:rPr lang="es-ES" dirty="0" err="1" smtClean="0"/>
              <a:t>testing</a:t>
            </a:r>
            <a:r>
              <a:rPr lang="es-ES" dirty="0" smtClean="0"/>
              <a:t> permite reducir: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</a:rPr>
              <a:t>Costes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</a:rPr>
              <a:t>Errores humanos</a:t>
            </a:r>
            <a:r>
              <a:rPr lang="es-ES" dirty="0" smtClean="0"/>
              <a:t>.</a:t>
            </a:r>
            <a:endParaRPr lang="es-E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ES" dirty="0" smtClean="0"/>
              <a:t>La </a:t>
            </a:r>
            <a:r>
              <a:rPr lang="es-ES" dirty="0" smtClean="0">
                <a:solidFill>
                  <a:srgbClr val="0070C0"/>
                </a:solidFill>
              </a:rPr>
              <a:t>varianza</a:t>
            </a:r>
            <a:r>
              <a:rPr lang="es-ES" dirty="0" smtClean="0"/>
              <a:t> de calidad entre distintos individuos.</a:t>
            </a:r>
          </a:p>
          <a:p>
            <a:pPr marL="0" indent="0">
              <a:buNone/>
            </a:pPr>
            <a:r>
              <a:rPr lang="es-ES" dirty="0" smtClean="0"/>
              <a:t>Además, reduce sensiblemente el coste asociado con </a:t>
            </a:r>
            <a:r>
              <a:rPr lang="es-ES" dirty="0" err="1" smtClean="0">
                <a:solidFill>
                  <a:srgbClr val="0070C0"/>
                </a:solidFill>
              </a:rPr>
              <a:t>regression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testing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8344" y="1844824"/>
            <a:ext cx="8727311" cy="1815882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Es el uso </a:t>
            </a:r>
            <a:r>
              <a:rPr lang="es-E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de software para controlar la </a:t>
            </a:r>
            <a:r>
              <a:rPr lang="es-E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ejecución</a:t>
            </a:r>
            <a:r>
              <a:rPr lang="es-E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 de </a:t>
            </a:r>
            <a:r>
              <a:rPr lang="es-ES" altLang="zh-CN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tests</a:t>
            </a:r>
            <a:r>
              <a:rPr lang="es-E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, </a:t>
            </a:r>
            <a:r>
              <a:rPr lang="es-ES" altLang="zh-CN" sz="28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comparar</a:t>
            </a:r>
            <a:r>
              <a:rPr lang="es-E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 los </a:t>
            </a:r>
            <a:r>
              <a:rPr lang="es-ES" altLang="zh-CN" sz="28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resultados</a:t>
            </a:r>
            <a:r>
              <a:rPr lang="es-E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 obtenidos con los esperados, </a:t>
            </a:r>
            <a:r>
              <a:rPr lang="es-ES" altLang="zh-CN" sz="28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establecer</a:t>
            </a:r>
            <a:r>
              <a:rPr lang="es-E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 las </a:t>
            </a:r>
            <a:r>
              <a:rPr lang="es-ES" altLang="zh-CN" sz="28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precondiciones</a:t>
            </a:r>
            <a:r>
              <a:rPr lang="es-E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 del test y  otras tareas relacionadas con </a:t>
            </a:r>
            <a:r>
              <a:rPr lang="es-ES" altLang="zh-CN" sz="28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control e informes.</a:t>
            </a:r>
            <a:endParaRPr lang="es-ES" altLang="zh-CN" sz="28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881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i="1" dirty="0"/>
              <a:t>software testability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28" y="3933056"/>
            <a:ext cx="7836728" cy="2160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 smtClean="0"/>
              <a:t>En otras palabras, se mide cuánto de difícil es encontrar defectos en el software.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La </a:t>
            </a:r>
            <a:r>
              <a:rPr lang="es-ES" dirty="0" err="1" smtClean="0">
                <a:solidFill>
                  <a:schemeClr val="tx1"/>
                </a:solidFill>
              </a:rPr>
              <a:t>testabilidad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depende, fundamentalmente, de dos problemas prácticos: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70C0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Cómo se </a:t>
            </a:r>
            <a:r>
              <a:rPr lang="es-ES" dirty="0" smtClean="0">
                <a:solidFill>
                  <a:srgbClr val="0070C0"/>
                </a:solidFill>
              </a:rPr>
              <a:t>proporcionan valores de los </a:t>
            </a:r>
            <a:r>
              <a:rPr lang="es-ES" dirty="0" err="1" smtClean="0">
                <a:solidFill>
                  <a:srgbClr val="0070C0"/>
                </a:solidFill>
              </a:rPr>
              <a:t>tests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al software</a:t>
            </a:r>
            <a:r>
              <a:rPr lang="es-ES" dirty="0" smtClean="0"/>
              <a:t>.</a:t>
            </a:r>
            <a:endParaRPr lang="es-ES" dirty="0" smtClean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 Cómo se </a:t>
            </a:r>
            <a:r>
              <a:rPr lang="es-ES" dirty="0" smtClean="0">
                <a:solidFill>
                  <a:srgbClr val="0070C0"/>
                </a:solidFill>
              </a:rPr>
              <a:t>observan los resultados </a:t>
            </a:r>
            <a:r>
              <a:rPr lang="es-ES" dirty="0" smtClean="0"/>
              <a:t>de la ejecución de </a:t>
            </a:r>
            <a:r>
              <a:rPr lang="es-ES" dirty="0" err="1" smtClean="0"/>
              <a:t>tests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8344" y="1844824"/>
            <a:ext cx="8727311" cy="1815882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El grado en el que un sistema o componente facilita el establecimiento de criterios de </a:t>
            </a:r>
            <a:r>
              <a:rPr lang="es-ES" altLang="zh-CN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testing</a:t>
            </a:r>
            <a:r>
              <a:rPr lang="es-E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 y la ejecución de los </a:t>
            </a:r>
            <a:r>
              <a:rPr lang="es-ES" altLang="zh-CN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tests</a:t>
            </a:r>
            <a:r>
              <a:rPr lang="es-E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 para determinar si dichos criterios se cumplen.</a:t>
            </a:r>
            <a:endParaRPr lang="es-ES" altLang="zh-CN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31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103043" cy="1450757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Observabilidad</a:t>
            </a:r>
            <a:r>
              <a:rPr lang="en-US" dirty="0" smtClean="0"/>
              <a:t> &amp; </a:t>
            </a:r>
            <a:r>
              <a:rPr lang="en-US" dirty="0" err="1" smtClean="0"/>
              <a:t>controlabilidad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961" y="3789039"/>
            <a:ext cx="7617402" cy="2277885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n-US" dirty="0" smtClean="0"/>
              <a:t>El software que </a:t>
            </a:r>
            <a:r>
              <a:rPr lang="en-US" dirty="0" err="1" smtClean="0"/>
              <a:t>afecta</a:t>
            </a:r>
            <a:r>
              <a:rPr lang="en-US" dirty="0" smtClean="0"/>
              <a:t> a </a:t>
            </a:r>
            <a:r>
              <a:rPr lang="en-US" dirty="0" err="1" smtClean="0"/>
              <a:t>dispositivos</a:t>
            </a:r>
            <a:r>
              <a:rPr lang="en-US" dirty="0" smtClean="0"/>
              <a:t> hardware, bases de </a:t>
            </a:r>
            <a:r>
              <a:rPr lang="en-US" dirty="0" err="1" smtClean="0"/>
              <a:t>datos</a:t>
            </a:r>
            <a:r>
              <a:rPr lang="en-US" dirty="0" smtClean="0"/>
              <a:t> y </a:t>
            </a:r>
            <a:r>
              <a:rPr lang="en-US" dirty="0" err="1" smtClean="0"/>
              <a:t>ficheros</a:t>
            </a:r>
            <a:r>
              <a:rPr lang="en-US" dirty="0" smtClean="0"/>
              <a:t> </a:t>
            </a:r>
            <a:r>
              <a:rPr lang="en-US" dirty="0" err="1" smtClean="0"/>
              <a:t>remotos</a:t>
            </a:r>
            <a:r>
              <a:rPr lang="en-US" dirty="0" smtClean="0"/>
              <a:t> </a:t>
            </a:r>
            <a:r>
              <a:rPr lang="en-US" dirty="0" err="1" smtClean="0"/>
              <a:t>suele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observabilidad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7006" y="2132171"/>
            <a:ext cx="8727311" cy="1384995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Cómo de fácil es observar el </a:t>
            </a:r>
            <a:r>
              <a:rPr lang="es-E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comportamiento del programa</a:t>
            </a:r>
            <a:r>
              <a:rPr lang="es-E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 en términos de sus outputs, efectos en el entorno, y otras componentes software y hardware.</a:t>
            </a:r>
            <a:endParaRPr lang="es-ES" altLang="zh-CN" sz="28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689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103043" cy="1450757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Observabilidad</a:t>
            </a:r>
            <a:r>
              <a:rPr lang="en-US" dirty="0" smtClean="0"/>
              <a:t> &amp; </a:t>
            </a:r>
            <a:r>
              <a:rPr lang="en-US" dirty="0" err="1" smtClean="0">
                <a:solidFill>
                  <a:srgbClr val="0070C0"/>
                </a:solidFill>
              </a:rPr>
              <a:t>controlabilidad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961" y="3789039"/>
            <a:ext cx="7617402" cy="2277885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s-ES" dirty="0" smtClean="0"/>
              <a:t>El software que recibe inputs a través de teclado (o similar) es fácil de controlar.</a:t>
            </a:r>
          </a:p>
          <a:p>
            <a:pPr marL="0">
              <a:buNone/>
            </a:pPr>
            <a:r>
              <a:rPr lang="es-ES" dirty="0" smtClean="0"/>
              <a:t>Por el contrario, inputs destinados a sensores o sistemas distribuidos suelen conllevar problemas.</a:t>
            </a:r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7006" y="2132171"/>
            <a:ext cx="8727311" cy="1384995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altLang="zh-CN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Cómo de fácil es proporcionar al programa los inputs necesitados, en términos de sus valores, operaciones y comportamientos.</a:t>
            </a:r>
            <a:endParaRPr lang="es-ES" altLang="zh-CN" sz="28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530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Componentes</a:t>
            </a:r>
            <a:r>
              <a:rPr lang="en-US" dirty="0" smtClean="0"/>
              <a:t> de un test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CuadroTexto 9"/>
          <p:cNvSpPr txBox="1"/>
          <p:nvPr/>
        </p:nvSpPr>
        <p:spPr>
          <a:xfrm>
            <a:off x="822960" y="1996678"/>
            <a:ext cx="7543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En un test podemos distinguir dos componentes principales:</a:t>
            </a:r>
          </a:p>
          <a:p>
            <a:endParaRPr lang="es-ES" sz="2000" dirty="0"/>
          </a:p>
          <a:p>
            <a:r>
              <a:rPr lang="es-ES" sz="2000" dirty="0" smtClean="0"/>
              <a:t>Los </a:t>
            </a:r>
            <a:r>
              <a:rPr lang="es-ES" sz="2000" dirty="0" smtClean="0">
                <a:solidFill>
                  <a:srgbClr val="0070C0"/>
                </a:solidFill>
              </a:rPr>
              <a:t>valores de los inputs</a:t>
            </a:r>
            <a:r>
              <a:rPr lang="es-ES" sz="2000" dirty="0" smtClean="0"/>
              <a:t> que se necesitan para completar la ejecución del software.</a:t>
            </a:r>
          </a:p>
          <a:p>
            <a:endParaRPr lang="es-ES" sz="2000" dirty="0"/>
          </a:p>
          <a:p>
            <a:r>
              <a:rPr lang="es-ES" sz="2000" dirty="0" smtClean="0"/>
              <a:t>El </a:t>
            </a:r>
            <a:r>
              <a:rPr lang="es-ES" sz="2000" dirty="0" smtClean="0">
                <a:solidFill>
                  <a:srgbClr val="0070C0"/>
                </a:solidFill>
              </a:rPr>
              <a:t>resultado</a:t>
            </a:r>
            <a:r>
              <a:rPr lang="es-ES" sz="2000" dirty="0" smtClean="0"/>
              <a:t> que producirá el test si el software se comporta de la forma esperada.</a:t>
            </a:r>
          </a:p>
          <a:p>
            <a:endParaRPr lang="es-ES" sz="2000" dirty="0"/>
          </a:p>
          <a:p>
            <a:r>
              <a:rPr lang="es-ES" sz="2000" dirty="0" smtClean="0"/>
              <a:t>En </a:t>
            </a:r>
            <a:r>
              <a:rPr lang="es-ES" sz="2000" dirty="0" err="1" smtClean="0"/>
              <a:t>testing</a:t>
            </a:r>
            <a:r>
              <a:rPr lang="es-ES" sz="2000" dirty="0" smtClean="0"/>
              <a:t> es habitual utilizar </a:t>
            </a:r>
            <a:r>
              <a:rPr lang="es-ES" sz="2000" dirty="0" smtClean="0">
                <a:solidFill>
                  <a:srgbClr val="0070C0"/>
                </a:solidFill>
              </a:rPr>
              <a:t>oráculos </a:t>
            </a:r>
            <a:r>
              <a:rPr lang="es-ES" sz="2000" dirty="0" smtClean="0"/>
              <a:t>que deciden si el test ha </a:t>
            </a:r>
            <a:r>
              <a:rPr lang="es-ES" sz="2000" dirty="0" smtClean="0">
                <a:solidFill>
                  <a:srgbClr val="00B050"/>
                </a:solidFill>
              </a:rPr>
              <a:t>pasado</a:t>
            </a:r>
            <a:r>
              <a:rPr lang="es-ES" sz="2000" dirty="0" smtClean="0"/>
              <a:t> o </a:t>
            </a:r>
            <a:r>
              <a:rPr lang="es-ES" sz="2000" dirty="0" smtClean="0">
                <a:solidFill>
                  <a:srgbClr val="FF0000"/>
                </a:solidFill>
              </a:rPr>
              <a:t>fallado</a:t>
            </a:r>
            <a:r>
              <a:rPr lang="es-ES" sz="2000" dirty="0" smtClean="0"/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64292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626" y="372576"/>
            <a:ext cx="8196782" cy="1412786"/>
          </a:xfrm>
        </p:spPr>
        <p:txBody>
          <a:bodyPr/>
          <a:lstStyle/>
          <a:p>
            <a:r>
              <a:rPr lang="es-ES" dirty="0" smtClean="0"/>
              <a:t>Factores que afectan </a:t>
            </a:r>
            <a:r>
              <a:rPr lang="es-ES" dirty="0" err="1" smtClean="0"/>
              <a:t>controlabilidad</a:t>
            </a:r>
            <a:r>
              <a:rPr lang="es-ES" dirty="0" smtClean="0"/>
              <a:t> y </a:t>
            </a:r>
            <a:r>
              <a:rPr lang="es-ES" dirty="0" err="1" smtClean="0"/>
              <a:t>observabilidad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962334"/>
            <a:ext cx="7495737" cy="4320480"/>
          </a:xfrm>
        </p:spPr>
        <p:txBody>
          <a:bodyPr>
            <a:noAutofit/>
          </a:bodyPr>
          <a:lstStyle/>
          <a:p>
            <a:r>
              <a:rPr lang="es-ES" dirty="0" smtClean="0">
                <a:cs typeface="Calibri" pitchFamily="34" charset="0"/>
              </a:rPr>
              <a:t>En algunas situaciones necesitamos aplicar inputs antes/después de aplicar el propio test.</a:t>
            </a:r>
          </a:p>
          <a:p>
            <a:endParaRPr lang="es-ES" dirty="0" smtClean="0">
              <a:cs typeface="Calibri" pitchFamily="34" charset="0"/>
            </a:endParaRPr>
          </a:p>
          <a:p>
            <a:r>
              <a:rPr lang="es-ES" dirty="0" smtClean="0">
                <a:solidFill>
                  <a:srgbClr val="0070C0"/>
                </a:solidFill>
                <a:cs typeface="Calibri" pitchFamily="34" charset="0"/>
              </a:rPr>
              <a:t>Valores de prefijo</a:t>
            </a:r>
            <a:r>
              <a:rPr lang="es-ES" dirty="0" smtClean="0">
                <a:cs typeface="Calibri" pitchFamily="34" charset="0"/>
              </a:rPr>
              <a:t>. Inputs necesarios para llevar el software al estado apropiado para </a:t>
            </a:r>
            <a:r>
              <a:rPr lang="es-ES" dirty="0" smtClean="0">
                <a:cs typeface="Calibri" pitchFamily="34" charset="0"/>
              </a:rPr>
              <a:t>recibir </a:t>
            </a:r>
            <a:r>
              <a:rPr lang="es-ES" dirty="0" smtClean="0">
                <a:cs typeface="Calibri" pitchFamily="34" charset="0"/>
              </a:rPr>
              <a:t>los valores del test.</a:t>
            </a:r>
          </a:p>
          <a:p>
            <a:r>
              <a:rPr lang="es-ES" dirty="0" smtClean="0">
                <a:solidFill>
                  <a:srgbClr val="0070C0"/>
                </a:solidFill>
                <a:cs typeface="Calibri" pitchFamily="34" charset="0"/>
              </a:rPr>
              <a:t>Valores de postfijo</a:t>
            </a:r>
            <a:r>
              <a:rPr lang="es-ES" dirty="0" smtClean="0">
                <a:cs typeface="Calibri" pitchFamily="34" charset="0"/>
              </a:rPr>
              <a:t>. Inputs que debemos mandar al software después de que se </a:t>
            </a:r>
            <a:r>
              <a:rPr lang="es-ES" dirty="0" smtClean="0">
                <a:cs typeface="Calibri" pitchFamily="34" charset="0"/>
              </a:rPr>
              <a:t>envíen </a:t>
            </a:r>
            <a:r>
              <a:rPr lang="es-ES" dirty="0" smtClean="0">
                <a:cs typeface="Calibri" pitchFamily="34" charset="0"/>
              </a:rPr>
              <a:t>los valores de los </a:t>
            </a:r>
            <a:r>
              <a:rPr lang="es-ES" dirty="0" err="1" smtClean="0">
                <a:cs typeface="Calibri" pitchFamily="34" charset="0"/>
              </a:rPr>
              <a:t>tests</a:t>
            </a:r>
            <a:r>
              <a:rPr lang="es-ES" dirty="0" smtClean="0">
                <a:cs typeface="Calibri" pitchFamily="34" charset="0"/>
              </a:rPr>
              <a:t>. Distinguimos dos tipos:</a:t>
            </a:r>
          </a:p>
          <a:p>
            <a:endParaRPr lang="es-ES" dirty="0" smtClean="0"/>
          </a:p>
          <a:p>
            <a:pPr marL="800100" lvl="1" indent="-342900">
              <a:buFontTx/>
              <a:buAutoNum type="arabicPeriod"/>
            </a:pPr>
            <a:r>
              <a:rPr lang="es-ES" sz="2000" i="1" dirty="0" smtClean="0">
                <a:solidFill>
                  <a:schemeClr val="tx2"/>
                </a:solidFill>
              </a:rPr>
              <a:t>Valores de verificación</a:t>
            </a:r>
            <a:r>
              <a:rPr lang="es-ES" sz="2000" dirty="0" smtClean="0"/>
              <a:t>. Valores necesarios para ver el resultado de la aplicación de los </a:t>
            </a:r>
            <a:r>
              <a:rPr lang="es-ES" sz="2000" dirty="0" err="1" smtClean="0"/>
              <a:t>tests</a:t>
            </a:r>
            <a:r>
              <a:rPr lang="es-ES" sz="2000" dirty="0" smtClean="0"/>
              <a:t>.</a:t>
            </a:r>
          </a:p>
          <a:p>
            <a:pPr marL="800100" lvl="1" indent="-342900">
              <a:buFontTx/>
              <a:buAutoNum type="arabicPeriod"/>
            </a:pPr>
            <a:r>
              <a:rPr lang="es-ES" sz="2000" i="1" dirty="0" smtClean="0">
                <a:solidFill>
                  <a:schemeClr val="tx2"/>
                </a:solidFill>
              </a:rPr>
              <a:t>Valores de salida</a:t>
            </a:r>
            <a:r>
              <a:rPr lang="es-ES" sz="2000" dirty="0" smtClean="0"/>
              <a:t>. Valores o comandos necesarios para terminar el programa o volver a un estado estable.</a:t>
            </a:r>
            <a:endParaRPr lang="es-E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5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626" y="372576"/>
            <a:ext cx="8196782" cy="1412786"/>
          </a:xfrm>
        </p:spPr>
        <p:txBody>
          <a:bodyPr/>
          <a:lstStyle/>
          <a:p>
            <a:r>
              <a:rPr lang="en-US" dirty="0" err="1"/>
              <a:t>Poniendo</a:t>
            </a:r>
            <a:r>
              <a:rPr lang="en-US" dirty="0"/>
              <a:t> </a:t>
            </a:r>
            <a:r>
              <a:rPr lang="en-US" dirty="0" err="1"/>
              <a:t>todo</a:t>
            </a:r>
            <a:r>
              <a:rPr lang="en-US" dirty="0"/>
              <a:t> junto…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962334"/>
            <a:ext cx="7495737" cy="4320480"/>
          </a:xfrm>
        </p:spPr>
        <p:txBody>
          <a:bodyPr>
            <a:noAutofit/>
          </a:bodyPr>
          <a:lstStyle/>
          <a:p>
            <a:r>
              <a:rPr lang="es-ES" dirty="0" smtClean="0">
                <a:cs typeface="Calibri" pitchFamily="34" charset="0"/>
              </a:rPr>
              <a:t>Un </a:t>
            </a:r>
            <a:r>
              <a:rPr lang="es-ES" dirty="0" smtClean="0">
                <a:solidFill>
                  <a:srgbClr val="0070C0"/>
                </a:solidFill>
                <a:cs typeface="Calibri" pitchFamily="34" charset="0"/>
              </a:rPr>
              <a:t>test</a:t>
            </a:r>
            <a:r>
              <a:rPr lang="es-ES" dirty="0" smtClean="0">
                <a:cs typeface="Calibri" pitchFamily="34" charset="0"/>
              </a:rPr>
              <a:t> consiste </a:t>
            </a:r>
            <a:r>
              <a:rPr lang="es-ES" dirty="0">
                <a:cs typeface="Calibri" pitchFamily="34" charset="0"/>
              </a:rPr>
              <a:t>en </a:t>
            </a:r>
            <a:r>
              <a:rPr lang="es-ES" dirty="0" smtClean="0">
                <a:cs typeface="Calibri" pitchFamily="34" charset="0"/>
              </a:rPr>
              <a:t>el </a:t>
            </a:r>
            <a:r>
              <a:rPr lang="es-ES" dirty="0" smtClean="0">
                <a:solidFill>
                  <a:srgbClr val="0070C0"/>
                </a:solidFill>
                <a:cs typeface="Calibri" pitchFamily="34" charset="0"/>
              </a:rPr>
              <a:t>valor de sus inputs</a:t>
            </a:r>
            <a:r>
              <a:rPr lang="es-ES" dirty="0" smtClean="0">
                <a:cs typeface="Calibri" pitchFamily="34" charset="0"/>
              </a:rPr>
              <a:t>, los </a:t>
            </a:r>
            <a:r>
              <a:rPr lang="es-ES" dirty="0" smtClean="0">
                <a:solidFill>
                  <a:srgbClr val="0070C0"/>
                </a:solidFill>
                <a:cs typeface="Calibri" pitchFamily="34" charset="0"/>
              </a:rPr>
              <a:t>valores de prefijo</a:t>
            </a:r>
            <a:r>
              <a:rPr lang="es-ES" dirty="0" smtClean="0">
                <a:cs typeface="Calibri" pitchFamily="34" charset="0"/>
              </a:rPr>
              <a:t>, los </a:t>
            </a:r>
            <a:r>
              <a:rPr lang="es-ES" dirty="0" smtClean="0">
                <a:solidFill>
                  <a:srgbClr val="0070C0"/>
                </a:solidFill>
                <a:cs typeface="Calibri" pitchFamily="34" charset="0"/>
              </a:rPr>
              <a:t>valores de postfijo</a:t>
            </a:r>
            <a:r>
              <a:rPr lang="es-ES" dirty="0" smtClean="0">
                <a:cs typeface="Calibri" pitchFamily="34" charset="0"/>
              </a:rPr>
              <a:t> y </a:t>
            </a:r>
            <a:r>
              <a:rPr lang="es-ES" dirty="0" smtClean="0">
                <a:solidFill>
                  <a:srgbClr val="0070C0"/>
                </a:solidFill>
                <a:cs typeface="Calibri" pitchFamily="34" charset="0"/>
              </a:rPr>
              <a:t>los resultados esperados</a:t>
            </a:r>
            <a:r>
              <a:rPr lang="es-ES" dirty="0" smtClean="0">
                <a:cs typeface="Calibri" pitchFamily="34" charset="0"/>
              </a:rPr>
              <a:t>.</a:t>
            </a:r>
          </a:p>
          <a:p>
            <a:endParaRPr lang="es-ES" dirty="0" smtClean="0">
              <a:cs typeface="Calibri" pitchFamily="34" charset="0"/>
            </a:endParaRPr>
          </a:p>
          <a:p>
            <a:r>
              <a:rPr lang="es-ES" dirty="0" smtClean="0">
                <a:cs typeface="Calibri" pitchFamily="34" charset="0"/>
              </a:rPr>
              <a:t>Si queremos automatizar el proceso de </a:t>
            </a:r>
            <a:r>
              <a:rPr lang="es-ES" dirty="0" err="1" smtClean="0">
                <a:cs typeface="Calibri" pitchFamily="34" charset="0"/>
              </a:rPr>
              <a:t>testing</a:t>
            </a:r>
            <a:r>
              <a:rPr lang="es-ES" dirty="0" smtClean="0">
                <a:cs typeface="Calibri" pitchFamily="34" charset="0"/>
              </a:rPr>
              <a:t>, necesitamos </a:t>
            </a:r>
            <a:r>
              <a:rPr lang="es-ES" dirty="0" smtClean="0">
                <a:solidFill>
                  <a:srgbClr val="0070C0"/>
                </a:solidFill>
                <a:cs typeface="Calibri" pitchFamily="34" charset="0"/>
              </a:rPr>
              <a:t>scripts ejecutables</a:t>
            </a:r>
            <a:r>
              <a:rPr lang="es-ES" dirty="0" smtClean="0">
                <a:cs typeface="Calibri" pitchFamily="34" charset="0"/>
              </a:rPr>
              <a:t>.</a:t>
            </a:r>
          </a:p>
          <a:p>
            <a:endParaRPr lang="es-ES" dirty="0" smtClean="0">
              <a:cs typeface="Calibri" pitchFamily="34" charset="0"/>
            </a:endParaRPr>
          </a:p>
          <a:p>
            <a:r>
              <a:rPr lang="es-ES" dirty="0" smtClean="0">
                <a:cs typeface="Calibri" pitchFamily="34" charset="0"/>
              </a:rPr>
              <a:t>Un </a:t>
            </a:r>
            <a:r>
              <a:rPr lang="es-ES" dirty="0" smtClean="0">
                <a:solidFill>
                  <a:srgbClr val="0070C0"/>
                </a:solidFill>
                <a:cs typeface="Calibri" pitchFamily="34" charset="0"/>
              </a:rPr>
              <a:t>script de </a:t>
            </a:r>
            <a:r>
              <a:rPr lang="es-ES" dirty="0" err="1" smtClean="0">
                <a:solidFill>
                  <a:srgbClr val="0070C0"/>
                </a:solidFill>
                <a:cs typeface="Calibri" pitchFamily="34" charset="0"/>
              </a:rPr>
              <a:t>testing</a:t>
            </a:r>
            <a:r>
              <a:rPr lang="es-ES" dirty="0" smtClean="0">
                <a:solidFill>
                  <a:srgbClr val="0070C0"/>
                </a:solidFill>
                <a:cs typeface="Calibri" pitchFamily="34" charset="0"/>
              </a:rPr>
              <a:t> ejecutable </a:t>
            </a:r>
            <a:r>
              <a:rPr lang="es-ES" dirty="0" smtClean="0">
                <a:cs typeface="Calibri" pitchFamily="34" charset="0"/>
              </a:rPr>
              <a:t>es un </a:t>
            </a:r>
            <a:r>
              <a:rPr lang="es-ES" dirty="0" smtClean="0">
                <a:solidFill>
                  <a:srgbClr val="0070C0"/>
                </a:solidFill>
                <a:cs typeface="Calibri" pitchFamily="34" charset="0"/>
              </a:rPr>
              <a:t>test</a:t>
            </a:r>
            <a:r>
              <a:rPr lang="es-ES" dirty="0" smtClean="0">
                <a:cs typeface="Calibri" pitchFamily="34" charset="0"/>
              </a:rPr>
              <a:t> que está preparado para ser </a:t>
            </a:r>
            <a:r>
              <a:rPr lang="es-ES" dirty="0" smtClean="0">
                <a:solidFill>
                  <a:srgbClr val="0070C0"/>
                </a:solidFill>
                <a:cs typeface="Calibri" pitchFamily="34" charset="0"/>
              </a:rPr>
              <a:t>ejecutado automáticamente </a:t>
            </a:r>
            <a:r>
              <a:rPr lang="es-ES" dirty="0" smtClean="0">
                <a:cs typeface="Calibri" pitchFamily="34" charset="0"/>
              </a:rPr>
              <a:t>sobre el software y generar un </a:t>
            </a:r>
            <a:r>
              <a:rPr lang="es-ES" dirty="0" smtClean="0">
                <a:solidFill>
                  <a:srgbClr val="0070C0"/>
                </a:solidFill>
                <a:cs typeface="Calibri" pitchFamily="34" charset="0"/>
              </a:rPr>
              <a:t>informe</a:t>
            </a:r>
            <a:r>
              <a:rPr lang="es-ES" dirty="0" smtClean="0">
                <a:cs typeface="Calibri" pitchFamily="34" charset="0"/>
              </a:rPr>
              <a:t>.</a:t>
            </a:r>
          </a:p>
          <a:p>
            <a:endParaRPr lang="es-ES" dirty="0">
              <a:cs typeface="Calibri" pitchFamily="34" charset="0"/>
            </a:endParaRPr>
          </a:p>
          <a:p>
            <a:r>
              <a:rPr lang="es-ES" dirty="0" smtClean="0">
                <a:cs typeface="Calibri" pitchFamily="34" charset="0"/>
              </a:rPr>
              <a:t>El marco más usado en la industria para automatizar el proceso de </a:t>
            </a:r>
            <a:r>
              <a:rPr lang="es-ES" dirty="0" err="1" smtClean="0">
                <a:cs typeface="Calibri" pitchFamily="34" charset="0"/>
              </a:rPr>
              <a:t>testing</a:t>
            </a:r>
            <a:r>
              <a:rPr lang="es-ES" dirty="0" smtClean="0">
                <a:cs typeface="Calibri" pitchFamily="34" charset="0"/>
              </a:rPr>
              <a:t> es </a:t>
            </a:r>
            <a:r>
              <a:rPr lang="es-ES" b="1" dirty="0" err="1" smtClean="0">
                <a:solidFill>
                  <a:srgbClr val="0070C0"/>
                </a:solidFill>
                <a:cs typeface="Calibri" pitchFamily="34" charset="0"/>
              </a:rPr>
              <a:t>Junit</a:t>
            </a:r>
            <a:r>
              <a:rPr lang="es-ES" dirty="0" smtClean="0">
                <a:cs typeface="Calibri" pitchFamily="34" charset="0"/>
              </a:rPr>
              <a:t> (veremos </a:t>
            </a:r>
            <a:r>
              <a:rPr lang="es-ES" dirty="0" err="1" smtClean="0">
                <a:cs typeface="Calibri" pitchFamily="34" charset="0"/>
              </a:rPr>
              <a:t>JUnit</a:t>
            </a:r>
            <a:r>
              <a:rPr lang="es-ES" dirty="0" smtClean="0">
                <a:cs typeface="Calibri" pitchFamily="34" charset="0"/>
              </a:rPr>
              <a:t>, en detalle, en las clases de laboratorio).</a:t>
            </a:r>
            <a:endParaRPr lang="es-ES" dirty="0">
              <a:cs typeface="Calibri" pitchFamily="34" charset="0"/>
            </a:endParaRPr>
          </a:p>
          <a:p>
            <a:endParaRPr lang="es-ES" dirty="0" smtClean="0">
              <a:cs typeface="Calibri" pitchFamily="34" charset="0"/>
            </a:endParaRPr>
          </a:p>
          <a:p>
            <a:endParaRPr lang="es-ES" dirty="0">
              <a:cs typeface="Calibri" pitchFamily="34" charset="0"/>
            </a:endParaRPr>
          </a:p>
          <a:p>
            <a:endParaRPr lang="es-ES" dirty="0" smtClean="0">
              <a:cs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Especificación, Validación y Testing (M. G. Merayo y M. Núñez)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8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</TotalTime>
  <Words>664</Words>
  <Application>Microsoft Office PowerPoint</Application>
  <PresentationFormat>Presentación en pantalla (4:3)</PresentationFormat>
  <Paragraphs>63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8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Gill Sans MT</vt:lpstr>
      <vt:lpstr>Wingdings 2</vt:lpstr>
      <vt:lpstr>HDOfficeLightV0</vt:lpstr>
      <vt:lpstr>1_HDOfficeLightV0</vt:lpstr>
      <vt:lpstr>2_HDOfficeLightV0</vt:lpstr>
      <vt:lpstr>Retrospección</vt:lpstr>
      <vt:lpstr>Automatización del testing </vt:lpstr>
      <vt:lpstr>¿En qué consiste?</vt:lpstr>
      <vt:lpstr>¿Qué es software testability?</vt:lpstr>
      <vt:lpstr>Observabilidad &amp; controlabilidad</vt:lpstr>
      <vt:lpstr>Observabilidad &amp; controlabilidad</vt:lpstr>
      <vt:lpstr>Componentes de un test</vt:lpstr>
      <vt:lpstr>Factores que afectan controlabilidad y observabilidad</vt:lpstr>
      <vt:lpstr>Poniendo todo junto…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Software Testing</dc:title>
  <dc:creator>mercedes</dc:creator>
  <cp:lastModifiedBy>Manuel</cp:lastModifiedBy>
  <cp:revision>129</cp:revision>
  <dcterms:created xsi:type="dcterms:W3CDTF">2010-11-18T11:03:00Z</dcterms:created>
  <dcterms:modified xsi:type="dcterms:W3CDTF">2017-09-28T17:27:04Z</dcterms:modified>
</cp:coreProperties>
</file>