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6" r:id="rId2"/>
    <p:sldId id="443" r:id="rId3"/>
    <p:sldId id="411" r:id="rId4"/>
    <p:sldId id="425" r:id="rId5"/>
    <p:sldId id="427" r:id="rId6"/>
    <p:sldId id="428" r:id="rId7"/>
    <p:sldId id="429" r:id="rId8"/>
    <p:sldId id="440" r:id="rId9"/>
    <p:sldId id="431" r:id="rId10"/>
    <p:sldId id="432" r:id="rId11"/>
    <p:sldId id="433" r:id="rId12"/>
    <p:sldId id="439" r:id="rId13"/>
    <p:sldId id="423" r:id="rId14"/>
    <p:sldId id="434" r:id="rId15"/>
    <p:sldId id="435" r:id="rId16"/>
    <p:sldId id="436" r:id="rId17"/>
    <p:sldId id="424" r:id="rId18"/>
    <p:sldId id="437" r:id="rId19"/>
    <p:sldId id="442" r:id="rId20"/>
    <p:sldId id="416" r:id="rId21"/>
    <p:sldId id="441" r:id="rId22"/>
    <p:sldId id="417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00145A"/>
    <a:srgbClr val="001E5A"/>
    <a:srgbClr val="5F5F5F"/>
    <a:srgbClr val="000000"/>
    <a:srgbClr val="0033CC"/>
    <a:srgbClr val="0000FF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550" autoAdjust="0"/>
  </p:normalViewPr>
  <p:slideViewPr>
    <p:cSldViewPr snapToGrid="0">
      <p:cViewPr varScale="1">
        <p:scale>
          <a:sx n="118" d="100"/>
          <a:sy n="118" d="100"/>
        </p:scale>
        <p:origin x="-1584" y="-10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C73C4303-2D60-4DE8-8971-56F303A9CA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9625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650710-2B61-4F23-9ECD-28F1DFC6FA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1" tIns="48657" rIns="97311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68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250" y="9144000"/>
            <a:ext cx="77311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9" tIns="46978" rIns="92279" bIns="46978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altLang="zh-CN" sz="1300" b="0" dirty="0">
                <a:solidFill>
                  <a:schemeClr val="tx1"/>
                </a:solidFill>
              </a:rPr>
              <a:t>Page </a:t>
            </a:r>
            <a:fld id="{5B5FB086-C417-4A07-9659-3FEE2435AFC9}" type="slidenum">
              <a:rPr lang="en-US" altLang="zh-CN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altLang="zh-CN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93B7E2-D4CC-417C-859E-B974E0EA8C46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774A085-E00B-49D8-8697-273B41035649}" type="slidenum">
              <a:rPr lang="zh-CN" altLang="en-US" sz="1100" b="0" smtClean="0">
                <a:solidFill>
                  <a:schemeClr val="tx1"/>
                </a:solidFill>
              </a:rPr>
              <a:pPr/>
              <a:t>15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6AD37E-25AA-401C-A323-7EC02BB11ACE}" type="slidenum">
              <a:rPr lang="zh-CN" altLang="en-US" sz="1100" b="0" smtClean="0">
                <a:solidFill>
                  <a:schemeClr val="tx1"/>
                </a:solidFill>
              </a:rPr>
              <a:pPr/>
              <a:t>16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F225C59-21EC-45DE-A75A-8B3E33613300}" type="slidenum">
              <a:rPr lang="zh-CN" altLang="en-US" sz="1100" b="0" smtClean="0">
                <a:solidFill>
                  <a:schemeClr val="tx1"/>
                </a:solidFill>
              </a:rPr>
              <a:pPr/>
              <a:t>17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28A6CED-1FF5-4F90-B29B-01905152F013}" type="slidenum">
              <a:rPr lang="zh-CN" altLang="en-US" sz="1100" b="0" smtClean="0">
                <a:solidFill>
                  <a:schemeClr val="tx1"/>
                </a:solidFill>
              </a:rPr>
              <a:pPr/>
              <a:t>18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5B1D491-80F1-4C57-85D1-6E71B267135F}" type="slidenum">
              <a:rPr lang="zh-CN" altLang="en-US" sz="1100" b="0" smtClean="0">
                <a:solidFill>
                  <a:schemeClr val="tx1"/>
                </a:solidFill>
              </a:rPr>
              <a:pPr/>
              <a:t>20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 don’t talk about this. It</a:t>
            </a:r>
            <a:r>
              <a:rPr lang="en-US" altLang="en-US" baseline="0" dirty="0" smtClean="0"/>
              <a:t> can be a useful reference though.</a:t>
            </a:r>
            <a:endParaRPr lang="en-US" alt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B5970FB-F09A-4CED-AC4E-6B4D1899857B}" type="slidenum">
              <a:rPr lang="zh-CN" altLang="en-US" sz="1100" b="0" smtClean="0">
                <a:solidFill>
                  <a:schemeClr val="tx1"/>
                </a:solidFill>
              </a:rPr>
              <a:pPr/>
              <a:t>22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D21DC16-DCBD-4C1C-95BF-4EA5AE304944}" type="slidenum">
              <a:rPr lang="zh-CN" altLang="en-US" sz="1100" b="0" smtClean="0">
                <a:solidFill>
                  <a:schemeClr val="tx1"/>
                </a:solidFill>
              </a:rPr>
              <a:pPr/>
              <a:t>3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students haven’t seen this. Some (graduate students) saw it years ago in a theory class they promptly forgot. It’s a good idea to ask the students how much they know or remember about grammars and BNF.</a:t>
            </a:r>
            <a:r>
              <a:rPr lang="en-US" baseline="0" dirty="0" smtClean="0"/>
              <a:t> Some know Java’s </a:t>
            </a:r>
            <a:r>
              <a:rPr lang="en-US" baseline="0" dirty="0" err="1" smtClean="0"/>
              <a:t>regexp</a:t>
            </a:r>
            <a:r>
              <a:rPr lang="en-US" baseline="0" dirty="0" smtClean="0"/>
              <a:t> and XML, but don’t see the connection to their theory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650710-2B61-4F23-9ECD-28F1DFC6FA50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273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2634218-F33B-4262-A1F6-BFBE7F08F4E3}" type="slidenum">
              <a:rPr lang="zh-CN" altLang="en-US" sz="1100" b="0" smtClean="0">
                <a:solidFill>
                  <a:schemeClr val="tx1"/>
                </a:solidFill>
              </a:rPr>
              <a:pPr/>
              <a:t>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ADC1558-3A10-466B-A68B-497D33D99C20}" type="slidenum">
              <a:rPr lang="zh-CN" altLang="en-US" sz="1100" b="0" smtClean="0">
                <a:solidFill>
                  <a:schemeClr val="tx1"/>
                </a:solidFill>
              </a:rPr>
              <a:pPr/>
              <a:t>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Many of our students are not familiar with grammars or BNF. Some have never seen it, some saw it years ago and forgot, and some are quite familiar. I often give an assignment on this section with a simple BNF and ask straightforward questions: How</a:t>
            </a:r>
            <a:r>
              <a:rPr lang="en-US" altLang="en-US" baseline="0" dirty="0" smtClean="0"/>
              <a:t> many </a:t>
            </a:r>
            <a:r>
              <a:rPr lang="en-US" altLang="en-US" baseline="0" dirty="0" err="1" smtClean="0"/>
              <a:t>nonterminals</a:t>
            </a:r>
            <a:r>
              <a:rPr lang="en-US" altLang="en-US" baseline="0" dirty="0" smtClean="0"/>
              <a:t>, how many terminals, write two strings from the grammar. I usually stop here and do those questions as an in-class exercise.</a:t>
            </a:r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DBCA522-7850-47AE-BAF9-D641F04D3B32}" type="slidenum">
              <a:rPr lang="zh-CN" altLang="en-US" sz="1100" b="0" smtClean="0">
                <a:solidFill>
                  <a:schemeClr val="tx1"/>
                </a:solidFill>
              </a:rPr>
              <a:pPr/>
              <a:t>10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B2DF148-D3F2-49C9-BF52-F4F52F7BD30C}" type="slidenum">
              <a:rPr lang="zh-CN" altLang="en-US" sz="1100" b="0" smtClean="0">
                <a:solidFill>
                  <a:schemeClr val="tx1"/>
                </a:solidFill>
              </a:rPr>
              <a:pPr/>
              <a:t>11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4E822C4-6245-4C54-95E9-AADE304FBC24}" type="slidenum">
              <a:rPr lang="zh-CN" altLang="en-US" sz="1100" b="0" smtClean="0">
                <a:solidFill>
                  <a:schemeClr val="tx1"/>
                </a:solidFill>
              </a:rPr>
              <a:pPr/>
              <a:t>13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If</a:t>
            </a:r>
            <a:r>
              <a:rPr lang="en-US" altLang="en-US" baseline="0" dirty="0" smtClean="0"/>
              <a:t> I do the assignment as discussed on slide 10, I usually stop here and let them create their mutants.</a:t>
            </a: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5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9BBFC59-E932-4A79-809A-790F5B1B5A59}" type="slidenum">
              <a:rPr lang="zh-CN" altLang="en-US" sz="1100" b="0" smtClean="0">
                <a:solidFill>
                  <a:schemeClr val="tx1"/>
                </a:solidFill>
              </a:rPr>
              <a:pPr/>
              <a:t>14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EA4D-0E76-4E4D-9A84-EB72233B41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3341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B63-8356-48E9-ABB7-FCA2575C87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5795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AA5E-3E87-4BAA-B225-5C240C0AA1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36369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6838"/>
            <a:ext cx="8831263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969963"/>
            <a:ext cx="8867775" cy="5565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50" y="6575425"/>
            <a:ext cx="3886200" cy="25241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4175" y="6567488"/>
            <a:ext cx="2895600" cy="2603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AA6E0A-E62C-4D7D-86BE-D47A1DC033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050708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DD6F-8B6C-4A1D-8FFB-4712A03F9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02167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4E2-F0DD-4E21-9DBE-4EE10C2D45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8163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9963"/>
            <a:ext cx="4357687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963"/>
            <a:ext cx="4357688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7462-23A5-4B77-BB2C-91B0819EC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73315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66CD-A1CE-4836-AE84-C9150FC2E6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9483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C65-23EF-490F-9129-2235C86F12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57855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7B9B-4FD3-4D50-81BC-079C3B5DA4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1028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DF75-D710-4B0A-BCC6-5E70495E7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42059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E2CB-65D6-40D9-A81B-2C14AC38A2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98407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450" y="6575425"/>
            <a:ext cx="39751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08463" y="656748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© </a:t>
            </a:r>
            <a:r>
              <a:rPr lang="en-US" altLang="zh-CN" dirty="0" err="1" smtClean="0"/>
              <a:t>Ammann</a:t>
            </a:r>
            <a:r>
              <a:rPr lang="en-US" altLang="zh-CN" dirty="0" smtClean="0"/>
              <a:t> &amp; Offutt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59550"/>
            <a:ext cx="19050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70E26694-1B49-4E46-B97E-D8F9F649B66C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" y="96838"/>
            <a:ext cx="908979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-8541" y="786063"/>
            <a:ext cx="912737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2514601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br>
              <a:rPr lang="en-US" altLang="en-US" dirty="0" smtClean="0"/>
            </a:br>
            <a:r>
              <a:rPr lang="en-US" altLang="zh-CN" dirty="0" smtClean="0">
                <a:ea typeface="宋体" pitchFamily="2" charset="-122"/>
              </a:rPr>
              <a:t>Chapter 9.1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zh-CN" dirty="0" smtClean="0">
                <a:ea typeface="宋体" pitchFamily="2" charset="-122"/>
              </a:rPr>
              <a:t>Syntax-based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825" y="3413125"/>
            <a:ext cx="7137175" cy="23018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</a:t>
            </a:r>
            <a:r>
              <a:rPr lang="en-US" altLang="en-US" sz="3200" dirty="0" err="1" smtClean="0"/>
              <a:t>Ammann</a:t>
            </a:r>
            <a:r>
              <a:rPr lang="en-US" alt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2D6A4EE-047B-489E-9F2F-A5B31390507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Grammar-based Coverage Criteria</a:t>
            </a:r>
            <a:endParaRPr lang="en-US" altLang="en-US" sz="3200" dirty="0" smtClean="0">
              <a:ea typeface="宋体" pitchFamily="2" charset="-122"/>
            </a:endParaRP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69963"/>
            <a:ext cx="8867775" cy="1004887"/>
          </a:xfrm>
        </p:spPr>
        <p:txBody>
          <a:bodyPr/>
          <a:lstStyle/>
          <a:p>
            <a:r>
              <a:rPr lang="en-US" altLang="en-US" smtClean="0"/>
              <a:t>A related criterion is the impractical one of deriving all possible strings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439738" y="1895475"/>
            <a:ext cx="8114715" cy="830997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Derivation Coverage (DC)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TR contains every possible </a:t>
            </a:r>
            <a:r>
              <a:rPr lang="en-US" altLang="zh-CN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string that 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can be derived from the grammar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60325" y="2851150"/>
            <a:ext cx="9005888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number of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TSC tests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is bound by the number of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terminal symbols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  <a:defRPr/>
            </a:pP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13 in the stream grammar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number of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PDC tests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is bound by the number of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productions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  <a:defRPr/>
            </a:pP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18 in the stream grammar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number of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DC tests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depends on the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details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of the grammar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  <a:defRPr/>
            </a:pPr>
            <a:r>
              <a:rPr 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2,000,000,000</a:t>
            </a: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 in the stream grammar !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All TSC, PDC and DC tests are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in the grammar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… how about tests that are </a:t>
            </a: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NOT in the grammar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nimBg="1" autoUpdateAnimBg="0"/>
      <p:bldP spid="27238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760B271-0ECD-4BCF-A3A3-255C0B763BC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Mutation Testing</a:t>
            </a:r>
            <a:endParaRPr lang="en-US" altLang="en-US" smtClean="0">
              <a:ea typeface="宋体" pitchFamily="2" charset="-122"/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71588"/>
            <a:ext cx="8867775" cy="5264150"/>
          </a:xfrm>
        </p:spPr>
        <p:txBody>
          <a:bodyPr/>
          <a:lstStyle/>
          <a:p>
            <a:r>
              <a:rPr lang="en-US" altLang="en-US" dirty="0" smtClean="0"/>
              <a:t>Grammars describe both </a:t>
            </a:r>
            <a:r>
              <a:rPr lang="en-US" altLang="en-US" dirty="0" smtClean="0">
                <a:solidFill>
                  <a:schemeClr val="tx2"/>
                </a:solidFill>
              </a:rPr>
              <a:t>valid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chemeClr val="tx2"/>
                </a:solidFill>
              </a:rPr>
              <a:t>invalid</a:t>
            </a:r>
            <a:r>
              <a:rPr lang="en-US" altLang="en-US" dirty="0" smtClean="0"/>
              <a:t> strings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Both types can be produced as </a:t>
            </a:r>
            <a:r>
              <a:rPr lang="en-US" altLang="en-US" dirty="0" smtClean="0">
                <a:solidFill>
                  <a:schemeClr val="tx2"/>
                </a:solidFill>
              </a:rPr>
              <a:t>mutants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 mutant is a </a:t>
            </a:r>
            <a:r>
              <a:rPr lang="en-US" altLang="en-US" dirty="0" smtClean="0">
                <a:solidFill>
                  <a:schemeClr val="tx2"/>
                </a:solidFill>
              </a:rPr>
              <a:t>variation</a:t>
            </a:r>
            <a:r>
              <a:rPr lang="en-US" altLang="en-US" dirty="0" smtClean="0"/>
              <a:t> of a valid string</a:t>
            </a:r>
          </a:p>
          <a:p>
            <a:pPr lvl="1"/>
            <a:r>
              <a:rPr lang="en-US" altLang="en-US" dirty="0" smtClean="0"/>
              <a:t>Mutants may be valid or invalid strings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Mutation is based on “</a:t>
            </a:r>
            <a:r>
              <a:rPr lang="en-US" altLang="en-US" dirty="0" smtClean="0">
                <a:solidFill>
                  <a:schemeClr val="tx2"/>
                </a:solidFill>
              </a:rPr>
              <a:t>mutation operators</a:t>
            </a:r>
            <a:r>
              <a:rPr lang="en-US" altLang="en-US" dirty="0" smtClean="0"/>
              <a:t>” and “</a:t>
            </a:r>
            <a:r>
              <a:rPr lang="en-US" altLang="en-US" dirty="0" smtClean="0">
                <a:solidFill>
                  <a:schemeClr val="tx2"/>
                </a:solidFill>
              </a:rPr>
              <a:t>ground strings</a:t>
            </a:r>
            <a:r>
              <a:rPr lang="en-US" altLang="en-US" dirty="0" smtClean="0"/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2548" y="721880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(9.1.2)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50D0680-5A55-4D07-858F-833831AF243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Mutation ?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42900" y="1909763"/>
            <a:ext cx="8458200" cy="3111500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50000">
                <a:srgbClr val="3333FF"/>
              </a:gs>
              <a:gs pos="100000">
                <a:srgbClr val="3333FF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General View</a:t>
            </a:r>
            <a:endParaRPr lang="en-U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342900" y="1936750"/>
            <a:ext cx="8458200" cy="310854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zh-CN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We are performing mutation analysis whenever we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use well defined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rules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defined on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syntactic descriptions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to make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systematic changes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to the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syntax</a:t>
            </a: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or to </a:t>
            </a: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objects</a:t>
            </a:r>
            <a:r>
              <a:rPr lang="en-US" altLang="zh-CN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developed from the syntax</a:t>
            </a:r>
            <a:endParaRPr 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971800" y="1757363"/>
            <a:ext cx="4572000" cy="1752600"/>
            <a:chOff x="1872" y="1680"/>
            <a:chExt cx="2880" cy="1104"/>
          </a:xfrm>
        </p:grpSpPr>
        <p:sp>
          <p:nvSpPr>
            <p:cNvPr id="25625" name="Oval 9"/>
            <p:cNvSpPr>
              <a:spLocks noChangeArrowheads="1"/>
            </p:cNvSpPr>
            <p:nvPr/>
          </p:nvSpPr>
          <p:spPr bwMode="auto">
            <a:xfrm>
              <a:off x="1872" y="2400"/>
              <a:ext cx="672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626" name="Text Box 10"/>
            <p:cNvSpPr txBox="1">
              <a:spLocks noChangeArrowheads="1"/>
            </p:cNvSpPr>
            <p:nvPr/>
          </p:nvSpPr>
          <p:spPr bwMode="auto">
            <a:xfrm>
              <a:off x="3744" y="1680"/>
              <a:ext cx="1008" cy="52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mutation operators</a:t>
              </a:r>
            </a:p>
          </p:txBody>
        </p:sp>
        <p:sp>
          <p:nvSpPr>
            <p:cNvPr id="25627" name="Line 11"/>
            <p:cNvSpPr>
              <a:spLocks noChangeShapeType="1"/>
            </p:cNvSpPr>
            <p:nvPr/>
          </p:nvSpPr>
          <p:spPr bwMode="auto">
            <a:xfrm flipV="1">
              <a:off x="2544" y="2016"/>
              <a:ext cx="120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09800" y="2824163"/>
            <a:ext cx="5791200" cy="1295400"/>
            <a:chOff x="1392" y="2352"/>
            <a:chExt cx="3648" cy="816"/>
          </a:xfrm>
        </p:grpSpPr>
        <p:sp>
          <p:nvSpPr>
            <p:cNvPr id="25622" name="Oval 13"/>
            <p:cNvSpPr>
              <a:spLocks noChangeArrowheads="1"/>
            </p:cNvSpPr>
            <p:nvPr/>
          </p:nvSpPr>
          <p:spPr bwMode="auto">
            <a:xfrm>
              <a:off x="1392" y="2736"/>
              <a:ext cx="2304" cy="43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623" name="Text Box 14"/>
            <p:cNvSpPr txBox="1">
              <a:spLocks noChangeArrowheads="1"/>
            </p:cNvSpPr>
            <p:nvPr/>
          </p:nvSpPr>
          <p:spPr bwMode="auto">
            <a:xfrm>
              <a:off x="3888" y="2352"/>
              <a:ext cx="1152" cy="29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grammars</a:t>
              </a:r>
            </a:p>
          </p:txBody>
        </p:sp>
        <p:sp>
          <p:nvSpPr>
            <p:cNvPr id="25624" name="Line 15"/>
            <p:cNvSpPr>
              <a:spLocks noChangeShapeType="1"/>
            </p:cNvSpPr>
            <p:nvPr/>
          </p:nvSpPr>
          <p:spPr bwMode="auto">
            <a:xfrm flipV="1">
              <a:off x="3264" y="2592"/>
              <a:ext cx="62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447800" y="4500563"/>
            <a:ext cx="2743200" cy="1219200"/>
            <a:chOff x="912" y="3408"/>
            <a:chExt cx="1728" cy="768"/>
          </a:xfrm>
        </p:grpSpPr>
        <p:sp>
          <p:nvSpPr>
            <p:cNvPr id="25619" name="Oval 17"/>
            <p:cNvSpPr>
              <a:spLocks noChangeArrowheads="1"/>
            </p:cNvSpPr>
            <p:nvPr/>
          </p:nvSpPr>
          <p:spPr bwMode="auto">
            <a:xfrm>
              <a:off x="912" y="3408"/>
              <a:ext cx="768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620" name="Text Box 18"/>
            <p:cNvSpPr txBox="1">
              <a:spLocks noChangeArrowheads="1"/>
            </p:cNvSpPr>
            <p:nvPr/>
          </p:nvSpPr>
          <p:spPr bwMode="auto">
            <a:xfrm>
              <a:off x="1488" y="3882"/>
              <a:ext cx="1152" cy="294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  <p:sp>
          <p:nvSpPr>
            <p:cNvPr id="25621" name="Line 19"/>
            <p:cNvSpPr>
              <a:spLocks noChangeShapeType="1"/>
            </p:cNvSpPr>
            <p:nvPr/>
          </p:nvSpPr>
          <p:spPr bwMode="auto">
            <a:xfrm>
              <a:off x="1248" y="3792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352800" y="4500567"/>
            <a:ext cx="5516563" cy="1625601"/>
            <a:chOff x="2112" y="3360"/>
            <a:chExt cx="3475" cy="1024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112" y="3360"/>
              <a:ext cx="816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617" name="Text Box 22"/>
            <p:cNvSpPr txBox="1">
              <a:spLocks noChangeArrowheads="1"/>
            </p:cNvSpPr>
            <p:nvPr/>
          </p:nvSpPr>
          <p:spPr bwMode="auto">
            <a:xfrm>
              <a:off x="3696" y="3744"/>
              <a:ext cx="1891" cy="640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ground </a:t>
              </a:r>
              <a:r>
                <a:rPr lang="en-US" altLang="en-US" sz="2400" dirty="0" smtClean="0">
                  <a:solidFill>
                    <a:srgbClr val="FFCC00"/>
                  </a:solidFill>
                  <a:latin typeface="Gill Sans MT" panose="020B0502020104020203" pitchFamily="34" charset="0"/>
                </a:rPr>
                <a:t>strings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 smtClean="0">
                  <a:solidFill>
                    <a:srgbClr val="FFCC00"/>
                  </a:solidFill>
                  <a:latin typeface="Gill Sans MT" panose="020B0502020104020203" pitchFamily="34" charset="0"/>
                </a:rPr>
                <a:t>(tests or programs)</a:t>
              </a:r>
              <a:endParaRPr lang="en-US" altLang="en-US" sz="2400" dirty="0">
                <a:solidFill>
                  <a:srgbClr val="FFCC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5618" name="Line 23"/>
            <p:cNvSpPr>
              <a:spLocks noChangeShapeType="1"/>
            </p:cNvSpPr>
            <p:nvPr/>
          </p:nvSpPr>
          <p:spPr bwMode="auto">
            <a:xfrm>
              <a:off x="2880" y="3648"/>
              <a:ext cx="816" cy="4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828800" y="3433763"/>
            <a:ext cx="7239000" cy="1143000"/>
            <a:chOff x="1152" y="2688"/>
            <a:chExt cx="4560" cy="720"/>
          </a:xfrm>
        </p:grpSpPr>
        <p:sp>
          <p:nvSpPr>
            <p:cNvPr id="25613" name="Oval 25"/>
            <p:cNvSpPr>
              <a:spLocks noChangeArrowheads="1"/>
            </p:cNvSpPr>
            <p:nvPr/>
          </p:nvSpPr>
          <p:spPr bwMode="auto">
            <a:xfrm>
              <a:off x="1152" y="3024"/>
              <a:ext cx="2064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solidFill>
                  <a:srgbClr val="FFCC00"/>
                </a:solidFill>
              </a:endParaRPr>
            </a:p>
          </p:txBody>
        </p:sp>
        <p:sp>
          <p:nvSpPr>
            <p:cNvPr id="25614" name="Text Box 26"/>
            <p:cNvSpPr txBox="1">
              <a:spLocks noChangeArrowheads="1"/>
            </p:cNvSpPr>
            <p:nvPr/>
          </p:nvSpPr>
          <p:spPr bwMode="auto">
            <a:xfrm>
              <a:off x="3696" y="2688"/>
              <a:ext cx="2016" cy="640"/>
            </a:xfrm>
            <a:prstGeom prst="rect">
              <a:avLst/>
            </a:prstGeom>
            <a:solidFill>
              <a:srgbClr val="0000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FFCC00"/>
                  </a:solidFill>
                  <a:latin typeface="Gill Sans MT" panose="020B0502020104020203" pitchFamily="34" charset="0"/>
                </a:rPr>
                <a:t>Applied universally or according to empirically verified distributions</a:t>
              </a:r>
            </a:p>
          </p:txBody>
        </p:sp>
        <p:sp>
          <p:nvSpPr>
            <p:cNvPr id="25615" name="Line 27"/>
            <p:cNvSpPr>
              <a:spLocks noChangeShapeType="1"/>
            </p:cNvSpPr>
            <p:nvPr/>
          </p:nvSpPr>
          <p:spPr bwMode="auto">
            <a:xfrm flipV="1">
              <a:off x="3216" y="3120"/>
              <a:ext cx="480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C00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81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81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81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81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81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animBg="1" autoUpdateAnimBg="0"/>
      <p:bldP spid="281607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4CDF83B-681C-42CE-8DC7-3A5AC128700B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4463"/>
            <a:ext cx="8831263" cy="655637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Mutation Testing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308100"/>
            <a:ext cx="8867775" cy="52276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Ground string</a:t>
            </a:r>
            <a:r>
              <a:rPr lang="en-US" altLang="zh-CN" dirty="0" smtClean="0">
                <a:ea typeface="宋体" pitchFamily="2" charset="-122"/>
              </a:rPr>
              <a:t>: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string</a:t>
            </a:r>
            <a:r>
              <a:rPr lang="en-US" altLang="zh-CN" dirty="0" smtClean="0">
                <a:ea typeface="宋体" pitchFamily="2" charset="-122"/>
              </a:rPr>
              <a:t> in the grammar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The term “ground” is used as an analogy to algebraic ground terms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Mutation Operator</a:t>
            </a:r>
            <a:r>
              <a:rPr lang="en-US" altLang="zh-CN" dirty="0" smtClean="0">
                <a:ea typeface="宋体" pitchFamily="2" charset="-122"/>
              </a:rPr>
              <a:t> : A rule that specifies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syntactic variations</a:t>
            </a:r>
            <a:r>
              <a:rPr lang="en-US" altLang="zh-CN" dirty="0" smtClean="0">
                <a:ea typeface="宋体" pitchFamily="2" charset="-122"/>
              </a:rPr>
              <a:t> of strings generated from a grammar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Mutant</a:t>
            </a:r>
            <a:r>
              <a:rPr lang="en-US" altLang="zh-CN" dirty="0" smtClean="0">
                <a:ea typeface="宋体" pitchFamily="2" charset="-122"/>
              </a:rPr>
              <a:t> : The result of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one application</a:t>
            </a:r>
            <a:r>
              <a:rPr lang="en-US" altLang="zh-CN" dirty="0" smtClean="0">
                <a:ea typeface="宋体" pitchFamily="2" charset="-122"/>
              </a:rPr>
              <a:t> of a mutation operator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A mutant is a string either in the grammar or very close to being in the grammar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20D9672-267C-46EA-9B7B-084FCE9C6F2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Mutants and Ground Strings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69963"/>
            <a:ext cx="8867775" cy="2998787"/>
          </a:xfrm>
        </p:spPr>
        <p:txBody>
          <a:bodyPr/>
          <a:lstStyle/>
          <a:p>
            <a:r>
              <a:rPr lang="en-US" altLang="en-US" dirty="0" smtClean="0"/>
              <a:t>The key to mutation testing is the </a:t>
            </a:r>
            <a:r>
              <a:rPr lang="en-US" altLang="en-US" dirty="0" smtClean="0">
                <a:solidFill>
                  <a:schemeClr val="tx2"/>
                </a:solidFill>
              </a:rPr>
              <a:t>design</a:t>
            </a:r>
            <a:r>
              <a:rPr lang="en-US" altLang="en-US" dirty="0" smtClean="0"/>
              <a:t> of the mutation operators</a:t>
            </a:r>
          </a:p>
          <a:p>
            <a:pPr lvl="1"/>
            <a:r>
              <a:rPr lang="en-US" altLang="en-US" dirty="0" smtClean="0"/>
              <a:t>Well designed </a:t>
            </a:r>
            <a:r>
              <a:rPr lang="en-US" altLang="en-US" dirty="0" smtClean="0">
                <a:solidFill>
                  <a:schemeClr val="tx2"/>
                </a:solidFill>
              </a:rPr>
              <a:t>operators</a:t>
            </a:r>
            <a:r>
              <a:rPr lang="en-US" altLang="en-US" dirty="0" smtClean="0"/>
              <a:t> lead to powerful testing</a:t>
            </a:r>
          </a:p>
          <a:p>
            <a:r>
              <a:rPr lang="en-US" altLang="en-US" dirty="0" smtClean="0"/>
              <a:t>Sometimes </a:t>
            </a:r>
            <a:r>
              <a:rPr lang="en-US" altLang="en-US" dirty="0" smtClean="0">
                <a:solidFill>
                  <a:schemeClr val="tx2"/>
                </a:solidFill>
              </a:rPr>
              <a:t>mutant strings</a:t>
            </a:r>
            <a:r>
              <a:rPr lang="en-US" altLang="en-US" dirty="0" smtClean="0"/>
              <a:t> are based on ground strings</a:t>
            </a:r>
          </a:p>
          <a:p>
            <a:r>
              <a:rPr lang="en-US" altLang="en-US" dirty="0" smtClean="0"/>
              <a:t>Sometimes they are derived directly </a:t>
            </a:r>
            <a:r>
              <a:rPr lang="en-US" altLang="en-US" dirty="0" smtClean="0">
                <a:solidFill>
                  <a:schemeClr val="tx2"/>
                </a:solidFill>
              </a:rPr>
              <a:t>from the grammar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Ground</a:t>
            </a:r>
            <a:r>
              <a:rPr lang="en-US" altLang="en-US" dirty="0" smtClean="0"/>
              <a:t> strings are used for </a:t>
            </a:r>
            <a:r>
              <a:rPr lang="en-US" altLang="en-US" dirty="0" smtClean="0">
                <a:solidFill>
                  <a:schemeClr val="tx2"/>
                </a:solidFill>
              </a:rPr>
              <a:t>valid</a:t>
            </a:r>
            <a:r>
              <a:rPr lang="en-US" altLang="en-US" dirty="0" smtClean="0"/>
              <a:t> tests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Invalid</a:t>
            </a:r>
            <a:r>
              <a:rPr lang="en-US" altLang="en-US" dirty="0" smtClean="0"/>
              <a:t> tests do not need ground strings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730250" y="4473575"/>
            <a:ext cx="4578350" cy="1754326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Valid Mutants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Ground Strings</a:t>
            </a:r>
            <a:r>
              <a:rPr lang="en-US" altLang="zh-CN" sz="2400" dirty="0">
                <a:latin typeface="Gill Sans MT" panose="020B0502020104020203" pitchFamily="34" charset="0"/>
                <a:ea typeface="宋体" pitchFamily="2" charset="-122"/>
              </a:rPr>
              <a:t>         </a:t>
            </a:r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Mutants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    G </a:t>
            </a:r>
            <a:r>
              <a:rPr lang="en-US" altLang="zh-CN" sz="2400" b="0" i="1" dirty="0" smtClean="0">
                <a:latin typeface="Gill Sans MT" panose="020B0502020104020203" pitchFamily="34" charset="0"/>
                <a:ea typeface="宋体" pitchFamily="2" charset="-122"/>
              </a:rPr>
              <a:t>26 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08.01.90     </a:t>
            </a:r>
            <a:r>
              <a:rPr lang="en-US" altLang="zh-CN" sz="2400" b="0" i="1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B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  </a:t>
            </a:r>
            <a:r>
              <a:rPr lang="en-US" altLang="zh-CN" sz="2400" b="0" i="1" dirty="0" smtClean="0">
                <a:latin typeface="Gill Sans MT" panose="020B0502020104020203" pitchFamily="34" charset="0"/>
                <a:ea typeface="宋体" pitchFamily="2" charset="-122"/>
              </a:rPr>
              <a:t>26  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08.01.90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    B </a:t>
            </a:r>
            <a:r>
              <a:rPr lang="en-US" altLang="zh-CN" sz="2400" b="0" i="1" dirty="0" smtClean="0">
                <a:latin typeface="Gill Sans MT" panose="020B0502020104020203" pitchFamily="34" charset="0"/>
                <a:ea typeface="宋体" pitchFamily="2" charset="-122"/>
              </a:rPr>
              <a:t>22 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06.27.94     B  </a:t>
            </a:r>
            <a:r>
              <a:rPr lang="en-US" altLang="zh-CN" sz="2400" b="0" i="1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45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  06.27.94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6042025" y="4473575"/>
            <a:ext cx="2371725" cy="12938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u="sng" dirty="0">
                <a:latin typeface="Gill Sans MT" panose="020B0502020104020203" pitchFamily="34" charset="0"/>
                <a:ea typeface="宋体" pitchFamily="2" charset="-122"/>
              </a:rPr>
              <a:t>Invalid Mutants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b="0" i="1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7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  </a:t>
            </a:r>
            <a:r>
              <a:rPr lang="en-US" altLang="zh-CN" sz="2400" b="0" i="1" dirty="0" smtClean="0">
                <a:latin typeface="Gill Sans MT" panose="020B0502020104020203" pitchFamily="34" charset="0"/>
                <a:ea typeface="宋体" pitchFamily="2" charset="-122"/>
              </a:rPr>
              <a:t>26  </a:t>
            </a: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08.01.90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400" b="0" i="1" dirty="0">
                <a:latin typeface="Gill Sans MT" panose="020B0502020104020203" pitchFamily="34" charset="0"/>
                <a:ea typeface="宋体" pitchFamily="2" charset="-122"/>
              </a:rPr>
              <a:t>B  </a:t>
            </a:r>
            <a:r>
              <a:rPr lang="en-US" altLang="zh-CN" sz="2400" b="0" i="1" dirty="0" smtClean="0">
                <a:latin typeface="Gill Sans MT" panose="020B0502020104020203" pitchFamily="34" charset="0"/>
                <a:ea typeface="宋体" pitchFamily="2" charset="-122"/>
              </a:rPr>
              <a:t>22 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06.27.</a:t>
            </a:r>
            <a:r>
              <a:rPr lang="en-US" altLang="zh-CN" sz="2400" b="0" i="1" dirty="0">
                <a:solidFill>
                  <a:schemeClr val="hlink"/>
                </a:solidFill>
                <a:latin typeface="Gill Sans MT" panose="020B0502020104020203" pitchFamily="34" charset="0"/>
                <a:ea typeface="宋体" pitchFamily="2" charset="-122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nimBg="1"/>
      <p:bldP spid="2744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56382A4-2BE4-401E-B968-98E6833378C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 About Mutation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14375"/>
            <a:ext cx="8867775" cy="592613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400" dirty="0" smtClean="0"/>
              <a:t>Should </a:t>
            </a:r>
            <a:r>
              <a:rPr lang="en-US" altLang="en-US" sz="2400" dirty="0" smtClean="0">
                <a:solidFill>
                  <a:schemeClr val="tx2"/>
                </a:solidFill>
              </a:rPr>
              <a:t>more than one operator</a:t>
            </a:r>
            <a:r>
              <a:rPr lang="en-US" altLang="en-US" sz="2400" dirty="0" smtClean="0"/>
              <a:t> be applied at the same time ?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Should a mutated string contain more than one </a:t>
            </a:r>
            <a:r>
              <a:rPr lang="en-US" altLang="en-US" sz="2000" dirty="0" err="1" smtClean="0"/>
              <a:t>one</a:t>
            </a:r>
            <a:r>
              <a:rPr lang="en-US" altLang="en-US" sz="2000" dirty="0" smtClean="0"/>
              <a:t> mutated element?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Usually not – multiple mutations can interfere with each other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Experience with program-based mutation indicates not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Recent research is finding exceptions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400" dirty="0" smtClean="0"/>
              <a:t>Should </a:t>
            </a:r>
            <a:r>
              <a:rPr lang="en-US" altLang="en-US" sz="2400" dirty="0" smtClean="0">
                <a:solidFill>
                  <a:schemeClr val="tx2"/>
                </a:solidFill>
              </a:rPr>
              <a:t>every possible application</a:t>
            </a:r>
            <a:r>
              <a:rPr lang="en-US" altLang="en-US" sz="2400" dirty="0" smtClean="0"/>
              <a:t> of a mutation operator be considered 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sz="2000" dirty="0" smtClean="0"/>
              <a:t>Necessary with program-based mutation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en-US" sz="2400" dirty="0" smtClean="0"/>
              <a:t>Mutation operators have been defined for many </a:t>
            </a:r>
            <a:r>
              <a:rPr lang="en-US" altLang="en-US" sz="2400" dirty="0" smtClean="0">
                <a:solidFill>
                  <a:schemeClr val="tx2"/>
                </a:solidFill>
              </a:rPr>
              <a:t>languages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Programming languages (</a:t>
            </a:r>
            <a:r>
              <a:rPr lang="en-US" altLang="en-US" sz="2000" i="1" dirty="0" smtClean="0"/>
              <a:t>Fortran, Lisp, Ada, C, C++, Java</a:t>
            </a:r>
            <a:r>
              <a:rPr lang="en-US" altLang="en-US" sz="2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Specification languages (</a:t>
            </a:r>
            <a:r>
              <a:rPr lang="en-US" altLang="en-US" sz="2000" i="1" dirty="0" smtClean="0"/>
              <a:t>SMV, Z, Object-Z, algebraic specs</a:t>
            </a:r>
            <a:r>
              <a:rPr lang="en-US" altLang="en-US" sz="2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Modeling languages (</a:t>
            </a:r>
            <a:r>
              <a:rPr lang="en-US" altLang="en-US" sz="2000" i="1" dirty="0" err="1" smtClean="0"/>
              <a:t>Statecharts</a:t>
            </a:r>
            <a:r>
              <a:rPr lang="en-US" altLang="en-US" sz="2000" i="1" dirty="0" smtClean="0"/>
              <a:t>, activity diagrams</a:t>
            </a:r>
            <a:r>
              <a:rPr lang="en-US" altLang="en-US" sz="2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altLang="en-US" sz="2000" dirty="0" smtClean="0"/>
              <a:t>Input grammars (</a:t>
            </a:r>
            <a:r>
              <a:rPr lang="en-US" altLang="en-US" sz="2000" i="1" dirty="0" smtClean="0"/>
              <a:t>XML, SQL, HTML</a:t>
            </a:r>
            <a:r>
              <a:rPr lang="en-US" altLang="en-US" sz="2000" dirty="0" smtClean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19E6369-5AD5-4547-B9C9-83453C67556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44463"/>
            <a:ext cx="8831263" cy="655637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Killing Mutants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mtClean="0">
                <a:ea typeface="宋体" pitchFamily="2" charset="-122"/>
              </a:rPr>
              <a:t>When ground strings are mutated to create valid strings, the hope is to exhibit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different behavior</a:t>
            </a:r>
            <a:r>
              <a:rPr lang="en-US" altLang="zh-CN" smtClean="0">
                <a:ea typeface="宋体" pitchFamily="2" charset="-122"/>
              </a:rPr>
              <a:t> from the ground string</a:t>
            </a:r>
          </a:p>
          <a:p>
            <a:pPr>
              <a:spcAft>
                <a:spcPts val="600"/>
              </a:spcAft>
            </a:pPr>
            <a:r>
              <a:rPr lang="en-US" altLang="zh-CN" smtClean="0">
                <a:ea typeface="宋体" pitchFamily="2" charset="-122"/>
              </a:rPr>
              <a:t>This is normally used when the grammars are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programming languages</a:t>
            </a:r>
            <a:r>
              <a:rPr lang="en-US" altLang="zh-CN" smtClean="0">
                <a:ea typeface="宋体" pitchFamily="2" charset="-122"/>
              </a:rPr>
              <a:t>, the strings are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programs</a:t>
            </a:r>
            <a:r>
              <a:rPr lang="en-US" altLang="zh-CN" smtClean="0">
                <a:ea typeface="宋体" pitchFamily="2" charset="-122"/>
              </a:rPr>
              <a:t>, and the ground strings are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pre-existing</a:t>
            </a:r>
            <a:r>
              <a:rPr lang="en-US" altLang="zh-CN" smtClean="0">
                <a:ea typeface="宋体" pitchFamily="2" charset="-122"/>
              </a:rPr>
              <a:t> programs</a:t>
            </a:r>
          </a:p>
          <a:p>
            <a:pPr>
              <a:spcAft>
                <a:spcPts val="600"/>
              </a:spcAft>
            </a:pP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Killing Mutants</a:t>
            </a:r>
            <a:r>
              <a:rPr lang="en-US" altLang="zh-CN" smtClean="0">
                <a:ea typeface="宋体" pitchFamily="2" charset="-122"/>
              </a:rPr>
              <a:t> : Given a mutant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m</a:t>
            </a: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chemeClr val="tx2"/>
                </a:solidFill>
                <a:ea typeface="宋体" pitchFamily="2" charset="-122"/>
                <a:sym typeface="Symbol" pitchFamily="18" charset="2"/>
              </a:rPr>
              <a:t></a:t>
            </a: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M</a:t>
            </a:r>
            <a:r>
              <a:rPr lang="en-US" altLang="zh-CN" smtClean="0">
                <a:ea typeface="宋体" pitchFamily="2" charset="-122"/>
              </a:rPr>
              <a:t> for a derivation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D</a:t>
            </a:r>
            <a:r>
              <a:rPr lang="en-US" altLang="zh-CN" smtClean="0">
                <a:ea typeface="宋体" pitchFamily="2" charset="-122"/>
              </a:rPr>
              <a:t> and a test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t</a:t>
            </a:r>
            <a:r>
              <a:rPr lang="en-US" altLang="zh-CN" smtClean="0">
                <a:ea typeface="宋体" pitchFamily="2" charset="-122"/>
              </a:rPr>
              <a:t>,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t</a:t>
            </a:r>
            <a:r>
              <a:rPr lang="en-US" altLang="zh-CN" smtClean="0">
                <a:ea typeface="宋体" pitchFamily="2" charset="-122"/>
              </a:rPr>
              <a:t> is said to kill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m</a:t>
            </a:r>
            <a:r>
              <a:rPr lang="en-US" altLang="zh-CN" smtClean="0">
                <a:ea typeface="宋体" pitchFamily="2" charset="-122"/>
              </a:rPr>
              <a:t> if and only if the output of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t</a:t>
            </a:r>
            <a:r>
              <a:rPr lang="en-US" altLang="zh-CN" smtClean="0">
                <a:ea typeface="宋体" pitchFamily="2" charset="-122"/>
              </a:rPr>
              <a:t> on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D</a:t>
            </a:r>
            <a:r>
              <a:rPr lang="en-US" altLang="zh-CN" smtClean="0">
                <a:ea typeface="宋体" pitchFamily="2" charset="-122"/>
              </a:rPr>
              <a:t> is different from the output of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t</a:t>
            </a:r>
            <a:r>
              <a:rPr lang="en-US" altLang="zh-CN" smtClean="0">
                <a:ea typeface="宋体" pitchFamily="2" charset="-122"/>
              </a:rPr>
              <a:t> on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m</a:t>
            </a:r>
            <a:endParaRPr lang="en-US" altLang="zh-CN" b="0" i="1" smtClean="0">
              <a:ea typeface="宋体" pitchFamily="2" charset="-122"/>
            </a:endParaRPr>
          </a:p>
          <a:p>
            <a:pPr>
              <a:spcAft>
                <a:spcPts val="600"/>
              </a:spcAft>
            </a:pPr>
            <a:r>
              <a:rPr lang="en-US" altLang="zh-CN" smtClean="0">
                <a:ea typeface="宋体" pitchFamily="2" charset="-122"/>
              </a:rPr>
              <a:t>The derivation 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D</a:t>
            </a:r>
            <a:r>
              <a:rPr lang="en-US" altLang="zh-CN" smtClean="0">
                <a:ea typeface="宋体" pitchFamily="2" charset="-122"/>
              </a:rPr>
              <a:t> may be represented by the list of productions or by the final string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28852DD-5DDB-42C1-BCF3-73A2274ED20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36513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66775"/>
            <a:ext cx="8867775" cy="446088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Coverage is defined in terms of killing mutants</a:t>
            </a:r>
          </a:p>
          <a:p>
            <a:endParaRPr lang="en-US" altLang="zh-CN" smtClean="0">
              <a:ea typeface="宋体" pitchFamily="2" charset="-122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268288" y="1385888"/>
            <a:ext cx="8607425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Coverage (MC)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>
                <a:solidFill>
                  <a:schemeClr val="tx2"/>
                </a:solidFill>
                <a:latin typeface="Gill Sans MT" panose="020B0502020104020203" pitchFamily="34" charset="0"/>
                <a:ea typeface="SimSun" pitchFamily="2" charset="-122"/>
                <a:sym typeface="Symbol" pitchFamily="18" charset="2"/>
              </a:rPr>
              <a:t>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, TR contains exactly one requirement, to kill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31763" y="2478088"/>
            <a:ext cx="8867775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Coverage in mutation equates to number of mutants killed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zh-CN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amount of mutants killed is called the </a:t>
            </a:r>
            <a:r>
              <a:rPr lang="en-US" altLang="zh-CN" sz="2400" b="0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mutation score</a:t>
            </a:r>
            <a:endParaRPr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nimBg="1" autoUpdateAnimBg="0"/>
      <p:bldP spid="2631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FAB4957-D9A5-473E-921C-EA32EACEFC6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36513"/>
            <a:ext cx="7772400" cy="8255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Syntax-based Coverage Criteria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66775"/>
            <a:ext cx="8867775" cy="1704975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When creating invalid strings, we just apply the operators</a:t>
            </a:r>
          </a:p>
          <a:p>
            <a:r>
              <a:rPr lang="en-US" altLang="zh-CN" dirty="0" smtClean="0">
                <a:ea typeface="宋体" pitchFamily="2" charset="-122"/>
              </a:rPr>
              <a:t>This results in two simple criteria</a:t>
            </a:r>
          </a:p>
          <a:p>
            <a:r>
              <a:rPr lang="en-US" altLang="zh-CN" dirty="0" smtClean="0">
                <a:ea typeface="宋体" pitchFamily="2" charset="-122"/>
              </a:rPr>
              <a:t>It makes sense to either use every operator once or every production once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314325" y="4601086"/>
            <a:ext cx="8262938" cy="15716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Production Coverage (MPC)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mutation operator, TR contains several requirements, to create one mutated string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that includes every production that can be mutated by that operator.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314325" y="2844800"/>
            <a:ext cx="8262938" cy="156966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Operator Coverage (MOC)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For each mutation operator, TR contains exactly one requirement, to create a mutated string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that is derived using the mutation operator.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nimBg="1" autoUpdateAnimBg="0"/>
      <p:bldP spid="27751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1C863D8-4347-42EF-AA06-7C2400F3AF5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1254125" y="3168650"/>
            <a:ext cx="1822450" cy="10652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en-US" altLang="zh-CN" sz="1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Ground String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25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21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4330700" y="3168650"/>
            <a:ext cx="3913188" cy="1061829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en-US" altLang="zh-CN" sz="1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Mutation Operators</a:t>
            </a: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Exchange </a:t>
            </a:r>
            <a:r>
              <a:rPr lang="en-US" altLang="zh-CN" sz="1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actG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and </a:t>
            </a:r>
            <a:r>
              <a:rPr lang="en-US" altLang="zh-CN" sz="18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actB</a:t>
            </a:r>
            <a:endParaRPr lang="en-US" altLang="zh-CN" sz="1800" i="1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SimSun" pitchFamily="2" charset="-122"/>
            </a:endParaRP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Replace digits with all other digits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900113" y="4849813"/>
            <a:ext cx="2357437" cy="113877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en-US" altLang="zh-CN" sz="1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Mutants using MOC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25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3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4157663" y="4335463"/>
            <a:ext cx="4086225" cy="225446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  <a:defRPr/>
            </a:pPr>
            <a:r>
              <a:rPr lang="en-US" altLang="zh-CN" sz="1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Mutants using MPC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25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     </a:t>
            </a:r>
            <a:r>
              <a:rPr lang="en-US" altLang="zh-CN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21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1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5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      </a:t>
            </a:r>
            <a:r>
              <a:rPr lang="en-US" altLang="zh-CN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3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5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     </a:t>
            </a:r>
            <a:r>
              <a:rPr lang="en-US" altLang="zh-CN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3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4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5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08.01.90     </a:t>
            </a:r>
            <a:r>
              <a:rPr lang="en-US" altLang="zh-CN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</a:t>
            </a:r>
            <a:r>
              <a:rPr lang="en-US" altLang="zh-CN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4</a:t>
            </a: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06.27.94</a:t>
            </a:r>
          </a:p>
          <a:p>
            <a:pPr>
              <a:spcBef>
                <a:spcPct val="25000"/>
              </a:spcBef>
              <a:defRPr/>
            </a:pPr>
            <a:r>
              <a:rPr lang="en-US" altLang="zh-CN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…                         </a:t>
            </a:r>
            <a:r>
              <a:rPr lang="en-US" altLang="zh-CN" sz="1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…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11250" y="828675"/>
            <a:ext cx="6921500" cy="2239963"/>
            <a:chOff x="700" y="522"/>
            <a:chExt cx="4360" cy="1411"/>
          </a:xfrm>
        </p:grpSpPr>
        <p:sp>
          <p:nvSpPr>
            <p:cNvPr id="32779" name="Text Box 5"/>
            <p:cNvSpPr txBox="1">
              <a:spLocks noChangeArrowheads="1"/>
            </p:cNvSpPr>
            <p:nvPr/>
          </p:nvSpPr>
          <p:spPr bwMode="auto">
            <a:xfrm>
              <a:off x="700" y="522"/>
              <a:ext cx="4360" cy="1411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Stream  ::=  action*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action   ::=  </a:t>
              </a:r>
              <a:r>
                <a:rPr lang="en-US" altLang="zh-CN" sz="1800" dirty="0" err="1">
                  <a:latin typeface="Helvetica" charset="0"/>
                  <a:ea typeface="宋体" pitchFamily="2" charset="-122"/>
                </a:rPr>
                <a:t>actG</a:t>
              </a:r>
              <a:r>
                <a:rPr lang="en-US" altLang="zh-CN" sz="1800" dirty="0">
                  <a:latin typeface="Helvetica" charset="0"/>
                  <a:ea typeface="宋体" pitchFamily="2" charset="-122"/>
                </a:rPr>
                <a:t>  |  </a:t>
              </a:r>
              <a:r>
                <a:rPr lang="en-US" altLang="zh-CN" sz="1800" dirty="0" err="1">
                  <a:latin typeface="Helvetica" charset="0"/>
                  <a:ea typeface="宋体" pitchFamily="2" charset="-122"/>
                </a:rPr>
                <a:t>actB</a:t>
              </a:r>
              <a:endParaRPr lang="en-US" altLang="zh-CN" sz="1800" dirty="0">
                <a:latin typeface="Helvetica" charset="0"/>
                <a:ea typeface="宋体" pitchFamily="2" charset="-122"/>
              </a:endParaRP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 err="1">
                  <a:latin typeface="Helvetica" charset="0"/>
                  <a:ea typeface="宋体" pitchFamily="2" charset="-122"/>
                </a:rPr>
                <a:t>actG</a:t>
              </a:r>
              <a:r>
                <a:rPr lang="en-US" altLang="zh-CN" sz="1800" dirty="0">
                  <a:latin typeface="Helvetica" charset="0"/>
                  <a:ea typeface="宋体" pitchFamily="2" charset="-122"/>
                </a:rPr>
                <a:t>      ::=  “G” s  n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 err="1">
                  <a:latin typeface="Helvetica" charset="0"/>
                  <a:ea typeface="宋体" pitchFamily="2" charset="-122"/>
                </a:rPr>
                <a:t>actB</a:t>
              </a:r>
              <a:r>
                <a:rPr lang="en-US" altLang="zh-CN" sz="1800" dirty="0">
                  <a:latin typeface="Helvetica" charset="0"/>
                  <a:ea typeface="宋体" pitchFamily="2" charset="-122"/>
                </a:rPr>
                <a:t>      ::=  “B”  t  n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s            ::=  digit</a:t>
              </a:r>
              <a:r>
                <a:rPr lang="en-US" altLang="zh-CN" sz="1800" baseline="30000" dirty="0">
                  <a:latin typeface="Helvetica" charset="0"/>
                  <a:ea typeface="宋体" pitchFamily="2" charset="-122"/>
                </a:rPr>
                <a:t>1-3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t             ::=  digit</a:t>
              </a:r>
              <a:r>
                <a:rPr lang="en-US" altLang="zh-CN" sz="1800" baseline="30000" dirty="0">
                  <a:latin typeface="Helvetica" charset="0"/>
                  <a:ea typeface="宋体" pitchFamily="2" charset="-122"/>
                </a:rPr>
                <a:t>1-3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n            ::=  digit</a:t>
              </a:r>
              <a:r>
                <a:rPr lang="en-US" altLang="zh-CN" sz="1800" baseline="30000" dirty="0">
                  <a:latin typeface="Helvetica" charset="0"/>
                  <a:ea typeface="宋体" pitchFamily="2" charset="-122"/>
                </a:rPr>
                <a:t>2</a:t>
              </a:r>
              <a:r>
                <a:rPr lang="en-US" altLang="zh-CN" sz="1800" dirty="0">
                  <a:latin typeface="Helvetica" charset="0"/>
                  <a:ea typeface="宋体" pitchFamily="2" charset="-122"/>
                </a:rPr>
                <a:t>  “.”  digit</a:t>
              </a:r>
              <a:r>
                <a:rPr lang="en-US" altLang="zh-CN" sz="1800" baseline="30000" dirty="0">
                  <a:latin typeface="Helvetica" charset="0"/>
                  <a:ea typeface="宋体" pitchFamily="2" charset="-122"/>
                </a:rPr>
                <a:t>2</a:t>
              </a:r>
              <a:r>
                <a:rPr lang="en-US" altLang="zh-CN" sz="1800" dirty="0">
                  <a:latin typeface="Helvetica" charset="0"/>
                  <a:ea typeface="宋体" pitchFamily="2" charset="-122"/>
                </a:rPr>
                <a:t>  “.”  digit</a:t>
              </a:r>
              <a:r>
                <a:rPr lang="en-US" altLang="zh-CN" sz="1800" baseline="30000" dirty="0">
                  <a:latin typeface="Helvetica" charset="0"/>
                  <a:ea typeface="宋体" pitchFamily="2" charset="-122"/>
                </a:rPr>
                <a:t>2</a:t>
              </a:r>
            </a:p>
            <a:p>
              <a:pPr>
                <a:lnSpc>
                  <a:spcPct val="75000"/>
                </a:lnSpc>
                <a:spcBef>
                  <a:spcPct val="25000"/>
                </a:spcBef>
              </a:pPr>
              <a:r>
                <a:rPr lang="en-US" altLang="zh-CN" sz="1800" dirty="0">
                  <a:latin typeface="Helvetica" charset="0"/>
                  <a:ea typeface="宋体" pitchFamily="2" charset="-122"/>
                </a:rPr>
                <a:t>digit       ::=  “0” | “1” | “2” | “3” | “4” | “5” | “6” |  “7” | “8” | “9”</a:t>
              </a:r>
            </a:p>
          </p:txBody>
        </p:sp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3286" y="577"/>
              <a:ext cx="8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Grammar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2" grpId="0" animBg="1"/>
      <p:bldP spid="285703" grpId="0" animBg="1"/>
      <p:bldP spid="285704" grpId="0" animBg="1"/>
      <p:bldP spid="2857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Ch. 9</a:t>
            </a:r>
            <a:r>
              <a:rPr lang="en-US" altLang="en-US" dirty="0" smtClean="0"/>
              <a:t> </a:t>
            </a:r>
            <a:r>
              <a:rPr lang="en-US" altLang="en-US" dirty="0"/>
              <a:t>: </a:t>
            </a:r>
            <a:r>
              <a:rPr lang="en-US" altLang="en-US" dirty="0" smtClean="0"/>
              <a:t>Syntax 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Space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>
                  <a:latin typeface="Comic Sans MS" pitchFamily="66" charset="0"/>
                  <a:cs typeface="Arial" pitchFamily="34" charset="0"/>
                </a:rPr>
                <a:t>Applied </a:t>
              </a:r>
              <a:r>
                <a:rPr lang="en-US" dirty="0">
                  <a:latin typeface="Comic Sans MS" pitchFamily="66" charset="0"/>
                  <a:cs typeface="Arial" pitchFamily="34" charset="0"/>
                </a:rPr>
                <a:t>to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638978" y="3005138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92578" y="5015426"/>
            <a:ext cx="4838841" cy="1610186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92577" y="2020889"/>
            <a:ext cx="6984664" cy="299453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200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B49EF6B-EA90-44AD-A76E-EFC67EFE99F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Mutation Testing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800" dirty="0" smtClean="0">
                <a:ea typeface="宋体" pitchFamily="2" charset="-122"/>
              </a:rPr>
              <a:t>The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number of test requirements</a:t>
            </a:r>
            <a:r>
              <a:rPr lang="en-US" altLang="zh-CN" sz="2800" dirty="0" smtClean="0">
                <a:ea typeface="宋体" pitchFamily="2" charset="-122"/>
              </a:rPr>
              <a:t> for mutation depends on two things</a:t>
            </a:r>
          </a:p>
          <a:p>
            <a:pPr lvl="1">
              <a:spcAft>
                <a:spcPts val="300"/>
              </a:spcAft>
            </a:pPr>
            <a:r>
              <a:rPr lang="en-US" altLang="zh-CN" sz="2400" dirty="0" smtClean="0">
                <a:ea typeface="宋体" pitchFamily="2" charset="-122"/>
              </a:rPr>
              <a:t>The </a:t>
            </a: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syntax</a:t>
            </a:r>
            <a:r>
              <a:rPr lang="en-US" altLang="zh-CN" sz="2400" dirty="0" smtClean="0">
                <a:ea typeface="宋体" pitchFamily="2" charset="-122"/>
              </a:rPr>
              <a:t> of the artifact being mutated</a:t>
            </a:r>
          </a:p>
          <a:p>
            <a:pPr lvl="1">
              <a:spcAft>
                <a:spcPts val="600"/>
              </a:spcAft>
            </a:pPr>
            <a:r>
              <a:rPr lang="en-US" altLang="zh-CN" sz="2400" dirty="0" smtClean="0">
                <a:ea typeface="宋体" pitchFamily="2" charset="-122"/>
              </a:rPr>
              <a:t>The mutation </a:t>
            </a:r>
            <a:r>
              <a:rPr lang="en-US" altLang="zh-CN" sz="2400" dirty="0" smtClean="0">
                <a:solidFill>
                  <a:schemeClr val="tx2"/>
                </a:solidFill>
                <a:ea typeface="宋体" pitchFamily="2" charset="-122"/>
              </a:rPr>
              <a:t>operators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spcAft>
                <a:spcPts val="600"/>
              </a:spcAft>
            </a:pPr>
            <a:r>
              <a:rPr lang="en-US" altLang="zh-CN" sz="2800" dirty="0" smtClean="0">
                <a:ea typeface="宋体" pitchFamily="2" charset="-122"/>
              </a:rPr>
              <a:t>Mutation testing is very difficult to apply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by hand</a:t>
            </a:r>
          </a:p>
          <a:p>
            <a:pPr>
              <a:spcAft>
                <a:spcPts val="600"/>
              </a:spcAft>
            </a:pPr>
            <a:r>
              <a:rPr lang="en-US" altLang="zh-CN" sz="2800" dirty="0" smtClean="0">
                <a:ea typeface="宋体" pitchFamily="2" charset="-122"/>
              </a:rPr>
              <a:t>Mutation testing is very effective – considered the “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gold standard</a:t>
            </a:r>
            <a:r>
              <a:rPr lang="en-US" altLang="zh-CN" sz="2800" dirty="0" smtClean="0">
                <a:ea typeface="宋体" pitchFamily="2" charset="-122"/>
              </a:rPr>
              <a:t>” of testing</a:t>
            </a:r>
            <a:endParaRPr lang="en-US" altLang="zh-CN" dirty="0" smtClean="0">
              <a:ea typeface="宋体" pitchFamily="2" charset="-122"/>
            </a:endParaRPr>
          </a:p>
          <a:p>
            <a:pPr>
              <a:spcAft>
                <a:spcPts val="600"/>
              </a:spcAft>
            </a:pPr>
            <a:r>
              <a:rPr lang="en-US" altLang="zh-CN" sz="2800" dirty="0" smtClean="0">
                <a:ea typeface="宋体" pitchFamily="2" charset="-122"/>
              </a:rPr>
              <a:t>Mutation testing is often used to </a:t>
            </a:r>
            <a:r>
              <a:rPr lang="en-US" altLang="zh-CN" sz="2800" dirty="0" smtClean="0">
                <a:solidFill>
                  <a:schemeClr val="tx2"/>
                </a:solidFill>
                <a:ea typeface="宋体" pitchFamily="2" charset="-122"/>
              </a:rPr>
              <a:t>evaluate</a:t>
            </a:r>
            <a:r>
              <a:rPr lang="en-US" altLang="zh-CN" sz="2800" dirty="0" smtClean="0">
                <a:ea typeface="宋体" pitchFamily="2" charset="-122"/>
              </a:rPr>
              <a:t> other criteria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F3C7B3A-B2E8-43A3-A384-3252DBC9D25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" y="96838"/>
            <a:ext cx="9089792" cy="1310857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2533650" y="1259312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720853"/>
            <a:ext cx="8686800" cy="950914"/>
            <a:chOff x="144" y="1084"/>
            <a:chExt cx="5472" cy="599"/>
          </a:xfrm>
        </p:grpSpPr>
        <p:sp>
          <p:nvSpPr>
            <p:cNvPr id="34848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34849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34850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34851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52" name="AutoShape 9"/>
            <p:cNvCxnSpPr>
              <a:cxnSpLocks noChangeShapeType="1"/>
              <a:stCxn id="34822" idx="2"/>
              <a:endCxn id="34848" idx="0"/>
            </p:cNvCxnSpPr>
            <p:nvPr/>
          </p:nvCxnSpPr>
          <p:spPr bwMode="auto">
            <a:xfrm rot="5400000">
              <a:off x="1730" y="242"/>
              <a:ext cx="308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53" name="AutoShape 10"/>
            <p:cNvCxnSpPr>
              <a:cxnSpLocks noChangeShapeType="1"/>
              <a:stCxn id="34822" idx="2"/>
              <a:endCxn id="34851" idx="0"/>
            </p:cNvCxnSpPr>
            <p:nvPr/>
          </p:nvCxnSpPr>
          <p:spPr bwMode="auto">
            <a:xfrm rot="16200000" flipH="1">
              <a:off x="3794" y="170"/>
              <a:ext cx="308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54" name="AutoShape 11"/>
            <p:cNvCxnSpPr>
              <a:cxnSpLocks noChangeShapeType="1"/>
              <a:stCxn id="34822" idx="2"/>
              <a:endCxn id="34850" idx="0"/>
            </p:cNvCxnSpPr>
            <p:nvPr/>
          </p:nvCxnSpPr>
          <p:spPr bwMode="auto">
            <a:xfrm rot="16200000" flipH="1">
              <a:off x="3110" y="854"/>
              <a:ext cx="308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55" name="AutoShape 12"/>
            <p:cNvCxnSpPr>
              <a:cxnSpLocks noChangeShapeType="1"/>
              <a:stCxn id="34822" idx="2"/>
              <a:endCxn id="34849" idx="0"/>
            </p:cNvCxnSpPr>
            <p:nvPr/>
          </p:nvCxnSpPr>
          <p:spPr bwMode="auto">
            <a:xfrm rot="5400000">
              <a:off x="2450" y="962"/>
              <a:ext cx="308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8263" y="2673350"/>
            <a:ext cx="2514600" cy="2670175"/>
            <a:chOff x="43" y="1684"/>
            <a:chExt cx="1584" cy="1682"/>
          </a:xfrm>
        </p:grpSpPr>
        <p:sp>
          <p:nvSpPr>
            <p:cNvPr id="34845" name="Text Box 14"/>
            <p:cNvSpPr txBox="1">
              <a:spLocks noChangeArrowheads="1"/>
            </p:cNvSpPr>
            <p:nvPr/>
          </p:nvSpPr>
          <p:spPr bwMode="auto">
            <a:xfrm>
              <a:off x="43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46" name="AutoShape 15"/>
            <p:cNvCxnSpPr>
              <a:cxnSpLocks noChangeShapeType="1"/>
              <a:stCxn id="34848" idx="2"/>
              <a:endCxn id="34845" idx="0"/>
            </p:cNvCxnSpPr>
            <p:nvPr/>
          </p:nvCxnSpPr>
          <p:spPr bwMode="auto">
            <a:xfrm rot="5400000">
              <a:off x="228" y="2291"/>
              <a:ext cx="1268" cy="5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7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34842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34843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44" name="AutoShape 20"/>
            <p:cNvCxnSpPr>
              <a:cxnSpLocks noChangeShapeType="1"/>
              <a:stCxn id="34848" idx="2"/>
              <a:endCxn id="34843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1762"/>
            <a:ext cx="2438400" cy="3948111"/>
            <a:chOff x="3504" y="1683"/>
            <a:chExt cx="1536" cy="2487"/>
          </a:xfrm>
        </p:grpSpPr>
        <p:sp>
          <p:nvSpPr>
            <p:cNvPr id="34839" name="Text Box 22"/>
            <p:cNvSpPr txBox="1">
              <a:spLocks noChangeArrowheads="1"/>
            </p:cNvSpPr>
            <p:nvPr/>
          </p:nvSpPr>
          <p:spPr bwMode="auto">
            <a:xfrm>
              <a:off x="3504" y="358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40" name="AutoShape 23"/>
            <p:cNvCxnSpPr>
              <a:cxnSpLocks noChangeShapeType="1"/>
              <a:stCxn id="34851" idx="2"/>
              <a:endCxn id="34839" idx="0"/>
            </p:cNvCxnSpPr>
            <p:nvPr/>
          </p:nvCxnSpPr>
          <p:spPr bwMode="auto">
            <a:xfrm rot="5400000">
              <a:off x="3694" y="2262"/>
              <a:ext cx="1901" cy="744"/>
            </a:xfrm>
            <a:prstGeom prst="bentConnector3">
              <a:avLst>
                <a:gd name="adj1" fmla="val 2077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1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67000"/>
            <a:ext cx="2514600" cy="3730625"/>
            <a:chOff x="1872" y="1680"/>
            <a:chExt cx="1584" cy="2350"/>
          </a:xfrm>
        </p:grpSpPr>
        <p:sp>
          <p:nvSpPr>
            <p:cNvPr id="34836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37" name="AutoShape 27"/>
            <p:cNvCxnSpPr>
              <a:cxnSpLocks noChangeShapeType="1"/>
              <a:stCxn id="34849" idx="2"/>
              <a:endCxn id="34836" idx="0"/>
            </p:cNvCxnSpPr>
            <p:nvPr/>
          </p:nvCxnSpPr>
          <p:spPr bwMode="auto">
            <a:xfrm rot="16200000" flipH="1">
              <a:off x="1802" y="2210"/>
              <a:ext cx="1389" cy="336"/>
            </a:xfrm>
            <a:prstGeom prst="bentConnector3">
              <a:avLst>
                <a:gd name="adj1" fmla="val 1513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8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34833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34" name="AutoShape 31"/>
            <p:cNvCxnSpPr>
              <a:cxnSpLocks noChangeShapeType="1"/>
              <a:stCxn id="34850" idx="2"/>
              <a:endCxn id="34833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5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189788" y="2671763"/>
            <a:ext cx="1905000" cy="2725738"/>
            <a:chOff x="4529" y="1683"/>
            <a:chExt cx="1200" cy="1717"/>
          </a:xfrm>
        </p:grpSpPr>
        <p:sp>
          <p:nvSpPr>
            <p:cNvPr id="34830" name="Text Box 34"/>
            <p:cNvSpPr txBox="1">
              <a:spLocks noChangeArrowheads="1"/>
            </p:cNvSpPr>
            <p:nvPr/>
          </p:nvSpPr>
          <p:spPr bwMode="auto">
            <a:xfrm>
              <a:off x="4529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34831" name="AutoShape 35"/>
            <p:cNvCxnSpPr>
              <a:cxnSpLocks noChangeShapeType="1"/>
              <a:stCxn id="34851" idx="2"/>
              <a:endCxn id="34830" idx="0"/>
            </p:cNvCxnSpPr>
            <p:nvPr/>
          </p:nvCxnSpPr>
          <p:spPr bwMode="auto">
            <a:xfrm rot="16200000" flipH="1">
              <a:off x="4786" y="1913"/>
              <a:ext cx="573" cy="1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2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FFE7DFC-FF3E-4D2B-9309-6F207221007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5845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 of Chapter</a:t>
            </a:r>
          </a:p>
        </p:txBody>
      </p:sp>
      <p:graphicFrame>
        <p:nvGraphicFramePr>
          <p:cNvPr id="25523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493364"/>
              </p:ext>
            </p:extLst>
          </p:nvPr>
        </p:nvGraphicFramePr>
        <p:xfrm>
          <a:off x="66675" y="909638"/>
          <a:ext cx="9005888" cy="5643563"/>
        </p:xfrm>
        <a:graphic>
          <a:graphicData uri="http://schemas.openxmlformats.org/drawingml/2006/table">
            <a:tbl>
              <a:tblPr/>
              <a:tblGrid>
                <a:gridCol w="1158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1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784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Program-based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Integration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Model-based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Input space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50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Grammar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9.2.1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9.3.1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9.4.1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9.5.1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2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Grammar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Programming languages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 known applications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Algebraic specifications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Input languages, including XML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2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Summary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Compiler testing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Input space testing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1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Valid?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Valid &amp; invalid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Valid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34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Mutation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9.2.2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9.3.2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9.4.2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9.5.2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524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Grammar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Programming languages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Programming languages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FSMs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Input languages, including XML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34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Summary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Mutates programs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Tests integration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Model checking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Error checking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347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Ground?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Valid?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Yes, must compile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Yes, must compile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259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Tests?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Mutants not tests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Mutants not tests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Traces are tests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Mutants are tests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6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Killing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Yes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8321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Notes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Strong and weak. Subsumes other techniques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Includes OO testing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Sometimes the grammar is mutated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E537791-483C-49A7-A57D-9325B4DCDD2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96252" y="96837"/>
            <a:ext cx="8963527" cy="1310858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Using the Syntax to Generate Tests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12850"/>
            <a:ext cx="8867775" cy="5322888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Lots of software artifacts follow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strict syntax</a:t>
            </a:r>
            <a:r>
              <a:rPr lang="en-US" altLang="zh-CN" dirty="0" smtClean="0">
                <a:ea typeface="宋体" pitchFamily="2" charset="-122"/>
              </a:rPr>
              <a:t> rules</a:t>
            </a:r>
          </a:p>
          <a:p>
            <a:r>
              <a:rPr lang="en-US" altLang="zh-CN" dirty="0" smtClean="0">
                <a:ea typeface="宋体" pitchFamily="2" charset="-122"/>
              </a:rPr>
              <a:t>The syntax is often expressed as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grammar</a:t>
            </a:r>
            <a:r>
              <a:rPr lang="en-US" altLang="zh-CN" dirty="0" smtClean="0">
                <a:ea typeface="宋体" pitchFamily="2" charset="-122"/>
              </a:rPr>
              <a:t> in a language such as BNF</a:t>
            </a: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Syntactic descriptions</a:t>
            </a:r>
            <a:r>
              <a:rPr lang="en-US" altLang="zh-CN" dirty="0" smtClean="0">
                <a:ea typeface="宋体" pitchFamily="2" charset="-122"/>
              </a:rPr>
              <a:t> can come from many sources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Programs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Integration elements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Design documents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Input descriptions</a:t>
            </a:r>
          </a:p>
          <a:p>
            <a:r>
              <a:rPr lang="en-US" altLang="zh-CN" dirty="0" smtClean="0">
                <a:ea typeface="宋体" pitchFamily="2" charset="-122"/>
              </a:rPr>
              <a:t>Tests are created with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two general goals</a:t>
            </a:r>
          </a:p>
          <a:p>
            <a:pPr lvl="1"/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Cover</a:t>
            </a:r>
            <a:r>
              <a:rPr lang="en-US" altLang="zh-CN" dirty="0" smtClean="0">
                <a:ea typeface="宋体" pitchFamily="2" charset="-122"/>
              </a:rPr>
              <a:t> the syntax in some way</a:t>
            </a:r>
          </a:p>
          <a:p>
            <a:pPr lvl="1"/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Violate</a:t>
            </a:r>
            <a:r>
              <a:rPr lang="en-US" altLang="zh-CN" dirty="0" smtClean="0">
                <a:ea typeface="宋体" pitchFamily="2" charset="-122"/>
              </a:rPr>
              <a:t> the syntax (invalid tests)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2CC7DB6-09A5-4000-B6FD-D6087202C9C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Grammar Coverage Criteria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57989"/>
            <a:ext cx="8867775" cy="23281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Software engineering makes practical use of </a:t>
            </a:r>
            <a:r>
              <a:rPr lang="en-US" altLang="en-US" dirty="0" smtClean="0">
                <a:solidFill>
                  <a:schemeClr val="tx2"/>
                </a:solidFill>
              </a:rPr>
              <a:t>automata theory</a:t>
            </a:r>
            <a:r>
              <a:rPr lang="en-US" altLang="en-US" dirty="0" smtClean="0"/>
              <a:t> in several ways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Programming languages</a:t>
            </a:r>
            <a:r>
              <a:rPr lang="en-US" altLang="en-US" dirty="0" smtClean="0"/>
              <a:t> defined in BNF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Program behavior</a:t>
            </a:r>
            <a:r>
              <a:rPr lang="en-US" altLang="en-US" dirty="0" smtClean="0"/>
              <a:t> described as finite state machines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Allowable inputs</a:t>
            </a:r>
            <a:r>
              <a:rPr lang="en-US" altLang="en-US" dirty="0" smtClean="0"/>
              <a:t> defined by grammars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 simple </a:t>
            </a:r>
            <a:r>
              <a:rPr lang="en-US" altLang="en-US" dirty="0" smtClean="0">
                <a:solidFill>
                  <a:schemeClr val="tx2"/>
                </a:solidFill>
              </a:rPr>
              <a:t>regular expression</a:t>
            </a:r>
            <a:r>
              <a:rPr lang="en-US" altLang="en-US" dirty="0" smtClean="0"/>
              <a:t>: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628650" y="3195221"/>
            <a:ext cx="2554288" cy="5318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dirty="0">
                <a:latin typeface="Gill Sans MT" panose="020B0502020104020203" pitchFamily="34" charset="0"/>
                <a:ea typeface="宋体" pitchFamily="2" charset="-122"/>
              </a:rPr>
              <a:t>(</a:t>
            </a:r>
            <a:r>
              <a:rPr lang="en-US" altLang="zh-CN" sz="2800" i="1" dirty="0">
                <a:latin typeface="Gill Sans MT" panose="020B0502020104020203" pitchFamily="34" charset="0"/>
                <a:ea typeface="宋体" pitchFamily="2" charset="-122"/>
              </a:rPr>
              <a:t>G s n</a:t>
            </a:r>
            <a:r>
              <a:rPr lang="en-US" altLang="zh-CN" sz="2800" dirty="0">
                <a:latin typeface="Gill Sans MT" panose="020B0502020104020203" pitchFamily="34" charset="0"/>
                <a:ea typeface="宋体" pitchFamily="2" charset="-122"/>
              </a:rPr>
              <a:t> | </a:t>
            </a:r>
            <a:r>
              <a:rPr lang="en-US" altLang="zh-CN" sz="2800" i="1" dirty="0">
                <a:latin typeface="Gill Sans MT" panose="020B0502020104020203" pitchFamily="34" charset="0"/>
                <a:ea typeface="宋体" pitchFamily="2" charset="-122"/>
              </a:rPr>
              <a:t>B t n</a:t>
            </a:r>
            <a:r>
              <a:rPr lang="en-US" altLang="zh-CN" sz="2800" dirty="0">
                <a:latin typeface="Gill Sans MT" panose="020B0502020104020203" pitchFamily="34" charset="0"/>
                <a:ea typeface="宋体" pitchFamily="2" charset="-122"/>
              </a:rPr>
              <a:t>)</a:t>
            </a:r>
            <a:r>
              <a:rPr lang="en-US" altLang="zh-CN" sz="2800" i="1" dirty="0">
                <a:latin typeface="Gill Sans MT" panose="020B0502020104020203" pitchFamily="34" charset="0"/>
                <a:ea typeface="宋体" pitchFamily="2" charset="-122"/>
              </a:rPr>
              <a:t>*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25775" y="3053934"/>
            <a:ext cx="4999038" cy="708025"/>
            <a:chOff x="1906" y="1824"/>
            <a:chExt cx="3149" cy="446"/>
          </a:xfrm>
        </p:grpSpPr>
        <p:sp>
          <p:nvSpPr>
            <p:cNvPr id="17421" name="Line 5"/>
            <p:cNvSpPr>
              <a:spLocks noChangeShapeType="1"/>
            </p:cNvSpPr>
            <p:nvPr/>
          </p:nvSpPr>
          <p:spPr bwMode="auto">
            <a:xfrm>
              <a:off x="1906" y="2054"/>
              <a:ext cx="103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17422" name="Text Box 6"/>
            <p:cNvSpPr txBox="1">
              <a:spLocks noChangeArrowheads="1"/>
            </p:cNvSpPr>
            <p:nvPr/>
          </p:nvSpPr>
          <p:spPr bwMode="auto">
            <a:xfrm>
              <a:off x="2952" y="1824"/>
              <a:ext cx="2103" cy="44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‘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*</a:t>
              </a: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’ is 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closure</a:t>
              </a: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 operator, zero or more occurrences</a:t>
              </a:r>
              <a:endParaRPr lang="en-US" altLang="zh-CN" i="1" dirty="0"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09763" y="3652421"/>
            <a:ext cx="4446587" cy="923925"/>
            <a:chOff x="1203" y="2201"/>
            <a:chExt cx="2801" cy="582"/>
          </a:xfrm>
        </p:grpSpPr>
        <p:sp>
          <p:nvSpPr>
            <p:cNvPr id="17419" name="Line 7"/>
            <p:cNvSpPr>
              <a:spLocks noChangeShapeType="1"/>
            </p:cNvSpPr>
            <p:nvPr/>
          </p:nvSpPr>
          <p:spPr bwMode="auto">
            <a:xfrm>
              <a:off x="1203" y="2201"/>
              <a:ext cx="1017" cy="36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17420" name="Text Box 8"/>
            <p:cNvSpPr txBox="1">
              <a:spLocks noChangeArrowheads="1"/>
            </p:cNvSpPr>
            <p:nvPr/>
          </p:nvSpPr>
          <p:spPr bwMode="auto">
            <a:xfrm>
              <a:off x="2228" y="2337"/>
              <a:ext cx="1776" cy="44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‘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|</a:t>
              </a: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’ is </a:t>
              </a: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choice</a:t>
              </a: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, either one can be used</a:t>
              </a:r>
              <a:endParaRPr lang="en-US" altLang="zh-CN" i="1" dirty="0"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38113" y="4728581"/>
            <a:ext cx="88677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Any sequence of “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G s 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” and “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B t 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”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G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 and 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B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 could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represent commands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methods, or events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’, 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’, and 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can 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represent </a:t>
            </a:r>
            <a:r>
              <a:rPr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arguments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, parameters, or values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s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’, 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’, and ‘</a:t>
            </a:r>
            <a:r>
              <a:rPr lang="en-US" altLang="zh-CN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n</a:t>
            </a: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’ could represent literals or a set of values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/>
      <p:bldP spid="265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D75E0C0-B7CB-4EF7-BFD7-334921C4F60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 Cases from Grammar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69963"/>
            <a:ext cx="8867775" cy="2384425"/>
          </a:xfrm>
        </p:spPr>
        <p:txBody>
          <a:bodyPr/>
          <a:lstStyle/>
          <a:p>
            <a:r>
              <a:rPr lang="en-US" altLang="en-US" dirty="0" smtClean="0"/>
              <a:t>A string that satisfies the derivation rules is said to be “</a:t>
            </a:r>
            <a:r>
              <a:rPr lang="en-US" altLang="en-US" i="1" dirty="0" smtClean="0">
                <a:solidFill>
                  <a:schemeClr val="tx2"/>
                </a:solidFill>
              </a:rPr>
              <a:t>in the grammar</a:t>
            </a:r>
            <a:r>
              <a:rPr lang="en-US" altLang="en-US" dirty="0" smtClean="0"/>
              <a:t>”</a:t>
            </a:r>
          </a:p>
          <a:p>
            <a:r>
              <a:rPr lang="en-US" altLang="en-US" dirty="0" smtClean="0"/>
              <a:t>A test case is a </a:t>
            </a:r>
            <a:r>
              <a:rPr lang="en-US" altLang="en-US" dirty="0" smtClean="0">
                <a:solidFill>
                  <a:schemeClr val="tx2"/>
                </a:solidFill>
              </a:rPr>
              <a:t>sequence of strings</a:t>
            </a:r>
            <a:r>
              <a:rPr lang="en-US" altLang="en-US" dirty="0" smtClean="0"/>
              <a:t> that satisfy the regular expression</a:t>
            </a:r>
          </a:p>
          <a:p>
            <a:r>
              <a:rPr lang="en-US" altLang="en-US" dirty="0" smtClean="0"/>
              <a:t>Suppose ‘</a:t>
            </a:r>
            <a:r>
              <a:rPr lang="en-US" altLang="en-US" dirty="0" smtClean="0">
                <a:solidFill>
                  <a:schemeClr val="tx2"/>
                </a:solidFill>
              </a:rPr>
              <a:t>s</a:t>
            </a:r>
            <a:r>
              <a:rPr lang="en-US" altLang="en-US" dirty="0" smtClean="0"/>
              <a:t>’, ‘</a:t>
            </a:r>
            <a:r>
              <a:rPr lang="en-US" altLang="en-US" dirty="0" smtClean="0">
                <a:solidFill>
                  <a:schemeClr val="tx2"/>
                </a:solidFill>
              </a:rPr>
              <a:t>t</a:t>
            </a:r>
            <a:r>
              <a:rPr lang="en-US" altLang="en-US" dirty="0" smtClean="0"/>
              <a:t>’ and ‘</a:t>
            </a:r>
            <a:r>
              <a:rPr lang="en-US" altLang="en-US" dirty="0" smtClean="0">
                <a:solidFill>
                  <a:schemeClr val="tx2"/>
                </a:solidFill>
              </a:rPr>
              <a:t>n</a:t>
            </a:r>
            <a:r>
              <a:rPr lang="en-US" altLang="en-US" dirty="0" smtClean="0"/>
              <a:t>’ are numbers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685800" y="3533775"/>
            <a:ext cx="2747963" cy="24622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26  </a:t>
            </a: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08 01 90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  </a:t>
            </a:r>
            <a:r>
              <a:rPr lang="en-US" altLang="zh-CN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22  </a:t>
            </a: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06 27 94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  </a:t>
            </a:r>
            <a:r>
              <a:rPr lang="en-US" altLang="zh-CN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22  </a:t>
            </a: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11 21 94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B  </a:t>
            </a:r>
            <a:r>
              <a:rPr lang="en-US" altLang="zh-CN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13  </a:t>
            </a:r>
            <a:r>
              <a:rPr lang="en-US" altLang="zh-CN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01 09 03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29000" y="4327525"/>
            <a:ext cx="5234245" cy="708025"/>
            <a:chOff x="2160" y="2075"/>
            <a:chExt cx="3258" cy="446"/>
          </a:xfrm>
        </p:grpSpPr>
        <p:sp>
          <p:nvSpPr>
            <p:cNvPr id="18441" name="Text Box 5"/>
            <p:cNvSpPr txBox="1">
              <a:spLocks noChangeArrowheads="1"/>
            </p:cNvSpPr>
            <p:nvPr/>
          </p:nvSpPr>
          <p:spPr bwMode="auto">
            <a:xfrm>
              <a:off x="2770" y="2075"/>
              <a:ext cx="2648" cy="44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Could be one test with four </a:t>
              </a:r>
              <a:r>
                <a:rPr lang="en-US" altLang="zh-CN" dirty="0" smtClean="0">
                  <a:latin typeface="Gill Sans MT" panose="020B0502020104020203" pitchFamily="34" charset="0"/>
                  <a:ea typeface="宋体" pitchFamily="2" charset="-122"/>
                </a:rPr>
                <a:t>parts or four </a:t>
              </a:r>
              <a:r>
                <a:rPr lang="en-US" altLang="zh-CN" dirty="0">
                  <a:latin typeface="Gill Sans MT" panose="020B0502020104020203" pitchFamily="34" charset="0"/>
                  <a:ea typeface="宋体" pitchFamily="2" charset="-122"/>
                </a:rPr>
                <a:t>separate tests,  </a:t>
              </a:r>
              <a:r>
                <a:rPr lang="en-US" altLang="zh-CN" dirty="0" smtClean="0">
                  <a:latin typeface="Gill Sans MT" panose="020B0502020104020203" pitchFamily="34" charset="0"/>
                  <a:ea typeface="宋体" pitchFamily="2" charset="-122"/>
                </a:rPr>
                <a:t>etc.</a:t>
              </a:r>
              <a:endParaRPr lang="en-US" altLang="zh-CN" dirty="0"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8442" name="Line 6"/>
            <p:cNvSpPr>
              <a:spLocks noChangeShapeType="1"/>
            </p:cNvSpPr>
            <p:nvPr/>
          </p:nvSpPr>
          <p:spPr bwMode="auto">
            <a:xfrm>
              <a:off x="2160" y="2348"/>
              <a:ext cx="6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1066549-38E1-4DA8-A093-5494C97CF2E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BNF Grammars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214313" y="1558925"/>
            <a:ext cx="8715375" cy="47117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Stream  ::=  action*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action   ::=  </a:t>
            </a:r>
            <a:r>
              <a:rPr lang="en-US" altLang="zh-CN" sz="2800" dirty="0" err="1">
                <a:latin typeface="Helvetica" charset="0"/>
                <a:ea typeface="宋体" pitchFamily="2" charset="-122"/>
              </a:rPr>
              <a:t>actG</a:t>
            </a:r>
            <a:r>
              <a:rPr lang="en-US" altLang="zh-CN" sz="2800" dirty="0">
                <a:latin typeface="Helvetica" charset="0"/>
                <a:ea typeface="宋体" pitchFamily="2" charset="-122"/>
              </a:rPr>
              <a:t>  |  </a:t>
            </a:r>
            <a:r>
              <a:rPr lang="en-US" altLang="zh-CN" sz="2800" dirty="0" err="1">
                <a:latin typeface="Helvetica" charset="0"/>
                <a:ea typeface="宋体" pitchFamily="2" charset="-122"/>
              </a:rPr>
              <a:t>actB</a:t>
            </a:r>
            <a:endParaRPr lang="en-US" altLang="zh-CN" sz="2800" dirty="0">
              <a:latin typeface="Helvetica" charset="0"/>
              <a:ea typeface="宋体" pitchFamily="2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 err="1">
                <a:latin typeface="Helvetica" charset="0"/>
                <a:ea typeface="宋体" pitchFamily="2" charset="-122"/>
              </a:rPr>
              <a:t>actG</a:t>
            </a:r>
            <a:r>
              <a:rPr lang="en-US" altLang="zh-CN" sz="2800" dirty="0">
                <a:latin typeface="Helvetica" charset="0"/>
                <a:ea typeface="宋体" pitchFamily="2" charset="-122"/>
              </a:rPr>
              <a:t>      ::=  “G” s  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 err="1">
                <a:latin typeface="Helvetica" charset="0"/>
                <a:ea typeface="宋体" pitchFamily="2" charset="-122"/>
              </a:rPr>
              <a:t>actB</a:t>
            </a:r>
            <a:r>
              <a:rPr lang="en-US" altLang="zh-CN" sz="2800" dirty="0">
                <a:latin typeface="Helvetica" charset="0"/>
                <a:ea typeface="宋体" pitchFamily="2" charset="-122"/>
              </a:rPr>
              <a:t>      ::=  “B”  t  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s            ::=  digit</a:t>
            </a:r>
            <a:r>
              <a:rPr lang="en-US" altLang="zh-CN" sz="2800" baseline="30000" dirty="0">
                <a:latin typeface="Helvetica" charset="0"/>
                <a:ea typeface="宋体" pitchFamily="2" charset="-122"/>
              </a:rPr>
              <a:t>1-3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t             ::=  digit</a:t>
            </a:r>
            <a:r>
              <a:rPr lang="en-US" altLang="zh-CN" sz="2800" baseline="30000" dirty="0">
                <a:latin typeface="Helvetica" charset="0"/>
                <a:ea typeface="宋体" pitchFamily="2" charset="-122"/>
              </a:rPr>
              <a:t>1-3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n            ::=  digit</a:t>
            </a:r>
            <a:r>
              <a:rPr lang="en-US" altLang="zh-CN" sz="2800" baseline="30000" dirty="0">
                <a:latin typeface="Helvetica" charset="0"/>
                <a:ea typeface="宋体" pitchFamily="2" charset="-122"/>
              </a:rPr>
              <a:t>2</a:t>
            </a:r>
            <a:r>
              <a:rPr lang="en-US" altLang="zh-CN" sz="2800" dirty="0">
                <a:latin typeface="Helvetica" charset="0"/>
                <a:ea typeface="宋体" pitchFamily="2" charset="-122"/>
              </a:rPr>
              <a:t>  “.”  digit</a:t>
            </a:r>
            <a:r>
              <a:rPr lang="en-US" altLang="zh-CN" sz="2800" baseline="30000" dirty="0">
                <a:latin typeface="Helvetica" charset="0"/>
                <a:ea typeface="宋体" pitchFamily="2" charset="-122"/>
              </a:rPr>
              <a:t>2</a:t>
            </a:r>
            <a:r>
              <a:rPr lang="en-US" altLang="zh-CN" sz="2800" dirty="0">
                <a:latin typeface="Helvetica" charset="0"/>
                <a:ea typeface="宋体" pitchFamily="2" charset="-122"/>
              </a:rPr>
              <a:t>  “.”  digit</a:t>
            </a:r>
            <a:r>
              <a:rPr lang="en-US" altLang="zh-CN" sz="2800" baseline="30000" dirty="0">
                <a:latin typeface="Helvetica" charset="0"/>
                <a:ea typeface="宋体" pitchFamily="2" charset="-122"/>
              </a:rPr>
              <a:t>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digit       ::=  “0” | “1” | “2” | “3” | “4” | “5” | “6” |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latin typeface="Helvetica" charset="0"/>
                <a:ea typeface="宋体" pitchFamily="2" charset="-122"/>
              </a:rPr>
              <a:t>                      “7” | “8” | “9”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428750" y="2378075"/>
            <a:ext cx="5629275" cy="433388"/>
            <a:chOff x="900" y="1498"/>
            <a:chExt cx="3546" cy="273"/>
          </a:xfrm>
        </p:grpSpPr>
        <p:sp>
          <p:nvSpPr>
            <p:cNvPr id="19474" name="Text Box 8"/>
            <p:cNvSpPr txBox="1">
              <a:spLocks noChangeArrowheads="1"/>
            </p:cNvSpPr>
            <p:nvPr/>
          </p:nvSpPr>
          <p:spPr bwMode="auto">
            <a:xfrm>
              <a:off x="3211" y="1501"/>
              <a:ext cx="1235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>
                  <a:latin typeface="Gill Sans MT" panose="020B0502020104020203" pitchFamily="34" charset="0"/>
                  <a:ea typeface="宋体" pitchFamily="2" charset="-122"/>
                </a:rPr>
                <a:t>Non-terminals</a:t>
              </a:r>
            </a:p>
          </p:txBody>
        </p:sp>
        <p:sp>
          <p:nvSpPr>
            <p:cNvPr id="19475" name="Line 9"/>
            <p:cNvSpPr>
              <a:spLocks noChangeShapeType="1"/>
            </p:cNvSpPr>
            <p:nvPr/>
          </p:nvSpPr>
          <p:spPr bwMode="auto">
            <a:xfrm>
              <a:off x="1058" y="1620"/>
              <a:ext cx="2153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10"/>
            <p:cNvSpPr>
              <a:spLocks noChangeShapeType="1"/>
            </p:cNvSpPr>
            <p:nvPr/>
          </p:nvSpPr>
          <p:spPr bwMode="auto">
            <a:xfrm flipH="1" flipV="1">
              <a:off x="922" y="1498"/>
              <a:ext cx="136" cy="11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1"/>
            <p:cNvSpPr>
              <a:spLocks noChangeShapeType="1"/>
            </p:cNvSpPr>
            <p:nvPr/>
          </p:nvSpPr>
          <p:spPr bwMode="auto">
            <a:xfrm flipH="1">
              <a:off x="900" y="1620"/>
              <a:ext cx="166" cy="15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834188" y="4021138"/>
            <a:ext cx="1555750" cy="1133475"/>
            <a:chOff x="4305" y="2533"/>
            <a:chExt cx="980" cy="714"/>
          </a:xfrm>
        </p:grpSpPr>
        <p:sp>
          <p:nvSpPr>
            <p:cNvPr id="19472" name="Text Box 12"/>
            <p:cNvSpPr txBox="1">
              <a:spLocks noChangeArrowheads="1"/>
            </p:cNvSpPr>
            <p:nvPr/>
          </p:nvSpPr>
          <p:spPr bwMode="auto">
            <a:xfrm>
              <a:off x="4446" y="2533"/>
              <a:ext cx="839" cy="258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>
                  <a:latin typeface="Gill Sans MT" panose="020B0502020104020203" pitchFamily="34" charset="0"/>
                  <a:ea typeface="宋体" pitchFamily="2" charset="-122"/>
                </a:rPr>
                <a:t>Terminals</a:t>
              </a:r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 flipV="1">
              <a:off x="4305" y="2786"/>
              <a:ext cx="583" cy="46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2400" y="3046413"/>
            <a:ext cx="6596063" cy="639762"/>
            <a:chOff x="96" y="1944"/>
            <a:chExt cx="4155" cy="403"/>
          </a:xfrm>
        </p:grpSpPr>
        <p:sp>
          <p:nvSpPr>
            <p:cNvPr id="19469" name="Text Box 14"/>
            <p:cNvSpPr txBox="1">
              <a:spLocks noChangeArrowheads="1"/>
            </p:cNvSpPr>
            <p:nvPr/>
          </p:nvSpPr>
          <p:spPr bwMode="auto">
            <a:xfrm>
              <a:off x="2954" y="2016"/>
              <a:ext cx="1297" cy="252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>
                  <a:latin typeface="Gill Sans MT" panose="020B0502020104020203" pitchFamily="34" charset="0"/>
                  <a:ea typeface="宋体" pitchFamily="2" charset="-122"/>
                </a:rPr>
                <a:t>Production rule</a:t>
              </a:r>
            </a:p>
          </p:txBody>
        </p:sp>
        <p:sp>
          <p:nvSpPr>
            <p:cNvPr id="19470" name="Oval 15"/>
            <p:cNvSpPr>
              <a:spLocks noChangeArrowheads="1"/>
            </p:cNvSpPr>
            <p:nvPr/>
          </p:nvSpPr>
          <p:spPr bwMode="auto">
            <a:xfrm>
              <a:off x="96" y="1944"/>
              <a:ext cx="2541" cy="403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2635" y="2145"/>
              <a:ext cx="317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490663" y="1808163"/>
            <a:ext cx="5257800" cy="409575"/>
            <a:chOff x="939" y="1139"/>
            <a:chExt cx="3312" cy="258"/>
          </a:xfrm>
        </p:grpSpPr>
        <p:sp>
          <p:nvSpPr>
            <p:cNvPr id="19467" name="Text Box 18"/>
            <p:cNvSpPr txBox="1">
              <a:spLocks noChangeArrowheads="1"/>
            </p:cNvSpPr>
            <p:nvPr/>
          </p:nvSpPr>
          <p:spPr bwMode="auto">
            <a:xfrm>
              <a:off x="3197" y="1139"/>
              <a:ext cx="1054" cy="258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Start symbol</a:t>
              </a:r>
            </a:p>
          </p:txBody>
        </p:sp>
        <p:sp>
          <p:nvSpPr>
            <p:cNvPr id="19468" name="Line 19"/>
            <p:cNvSpPr>
              <a:spLocks noChangeShapeType="1"/>
            </p:cNvSpPr>
            <p:nvPr/>
          </p:nvSpPr>
          <p:spPr bwMode="auto">
            <a:xfrm>
              <a:off x="939" y="1151"/>
              <a:ext cx="2262" cy="11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998A8A4-FE66-48E6-842D-66F2BCA84BB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Grammars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3899230"/>
            <a:ext cx="8867775" cy="263333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Recognizer</a:t>
            </a:r>
            <a:r>
              <a:rPr lang="en-US" altLang="en-US" dirty="0" smtClean="0"/>
              <a:t> : Is a string (or test) in the grammar ?</a:t>
            </a:r>
          </a:p>
          <a:p>
            <a:pPr lvl="1"/>
            <a:r>
              <a:rPr lang="en-US" altLang="en-US" dirty="0" smtClean="0"/>
              <a:t>This is called </a:t>
            </a:r>
            <a:r>
              <a:rPr lang="en-US" altLang="en-US" dirty="0" smtClean="0">
                <a:solidFill>
                  <a:schemeClr val="tx2"/>
                </a:solidFill>
              </a:rPr>
              <a:t>parsing</a:t>
            </a:r>
          </a:p>
          <a:p>
            <a:pPr lvl="1"/>
            <a:r>
              <a:rPr lang="en-US" altLang="en-US" dirty="0" smtClean="0"/>
              <a:t>Tools exist to support </a:t>
            </a:r>
            <a:r>
              <a:rPr lang="en-US" altLang="en-US" dirty="0" smtClean="0">
                <a:solidFill>
                  <a:schemeClr val="tx2"/>
                </a:solidFill>
              </a:rPr>
              <a:t>parsing</a:t>
            </a:r>
          </a:p>
          <a:p>
            <a:pPr lvl="1"/>
            <a:r>
              <a:rPr lang="en-US" altLang="en-US" dirty="0" smtClean="0"/>
              <a:t>Programs can use them for </a:t>
            </a:r>
            <a:r>
              <a:rPr lang="en-US" altLang="en-US" dirty="0" smtClean="0">
                <a:solidFill>
                  <a:schemeClr val="tx2"/>
                </a:solidFill>
              </a:rPr>
              <a:t>input validation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Generator</a:t>
            </a:r>
            <a:r>
              <a:rPr lang="en-US" altLang="en-US" dirty="0" smtClean="0"/>
              <a:t> : Given a grammar, derive strings in the grammar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608767" y="794080"/>
            <a:ext cx="7915275" cy="310515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Stream  ::= action  </a:t>
            </a:r>
            <a:r>
              <a:rPr lang="en-US" altLang="zh-CN" sz="2400" dirty="0" err="1">
                <a:latin typeface="Helvetica" charset="0"/>
                <a:ea typeface="宋体" pitchFamily="2" charset="-122"/>
              </a:rPr>
              <a:t>action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::= </a:t>
            </a:r>
            <a:r>
              <a:rPr lang="en-US" altLang="zh-CN" sz="2400" dirty="0" err="1">
                <a:latin typeface="Helvetica" charset="0"/>
                <a:ea typeface="宋体" pitchFamily="2" charset="-122"/>
              </a:rPr>
              <a:t>actG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action*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::= G s n action*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::= G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1-3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2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.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2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. digit</a:t>
            </a:r>
            <a:r>
              <a:rPr lang="en-US" altLang="zh-CN" sz="2400" baseline="30000" dirty="0">
                <a:latin typeface="Helvetica" charset="0"/>
                <a:ea typeface="宋体" pitchFamily="2" charset="-122"/>
              </a:rPr>
              <a:t>2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action*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::= G </a:t>
            </a:r>
            <a:r>
              <a:rPr lang="en-US" altLang="zh-CN" dirty="0" err="1">
                <a:latin typeface="Helvetica" charset="0"/>
                <a:ea typeface="宋体" pitchFamily="2" charset="-122"/>
              </a:rPr>
              <a:t>digitdigit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</a:t>
            </a:r>
            <a:r>
              <a:rPr lang="en-US" altLang="zh-CN" dirty="0" err="1">
                <a:latin typeface="Helvetica" charset="0"/>
                <a:ea typeface="宋体" pitchFamily="2" charset="-122"/>
              </a:rPr>
              <a:t>digitdigit.digitdigit.digitdigit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  </a:t>
            </a:r>
            <a:r>
              <a:rPr lang="en-US" altLang="zh-CN" dirty="0">
                <a:latin typeface="Helvetica" charset="0"/>
                <a:ea typeface="宋体" pitchFamily="2" charset="-122"/>
              </a:rPr>
              <a:t>action*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      ::= G </a:t>
            </a:r>
            <a:r>
              <a:rPr lang="en-US" altLang="zh-CN" sz="2400" dirty="0" smtClean="0">
                <a:latin typeface="Helvetica" charset="0"/>
                <a:ea typeface="宋体" pitchFamily="2" charset="-122"/>
              </a:rPr>
              <a:t>25 </a:t>
            </a:r>
            <a:r>
              <a:rPr lang="en-US" altLang="zh-CN" sz="2400" dirty="0">
                <a:latin typeface="Helvetica" charset="0"/>
                <a:ea typeface="宋体" pitchFamily="2" charset="-122"/>
              </a:rPr>
              <a:t>08.01.90  action*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dirty="0">
                <a:latin typeface="Helvetica" charset="0"/>
                <a:ea typeface="宋体" pitchFamily="2" charset="-122"/>
              </a:rPr>
              <a:t>       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  <p:bldP spid="269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282EA7A-50DD-4812-84EB-8AA08D92EA6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" y="96837"/>
            <a:ext cx="9089792" cy="1286795"/>
          </a:xfrm>
        </p:spPr>
        <p:txBody>
          <a:bodyPr/>
          <a:lstStyle/>
          <a:p>
            <a:r>
              <a:rPr lang="en-US" altLang="en-US" dirty="0" smtClean="0"/>
              <a:t>Mutation as Grammar-Based Testing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181350" y="1259312"/>
            <a:ext cx="2781300" cy="97472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ea typeface="宋体" pitchFamily="2" charset="-122"/>
              </a:rPr>
              <a:t>Grammar-based Testing</a:t>
            </a:r>
            <a:endParaRPr lang="en-US" altLang="en-US" sz="2800">
              <a:solidFill>
                <a:schemeClr val="tx1"/>
              </a:solidFill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233951"/>
            <a:ext cx="8534400" cy="1693863"/>
            <a:chOff x="192" y="1339"/>
            <a:chExt cx="5376" cy="1067"/>
          </a:xfrm>
        </p:grpSpPr>
        <p:sp>
          <p:nvSpPr>
            <p:cNvPr id="21521" name="AutoShape 5"/>
            <p:cNvSpPr>
              <a:spLocks/>
            </p:cNvSpPr>
            <p:nvPr/>
          </p:nvSpPr>
          <p:spPr bwMode="auto">
            <a:xfrm rot="16200000">
              <a:off x="2686" y="238"/>
              <a:ext cx="389" cy="2592"/>
            </a:xfrm>
            <a:prstGeom prst="rightBrace">
              <a:avLst>
                <a:gd name="adj1" fmla="val 56250"/>
                <a:gd name="adj2" fmla="val 50288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2" name="Text Box 6"/>
            <p:cNvSpPr txBox="1">
              <a:spLocks noChangeArrowheads="1"/>
            </p:cNvSpPr>
            <p:nvPr/>
          </p:nvSpPr>
          <p:spPr bwMode="auto">
            <a:xfrm>
              <a:off x="192" y="1752"/>
              <a:ext cx="2448" cy="65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5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UnMutated Derivations</a:t>
              </a:r>
            </a:p>
            <a:p>
              <a:pPr algn="ctr">
                <a:spcBef>
                  <a:spcPct val="15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(</a:t>
              </a:r>
              <a:r>
                <a:rPr lang="en-US" altLang="zh-CN" sz="2800" i="1">
                  <a:solidFill>
                    <a:schemeClr val="tx1"/>
                  </a:solidFill>
                  <a:ea typeface="宋体" pitchFamily="2" charset="-122"/>
                </a:rPr>
                <a:t>valid strings</a:t>
              </a: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)</a:t>
              </a:r>
              <a:endParaRPr lang="en-US" altLang="en-US" sz="2800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1523" name="Text Box 7"/>
            <p:cNvSpPr txBox="1">
              <a:spLocks noChangeArrowheads="1"/>
            </p:cNvSpPr>
            <p:nvPr/>
          </p:nvSpPr>
          <p:spPr bwMode="auto">
            <a:xfrm>
              <a:off x="3120" y="1752"/>
              <a:ext cx="2448" cy="65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15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Mutated Derivations</a:t>
              </a:r>
            </a:p>
            <a:p>
              <a:pPr algn="ctr">
                <a:spcBef>
                  <a:spcPct val="15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(</a:t>
              </a:r>
              <a:r>
                <a:rPr lang="en-US" altLang="zh-CN" sz="2800" i="1">
                  <a:solidFill>
                    <a:schemeClr val="tx1"/>
                  </a:solidFill>
                  <a:ea typeface="宋体" pitchFamily="2" charset="-122"/>
                </a:rPr>
                <a:t>invalid strings</a:t>
              </a: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)</a:t>
              </a:r>
              <a:endParaRPr lang="en-US" altLang="en-US" sz="2800">
                <a:solidFill>
                  <a:schemeClr val="tx1"/>
                </a:solidFill>
                <a:ea typeface="宋体" pitchFamily="2" charset="-122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40038" y="3926642"/>
            <a:ext cx="6248400" cy="1666875"/>
            <a:chOff x="1728" y="2428"/>
            <a:chExt cx="3936" cy="1050"/>
          </a:xfrm>
        </p:grpSpPr>
        <p:sp>
          <p:nvSpPr>
            <p:cNvPr id="21518" name="AutoShape 9"/>
            <p:cNvSpPr>
              <a:spLocks/>
            </p:cNvSpPr>
            <p:nvPr/>
          </p:nvSpPr>
          <p:spPr bwMode="auto">
            <a:xfrm rot="16200000">
              <a:off x="3990" y="1942"/>
              <a:ext cx="371" cy="1344"/>
            </a:xfrm>
            <a:prstGeom prst="rightBrace">
              <a:avLst>
                <a:gd name="adj1" fmla="val 29167"/>
                <a:gd name="adj2" fmla="val 49721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9" name="Text Box 10"/>
            <p:cNvSpPr txBox="1">
              <a:spLocks noChangeArrowheads="1"/>
            </p:cNvSpPr>
            <p:nvPr/>
          </p:nvSpPr>
          <p:spPr bwMode="auto">
            <a:xfrm>
              <a:off x="1728" y="2810"/>
              <a:ext cx="2208" cy="66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solidFill>
                    <a:schemeClr val="tx1"/>
                  </a:solidFill>
                  <a:ea typeface="宋体" pitchFamily="2" charset="-122"/>
                </a:rPr>
                <a:t>Grammar Mutation</a:t>
              </a:r>
            </a:p>
            <a:p>
              <a:pPr algn="ctr">
                <a:spcBef>
                  <a:spcPct val="20000"/>
                </a:spcBef>
              </a:pPr>
              <a:r>
                <a:rPr lang="en-US" altLang="zh-CN" sz="2800" dirty="0">
                  <a:solidFill>
                    <a:schemeClr val="tx1"/>
                  </a:solidFill>
                  <a:ea typeface="宋体" pitchFamily="2" charset="-122"/>
                </a:rPr>
                <a:t>(</a:t>
              </a:r>
              <a:r>
                <a:rPr lang="en-US" altLang="zh-CN" sz="2800" i="1" dirty="0">
                  <a:solidFill>
                    <a:schemeClr val="tx1"/>
                  </a:solidFill>
                  <a:ea typeface="宋体" pitchFamily="2" charset="-122"/>
                </a:rPr>
                <a:t>invalid strings</a:t>
              </a:r>
              <a:r>
                <a:rPr lang="en-US" altLang="zh-CN" sz="2800" dirty="0">
                  <a:solidFill>
                    <a:schemeClr val="tx1"/>
                  </a:solidFill>
                  <a:ea typeface="宋体" pitchFamily="2" charset="-122"/>
                </a:rPr>
                <a:t>)</a:t>
              </a:r>
              <a:endParaRPr lang="en-US" altLang="en-US" sz="2800" dirty="0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1520" name="Text Box 11"/>
            <p:cNvSpPr txBox="1">
              <a:spLocks noChangeArrowheads="1"/>
            </p:cNvSpPr>
            <p:nvPr/>
          </p:nvSpPr>
          <p:spPr bwMode="auto">
            <a:xfrm>
              <a:off x="4080" y="2810"/>
              <a:ext cx="1584" cy="61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 dirty="0">
                  <a:solidFill>
                    <a:schemeClr val="tx1"/>
                  </a:solidFill>
                  <a:ea typeface="宋体" pitchFamily="2" charset="-122"/>
                </a:rPr>
                <a:t>Ground String Mutation</a:t>
              </a:r>
              <a:endParaRPr lang="en-US" altLang="en-US" sz="2800" dirty="0">
                <a:solidFill>
                  <a:schemeClr val="tx1"/>
                </a:solidFill>
                <a:ea typeface="宋体" pitchFamily="2" charset="-122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25875" y="5508001"/>
            <a:ext cx="5257800" cy="1123960"/>
            <a:chOff x="2448" y="3462"/>
            <a:chExt cx="3312" cy="708"/>
          </a:xfrm>
        </p:grpSpPr>
        <p:sp>
          <p:nvSpPr>
            <p:cNvPr id="21515" name="AutoShape 13"/>
            <p:cNvSpPr>
              <a:spLocks/>
            </p:cNvSpPr>
            <p:nvPr/>
          </p:nvSpPr>
          <p:spPr bwMode="auto">
            <a:xfrm rot="16200000">
              <a:off x="4211" y="2563"/>
              <a:ext cx="362" cy="2160"/>
            </a:xfrm>
            <a:prstGeom prst="rightBrace">
              <a:avLst>
                <a:gd name="adj1" fmla="val 46875"/>
                <a:gd name="adj2" fmla="val 58329"/>
              </a:avLst>
            </a:prstGeom>
            <a:noFill/>
            <a:ln w="381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6" name="Text Box 14"/>
            <p:cNvSpPr txBox="1">
              <a:spLocks noChangeArrowheads="1"/>
            </p:cNvSpPr>
            <p:nvPr/>
          </p:nvSpPr>
          <p:spPr bwMode="auto">
            <a:xfrm>
              <a:off x="2448" y="3825"/>
              <a:ext cx="1584" cy="34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Invalid Strings</a:t>
              </a:r>
              <a:endParaRPr lang="en-US" altLang="en-US" sz="2800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1517" name="Text Box 15"/>
            <p:cNvSpPr txBox="1">
              <a:spLocks noChangeArrowheads="1"/>
            </p:cNvSpPr>
            <p:nvPr/>
          </p:nvSpPr>
          <p:spPr bwMode="auto">
            <a:xfrm>
              <a:off x="4128" y="3824"/>
              <a:ext cx="1632" cy="34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800">
                  <a:solidFill>
                    <a:schemeClr val="tx1"/>
                  </a:solidFill>
                  <a:ea typeface="宋体" pitchFamily="2" charset="-122"/>
                </a:rPr>
                <a:t>Valid Strings</a:t>
              </a:r>
              <a:endParaRPr lang="en-US" altLang="en-US" sz="2800">
                <a:solidFill>
                  <a:schemeClr val="tx1"/>
                </a:solidFill>
                <a:ea typeface="宋体" pitchFamily="2" charset="-122"/>
              </a:endParaRPr>
            </a:p>
          </p:txBody>
        </p:sp>
      </p:grpSp>
      <p:sp>
        <p:nvSpPr>
          <p:cNvPr id="283664" name="Text Box 16"/>
          <p:cNvSpPr txBox="1">
            <a:spLocks noChangeArrowheads="1"/>
          </p:cNvSpPr>
          <p:nvPr/>
        </p:nvSpPr>
        <p:spPr bwMode="auto">
          <a:xfrm>
            <a:off x="152400" y="4876800"/>
            <a:ext cx="2538413" cy="1200150"/>
          </a:xfrm>
          <a:prstGeom prst="rect">
            <a:avLst/>
          </a:prstGeom>
          <a:gradFill rotWithShape="1">
            <a:gsLst>
              <a:gs pos="0">
                <a:srgbClr val="003366">
                  <a:gamma/>
                  <a:shade val="46275"/>
                  <a:invGamma/>
                </a:srgbClr>
              </a:gs>
              <a:gs pos="5000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Now we can define generic coverage criteria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SimSun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  <a:endParaRPr lang="zh-CN" altLang="en-US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A8B4B1C-99E9-4E1C-87E8-70CF2EBF662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Grammar-based Coverage Criteria</a:t>
            </a:r>
            <a:endParaRPr lang="en-US" altLang="en-US" sz="3200" dirty="0" smtClean="0">
              <a:ea typeface="宋体" pitchFamily="2" charset="-122"/>
            </a:endParaRP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69963"/>
            <a:ext cx="8867775" cy="9191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The most common and </a:t>
            </a:r>
            <a:r>
              <a:rPr lang="en-US" altLang="zh-CN" smtClean="0">
                <a:ea typeface="宋体" pitchFamily="2" charset="-122"/>
              </a:rPr>
              <a:t>straightforward </a:t>
            </a:r>
            <a:r>
              <a:rPr lang="en-US" altLang="zh-CN" smtClean="0">
                <a:ea typeface="宋体" pitchFamily="2" charset="-122"/>
              </a:rPr>
              <a:t>criteria use </a:t>
            </a:r>
            <a:r>
              <a:rPr lang="en-US" altLang="zh-CN" dirty="0" smtClean="0">
                <a:ea typeface="宋体" pitchFamily="2" charset="-122"/>
              </a:rPr>
              <a:t>every terminal and every production at least once</a:t>
            </a:r>
            <a:endParaRPr lang="en-US" altLang="en-US" dirty="0" smtClean="0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41325" y="2030413"/>
            <a:ext cx="8262938" cy="8413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Terminal Symbol Coverage (TSC)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TR contains each terminal  symbol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t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in the grammar </a:t>
            </a:r>
            <a:r>
              <a:rPr lang="en-US" altLang="zh-CN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</a:t>
            </a:r>
            <a:r>
              <a:rPr lang="en-US" altLang="zh-CN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446088" y="3224213"/>
            <a:ext cx="8262937" cy="8302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Production Coverage (PDC)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: TR contains each production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p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 in the grammar </a:t>
            </a:r>
            <a:r>
              <a:rPr lang="en-US" altLang="zh-CN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G</a:t>
            </a:r>
            <a:r>
              <a:rPr lang="en-US" altLang="zh-CN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SimSun" pitchFamily="2" charset="-122"/>
              </a:rPr>
              <a:t>.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138113" y="4162425"/>
            <a:ext cx="88677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PDC subsumes TSC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Grammars and graphs are interchangeable</a:t>
            </a:r>
          </a:p>
          <a:p>
            <a:pPr marL="742950" lvl="1" indent="-285750">
              <a:lnSpc>
                <a:spcPct val="90000"/>
              </a:lnSpc>
              <a:spcBef>
                <a:spcPct val="30000"/>
              </a:spcBef>
              <a:buSzPct val="85000"/>
              <a:buFont typeface="Times New Roman" pitchFamily="18" charset="0"/>
              <a:buChar char="–"/>
              <a:defRPr/>
            </a:pPr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PDC is equivalent to EC, TSC is equivalent to NC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Other graph-based coverage criteria could be defined on grammar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  <a:defRPr/>
            </a:pPr>
            <a:r>
              <a:rPr lang="en-US" b="0" dirty="0">
                <a:solidFill>
                  <a:schemeClr val="tx1"/>
                </a:solidFill>
                <a:latin typeface="Gill Sans MT" panose="020B0502020104020203" pitchFamily="34" charset="0"/>
              </a:rPr>
              <a:t>But have not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32548" y="721880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(9.1.1)</a:t>
            </a:r>
            <a:endParaRPr lang="en-US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 autoUpdateAnimBg="0"/>
      <p:bldP spid="271365" grpId="0" animBg="1" autoUpdateAnimBg="0"/>
      <p:bldP spid="271366" grpId="0" build="p"/>
    </p:bldLst>
  </p:timing>
</p:sld>
</file>

<file path=ppt/theme/theme1.xml><?xml version="1.0" encoding="utf-8"?>
<a:theme xmlns:a="http://schemas.openxmlformats.org/drawingml/2006/main" name="intro">
  <a:themeElements>
    <a:clrScheme name="Custom 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730</TotalTime>
  <Pages>49</Pages>
  <Words>2288</Words>
  <Application>Microsoft Office PowerPoint</Application>
  <PresentationFormat>On-screen Show (4:3)</PresentationFormat>
  <Paragraphs>406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intro</vt:lpstr>
      <vt:lpstr>Introduction to Software Testing Chapter 9.1 Syntax-based Testing</vt:lpstr>
      <vt:lpstr>Ch. 9 : Syntax Coverage</vt:lpstr>
      <vt:lpstr>Using the Syntax to Generate Tests</vt:lpstr>
      <vt:lpstr>Grammar Coverage Criteria</vt:lpstr>
      <vt:lpstr>Test Cases from Grammar</vt:lpstr>
      <vt:lpstr>BNF Grammars</vt:lpstr>
      <vt:lpstr>Using Grammars</vt:lpstr>
      <vt:lpstr>Mutation as Grammar-Based Testing</vt:lpstr>
      <vt:lpstr>Grammar-based Coverage Criteria</vt:lpstr>
      <vt:lpstr>Grammar-based Coverage Criteria</vt:lpstr>
      <vt:lpstr>Mutation Testing</vt:lpstr>
      <vt:lpstr>What is Mutation ?</vt:lpstr>
      <vt:lpstr>Mutation Testing</vt:lpstr>
      <vt:lpstr>Mutants and Ground Strings</vt:lpstr>
      <vt:lpstr>Questions About Mutation</vt:lpstr>
      <vt:lpstr>Killing Mutants</vt:lpstr>
      <vt:lpstr>Syntax-based Coverage Criteria</vt:lpstr>
      <vt:lpstr>Syntax-based Coverage Criteria</vt:lpstr>
      <vt:lpstr>Example</vt:lpstr>
      <vt:lpstr>Mutation Testing</vt:lpstr>
      <vt:lpstr>Instantiating Grammar-Based Testing</vt:lpstr>
      <vt:lpstr>Structure of Chapter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338</cp:revision>
  <cp:lastPrinted>1996-04-04T10:27:56Z</cp:lastPrinted>
  <dcterms:created xsi:type="dcterms:W3CDTF">1996-06-15T03:21:08Z</dcterms:created>
  <dcterms:modified xsi:type="dcterms:W3CDTF">2018-04-27T13:30:06Z</dcterms:modified>
</cp:coreProperties>
</file>