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62" r:id="rId2"/>
    <p:sldId id="377" r:id="rId3"/>
    <p:sldId id="378" r:id="rId4"/>
    <p:sldId id="379" r:id="rId5"/>
    <p:sldId id="380" r:id="rId6"/>
    <p:sldId id="389" r:id="rId7"/>
    <p:sldId id="390" r:id="rId8"/>
    <p:sldId id="455" r:id="rId9"/>
    <p:sldId id="395" r:id="rId10"/>
    <p:sldId id="396" r:id="rId11"/>
    <p:sldId id="452" r:id="rId12"/>
    <p:sldId id="276" r:id="rId13"/>
    <p:sldId id="277" r:id="rId14"/>
    <p:sldId id="453" r:id="rId15"/>
    <p:sldId id="454" r:id="rId16"/>
    <p:sldId id="401" r:id="rId17"/>
    <p:sldId id="402" r:id="rId18"/>
    <p:sldId id="403" r:id="rId19"/>
    <p:sldId id="400" r:id="rId20"/>
    <p:sldId id="404" r:id="rId21"/>
    <p:sldId id="415" r:id="rId22"/>
    <p:sldId id="416" r:id="rId23"/>
    <p:sldId id="417" r:id="rId24"/>
    <p:sldId id="418" r:id="rId25"/>
    <p:sldId id="419" r:id="rId26"/>
    <p:sldId id="420" r:id="rId27"/>
    <p:sldId id="451" r:id="rId28"/>
    <p:sldId id="423" r:id="rId29"/>
    <p:sldId id="424" r:id="rId30"/>
    <p:sldId id="425" r:id="rId31"/>
    <p:sldId id="426" r:id="rId32"/>
    <p:sldId id="428" r:id="rId33"/>
    <p:sldId id="437" r:id="rId34"/>
    <p:sldId id="438" r:id="rId35"/>
    <p:sldId id="439" r:id="rId36"/>
    <p:sldId id="440" r:id="rId37"/>
    <p:sldId id="442" r:id="rId38"/>
    <p:sldId id="441" r:id="rId39"/>
    <p:sldId id="443" r:id="rId40"/>
    <p:sldId id="447" r:id="rId41"/>
    <p:sldId id="446" r:id="rId42"/>
    <p:sldId id="448" r:id="rId43"/>
    <p:sldId id="449" r:id="rId44"/>
    <p:sldId id="450" r:id="rId45"/>
    <p:sldId id="382" r:id="rId46"/>
    <p:sldId id="388" r:id="rId4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660066"/>
    <a:srgbClr val="9900FF"/>
    <a:srgbClr val="FF6600"/>
    <a:srgbClr val="000066"/>
    <a:srgbClr val="FFFF00"/>
    <a:srgbClr val="FF9933"/>
    <a:srgbClr val="000000"/>
    <a:srgbClr val="99CCFF"/>
    <a:srgbClr val="00997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522" autoAdjust="0"/>
    <p:restoredTop sz="94530" autoAdjust="0"/>
  </p:normalViewPr>
  <p:slideViewPr>
    <p:cSldViewPr snapToGrid="0">
      <p:cViewPr varScale="1">
        <p:scale>
          <a:sx n="73" d="100"/>
          <a:sy n="73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504" y="-5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li:Dropbox:papers:TAL-MODELS2014:experimentRecor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n\Dropbox\papers\testOracle\experiment_Jan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r>
              <a:rPr lang="en-US" sz="2000" b="0" dirty="0" smtClean="0">
                <a:latin typeface="Gill Sans MT" panose="020B0502020104020203" pitchFamily="34" charset="0"/>
              </a:rPr>
              <a:t>Time Ratio = Time using STALE /  Time with manual generation</a:t>
            </a:r>
            <a:endParaRPr lang="en-US" sz="2000" b="0" dirty="0">
              <a:latin typeface="Gill Sans MT" panose="020B0502020104020203" pitchFamily="34" charset="0"/>
            </a:endParaRPr>
          </a:p>
        </c:rich>
      </c:tx>
      <c:layout>
        <c:manualLayout>
          <c:xMode val="edge"/>
          <c:yMode val="edge"/>
          <c:x val="6.6258417651273604E-2"/>
          <c:y val="3.267596374049779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Summary!$Q$63</c:f>
              <c:strCache>
                <c:ptCount val="1"/>
                <c:pt idx="0">
                  <c:v>Time Ratio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Summary!$A$65:$A$81</c:f>
              <c:strCache>
                <c:ptCount val="17"/>
                <c:pt idx="0">
                  <c:v>ATM (0.29)</c:v>
                </c:pt>
                <c:pt idx="1">
                  <c:v>BlackJack (0.33)</c:v>
                </c:pt>
                <c:pt idx="2">
                  <c:v>Calculator (0.07)</c:v>
                </c:pt>
                <c:pt idx="3">
                  <c:v>Chess (0.19)</c:v>
                </c:pt>
                <c:pt idx="4">
                  <c:v>CrossLexic (0.06)</c:v>
                </c:pt>
                <c:pt idx="5">
                  <c:v>DFCoverage (0.11)</c:v>
                </c:pt>
                <c:pt idx="6">
                  <c:v>DynamicParser (0.04)</c:v>
                </c:pt>
                <c:pt idx="7">
                  <c:v>GraphCoverage (0.07)</c:v>
                </c:pt>
                <c:pt idx="8">
                  <c:v>Jmines (0.05)</c:v>
                </c:pt>
                <c:pt idx="9">
                  <c:v>LogicCoverage (0.08)</c:v>
                </c:pt>
                <c:pt idx="10">
                  <c:v>MMCoverage (0.09)</c:v>
                </c:pt>
                <c:pt idx="11">
                  <c:v>Poly (0.17)</c:v>
                </c:pt>
                <c:pt idx="12">
                  <c:v>Snake (0.1)</c:v>
                </c:pt>
                <c:pt idx="13">
                  <c:v>TicTacToe (0.29)</c:v>
                </c:pt>
                <c:pt idx="14">
                  <c:v>Tree (0.13)</c:v>
                </c:pt>
                <c:pt idx="15">
                  <c:v>Triangle (0.17)</c:v>
                </c:pt>
                <c:pt idx="16">
                  <c:v>VendingMachine (0.1)</c:v>
                </c:pt>
              </c:strCache>
            </c:strRef>
          </c:cat>
          <c:val>
            <c:numRef>
              <c:f>Summary!$Q$65:$Q$81</c:f>
              <c:numCache>
                <c:formatCode>General</c:formatCode>
                <c:ptCount val="17"/>
                <c:pt idx="0">
                  <c:v>0.35516969218626698</c:v>
                </c:pt>
                <c:pt idx="1">
                  <c:v>0.60799999999999998</c:v>
                </c:pt>
                <c:pt idx="2">
                  <c:v>0.129678439641539</c:v>
                </c:pt>
                <c:pt idx="3">
                  <c:v>0.57079646017699104</c:v>
                </c:pt>
                <c:pt idx="4">
                  <c:v>0.28830248129184699</c:v>
                </c:pt>
                <c:pt idx="5">
                  <c:v>0.14447592067988699</c:v>
                </c:pt>
                <c:pt idx="6">
                  <c:v>0.12793017456359099</c:v>
                </c:pt>
                <c:pt idx="7">
                  <c:v>0.13077487166951801</c:v>
                </c:pt>
                <c:pt idx="8">
                  <c:v>0.19314285714285701</c:v>
                </c:pt>
                <c:pt idx="9">
                  <c:v>0.11724290780141799</c:v>
                </c:pt>
                <c:pt idx="10">
                  <c:v>0.119439868204283</c:v>
                </c:pt>
                <c:pt idx="11">
                  <c:v>0.21665582303188</c:v>
                </c:pt>
                <c:pt idx="12">
                  <c:v>0.52136752136752096</c:v>
                </c:pt>
                <c:pt idx="13">
                  <c:v>0.42971887550200799</c:v>
                </c:pt>
                <c:pt idx="14">
                  <c:v>0.41113105924596</c:v>
                </c:pt>
                <c:pt idx="15">
                  <c:v>0.32239241429613402</c:v>
                </c:pt>
                <c:pt idx="16">
                  <c:v>0.34531590413943303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15744"/>
        <c:axId val="111217280"/>
      </c:barChart>
      <c:catAx>
        <c:axId val="111215744"/>
        <c:scaling>
          <c:orientation val="minMax"/>
        </c:scaling>
        <c:delete val="0"/>
        <c:axPos val="b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217280"/>
        <c:crosses val="autoZero"/>
        <c:auto val="1"/>
        <c:lblAlgn val="ctr"/>
        <c:lblOffset val="100"/>
        <c:noMultiLvlLbl val="0"/>
      </c:catAx>
      <c:valAx>
        <c:axId val="11121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121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Edge </a:t>
            </a:r>
            <a:r>
              <a:rPr lang="en-US" dirty="0" smtClean="0"/>
              <a:t>Coverage Tests</a:t>
            </a:r>
            <a:endParaRPr lang="en-US" dirty="0"/>
          </a:p>
        </c:rich>
      </c:tx>
      <c:layout>
        <c:manualLayout>
          <c:xMode val="edge"/>
          <c:yMode val="edge"/>
          <c:x val="0.37"/>
          <c:y val="0.05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Edge Coverage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NOS</c:v>
                </c:pt>
                <c:pt idx="1">
                  <c:v>SIOS</c:v>
                </c:pt>
                <c:pt idx="2">
                  <c:v>OS1</c:v>
                </c:pt>
                <c:pt idx="3">
                  <c:v>OS2</c:v>
                </c:pt>
                <c:pt idx="4">
                  <c:v>OS3</c:v>
                </c:pt>
                <c:pt idx="5">
                  <c:v>OS5</c:v>
                </c:pt>
                <c:pt idx="6">
                  <c:v>OS6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0.34496727952633099</c:v>
                </c:pt>
                <c:pt idx="1">
                  <c:v>0.53734288978913503</c:v>
                </c:pt>
                <c:pt idx="2">
                  <c:v>0.60499999999999998</c:v>
                </c:pt>
                <c:pt idx="3">
                  <c:v>0.57515321491638105</c:v>
                </c:pt>
                <c:pt idx="4">
                  <c:v>0.60912018281915403</c:v>
                </c:pt>
                <c:pt idx="5">
                  <c:v>0.58055468993455905</c:v>
                </c:pt>
                <c:pt idx="6">
                  <c:v>0.61400228523943101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41216"/>
        <c:axId val="68442752"/>
      </c:barChart>
      <c:catAx>
        <c:axId val="6844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68442752"/>
        <c:crosses val="autoZero"/>
        <c:auto val="1"/>
        <c:lblAlgn val="ctr"/>
        <c:lblOffset val="100"/>
        <c:noMultiLvlLbl val="0"/>
      </c:catAx>
      <c:valAx>
        <c:axId val="6844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441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28108947843799E-2"/>
          <c:y val="3.66083471355289E-2"/>
          <c:w val="0.789060393198046"/>
          <c:h val="0.90026447368895202"/>
        </c:manualLayout>
      </c:layout>
      <c:barChart>
        <c:barDir val="col"/>
        <c:grouping val="clustered"/>
        <c:varyColors val="0"/>
        <c:ser>
          <c:idx val="0"/>
          <c:order val="0"/>
          <c:tx>
            <c:v>Multiple</c:v>
          </c:tx>
          <c:spPr>
            <a:solidFill>
              <a:schemeClr val="tx2"/>
            </a:solidFill>
          </c:spPr>
          <c:invertIfNegative val="0"/>
          <c:val>
            <c:numRef>
              <c:f>summary_phase2!$G$63:$K$63</c:f>
              <c:numCache>
                <c:formatCode>0.00</c:formatCode>
                <c:ptCount val="5"/>
                <c:pt idx="0">
                  <c:v>0.60236833904643206</c:v>
                </c:pt>
                <c:pt idx="1">
                  <c:v>0.57515321491638105</c:v>
                </c:pt>
                <c:pt idx="2">
                  <c:v>0.60912018281915403</c:v>
                </c:pt>
                <c:pt idx="3">
                  <c:v>0.58055468993455905</c:v>
                </c:pt>
                <c:pt idx="4">
                  <c:v>0.61400228523943101</c:v>
                </c:pt>
              </c:numCache>
            </c:numRef>
          </c:val>
        </c:ser>
        <c:ser>
          <c:idx val="1"/>
          <c:order val="1"/>
          <c:tx>
            <c:v>Once</c:v>
          </c:tx>
          <c:spPr>
            <a:solidFill>
              <a:srgbClr val="00B050"/>
            </a:solidFill>
          </c:spPr>
          <c:invertIfNegative val="0"/>
          <c:val>
            <c:numRef>
              <c:f>summary_phase2!$D$84:$H$84</c:f>
              <c:numCache>
                <c:formatCode>0.00</c:formatCode>
                <c:ptCount val="5"/>
                <c:pt idx="0">
                  <c:v>0.58554066687441597</c:v>
                </c:pt>
                <c:pt idx="1">
                  <c:v>0.55385893840240996</c:v>
                </c:pt>
                <c:pt idx="2">
                  <c:v>0.58855302794224496</c:v>
                </c:pt>
                <c:pt idx="3">
                  <c:v>0.55936428794016801</c:v>
                </c:pt>
                <c:pt idx="4">
                  <c:v>0.59395450296042396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48896"/>
        <c:axId val="111250432"/>
      </c:barChart>
      <c:catAx>
        <c:axId val="111248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250432"/>
        <c:crosses val="autoZero"/>
        <c:auto val="1"/>
        <c:lblAlgn val="ctr"/>
        <c:lblOffset val="100"/>
        <c:noMultiLvlLbl val="0"/>
      </c:catAx>
      <c:valAx>
        <c:axId val="1112504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12488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DF8F328-6988-4659-91EF-4CB4EE2CD8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045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6FB9554-397F-48F2-9E50-3D9FEE38E0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871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273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  <a:r>
              <a:rPr lang="en-US" baseline="0" dirty="0" smtClean="0"/>
              <a:t> paths cannot have internal 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A23D-2477-604E-A752-CB22A82737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5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what a test path 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A23D-2477-604E-A752-CB22A82737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85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failures can be revealed when the observed final program state has overlap with the incorrect final program state.</a:t>
            </a:r>
          </a:p>
          <a:p>
            <a:r>
              <a:rPr lang="en-US" baseline="0" dirty="0" smtClean="0"/>
              <a:t>The question is: should testers check the entire program state? How to observe the incorrect program state in a cost-effective manner.</a:t>
            </a:r>
          </a:p>
          <a:p>
            <a:r>
              <a:rPr lang="en-US" baseline="0" dirty="0" smtClean="0"/>
              <a:t>Getting the overlap as big as possible and use the cost as small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A23D-2477-604E-A752-CB22A82737C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0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31D23-390E-405E-8AD4-F30314049B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8547-4423-4647-844E-1165F35A0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2111-9D23-486C-BACD-4C1CE15471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5190-9DD7-4646-BDAF-E78333A90B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0"/>
            <a:ext cx="8085104" cy="1219200"/>
          </a:xfrm>
        </p:spPr>
        <p:txBody>
          <a:bodyPr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535"/>
            <a:ext cx="9144000" cy="579611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CB03-E83B-49A3-95A8-3CE1C35F1E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824A-164E-41E3-82AA-1FF6B06670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fld id="{11B780DA-4779-4652-8E6B-DBD65B6C1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46575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451D-FA51-40C6-AFE5-E346C75C1B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80E7-B056-4C76-86F1-135BF336DD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A2D9-3984-4BAF-B138-D6DB38AF6F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8F80-B56A-4D79-88BD-11153BC576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7C1DD-5102-4756-A1EF-11E13CC0E3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67000">
              <a:schemeClr val="bg1">
                <a:gamma/>
                <a:shade val="46275"/>
                <a:invGamma/>
                <a:alpha val="93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7901047" y="6018953"/>
            <a:ext cx="1219200" cy="838200"/>
            <a:chOff x="4697184" y="3010665"/>
            <a:chExt cx="1676401" cy="914400"/>
          </a:xfrm>
        </p:grpSpPr>
        <p:sp>
          <p:nvSpPr>
            <p:cNvPr id="10" name="Rectangle 9"/>
            <p:cNvSpPr/>
            <p:nvPr/>
          </p:nvSpPr>
          <p:spPr>
            <a:xfrm>
              <a:off x="4697184" y="3010665"/>
              <a:ext cx="1676401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53" y="0"/>
            <a:ext cx="808098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25023"/>
            <a:ext cx="9144000" cy="574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634284"/>
            <a:ext cx="19050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930"/>
            <a:ext cx="28956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3083"/>
            <a:ext cx="1696192" cy="24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fld id="{FCA47576-273B-4C08-83E9-0BA01A75FC5D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  <p:pic>
        <p:nvPicPr>
          <p:cNvPr id="1032" name="Picture 9" descr="gmulogo-color15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0014" y="6642556"/>
            <a:ext cx="4512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b="0" dirty="0" smtClean="0">
                <a:effectLst/>
                <a:latin typeface="Arial" pitchFamily="34" charset="0"/>
                <a:cs typeface="Arial" pitchFamily="34" charset="0"/>
              </a:rPr>
              <a:t>of 46</a:t>
            </a:r>
            <a:endParaRPr lang="en-US" sz="800" b="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anose="020B0502020104020203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anose="020B0502020104020203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anose="020B0502020104020203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gmu.edu/programs/masters/swe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168669"/>
            <a:ext cx="8458200" cy="13335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Generating Tests from Behavioral Models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286007" y="3169361"/>
            <a:ext cx="4586037" cy="295470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  <p:sp>
        <p:nvSpPr>
          <p:cNvPr id="2" name="Rectangle 1"/>
          <p:cNvSpPr/>
          <p:nvPr/>
        </p:nvSpPr>
        <p:spPr>
          <a:xfrm>
            <a:off x="216565" y="6665485"/>
            <a:ext cx="601579" cy="19251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smtClean="0"/>
              <a:t>MBT 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2842"/>
            <a:ext cx="9144000" cy="553181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Early detection of requirements defects </a:t>
            </a:r>
            <a:r>
              <a:rPr lang="en-US" dirty="0"/>
              <a:t>: Problems are almost always found when models are developed</a:t>
            </a:r>
          </a:p>
          <a:p>
            <a:pPr lvl="1"/>
            <a:r>
              <a:rPr lang="en-US" dirty="0"/>
              <a:t>Cheaper and easier to find and fix defects </a:t>
            </a:r>
            <a:r>
              <a:rPr lang="en-US" dirty="0" smtClean="0"/>
              <a:t>early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Software evolution </a:t>
            </a:r>
            <a:r>
              <a:rPr lang="en-US" dirty="0" smtClean="0"/>
              <a:t>: Software changes can be reflected in the model, making it easy to generate new tests and determine which old tests need to be changed or deleted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Less overlap </a:t>
            </a:r>
            <a:r>
              <a:rPr lang="en-US" dirty="0" smtClean="0"/>
              <a:t>: Each test will evaluate something unique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30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Model-Based Testing Terms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3031958" y="951789"/>
            <a:ext cx="5967663" cy="109357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Describes what </a:t>
            </a:r>
            <a:r>
              <a:rPr lang="en-US" dirty="0">
                <a:latin typeface="Gill Sans MT" panose="020B0502020104020203" pitchFamily="34" charset="0"/>
              </a:rPr>
              <a:t>the test should do or </a:t>
            </a:r>
            <a:r>
              <a:rPr lang="en-US" dirty="0" smtClean="0">
                <a:latin typeface="Gill Sans MT" panose="020B0502020104020203" pitchFamily="34" charset="0"/>
              </a:rPr>
              <a:t>cover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Withdraw more cash than is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Take the false side of branch </a:t>
            </a:r>
            <a:r>
              <a:rPr lang="en-US" sz="2000" i="1" dirty="0"/>
              <a:t>B15</a:t>
            </a:r>
            <a:r>
              <a:rPr lang="en-US" sz="2000" dirty="0"/>
              <a:t> in </a:t>
            </a:r>
            <a:r>
              <a:rPr lang="en-US" sz="2000" dirty="0" smtClean="0"/>
              <a:t>class </a:t>
            </a:r>
            <a:r>
              <a:rPr lang="en-US" sz="2000" dirty="0"/>
              <a:t>under </a:t>
            </a:r>
            <a:r>
              <a:rPr lang="en-US" sz="2000" dirty="0" smtClean="0"/>
              <a:t>test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96233" y="1167710"/>
            <a:ext cx="2779295" cy="66173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Test requirement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8632" y="2376472"/>
            <a:ext cx="1106896" cy="66173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Model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4084" y="3483142"/>
            <a:ext cx="2081444" cy="66173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Abstract test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1737" y="4569049"/>
            <a:ext cx="2213791" cy="66173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Concrete test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233" y="5775159"/>
            <a:ext cx="2779295" cy="66173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Executable model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031957" y="2318554"/>
            <a:ext cx="5967663" cy="81484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Gill Sans MT" panose="020B0502020104020203" pitchFamily="34" charset="0"/>
              </a:rPr>
              <a:t>An abstract description of some aspect of the software (</a:t>
            </a:r>
            <a:r>
              <a:rPr lang="en-US" dirty="0" err="1">
                <a:latin typeface="Gill Sans MT" panose="020B0502020104020203" pitchFamily="34" charset="0"/>
              </a:rPr>
              <a:t>statechart</a:t>
            </a:r>
            <a:r>
              <a:rPr lang="en-US" dirty="0">
                <a:latin typeface="Gill Sans MT" panose="020B0502020104020203" pitchFamily="34" charset="0"/>
              </a:rPr>
              <a:t>, use case, </a:t>
            </a:r>
            <a:r>
              <a:rPr lang="en-US" dirty="0" smtClean="0">
                <a:latin typeface="Gill Sans MT" panose="020B0502020104020203" pitchFamily="34" charset="0"/>
              </a:rPr>
              <a:t>…)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031956" y="3406587"/>
            <a:ext cx="5967663" cy="81484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 test defined in terms of the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A test requirement in model-based testing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031958" y="4494620"/>
            <a:ext cx="5967663" cy="81484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Gill Sans MT" panose="020B0502020104020203" pitchFamily="34" charset="0"/>
              </a:rPr>
              <a:t>A test defined in terms of the implementation, containing actual input values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031955" y="5582654"/>
            <a:ext cx="5967663" cy="104674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Gill Sans MT" panose="020B0502020104020203" pitchFamily="34" charset="0"/>
              </a:rPr>
              <a:t>A machine readable model that can be executed directly or machine translated to code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 – Steps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s</a:t>
            </a: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oftware artifact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8770" y="1125438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model / structure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0420" y="1125438"/>
            <a:ext cx="180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requirements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570" y="971550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refined requirements / test specs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input values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13207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cases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scripts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results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32948" y="2140819"/>
            <a:ext cx="2117259" cy="79438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35925" y="4271382"/>
            <a:ext cx="118148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13207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pass / fail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2833679" y="1463040"/>
            <a:ext cx="663901" cy="168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791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548488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2840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LEVEL</a:t>
            </a:r>
            <a:endParaRPr lang="en-U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89647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DESIGN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LEVEL</a:t>
            </a:r>
            <a:endParaRPr lang="en-U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341870" y="1479382"/>
            <a:ext cx="908685" cy="21172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40080" y="2057400"/>
            <a:ext cx="1051891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analysis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92730" y="960120"/>
            <a:ext cx="113685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criterion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93920" y="960120"/>
            <a:ext cx="819648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refine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23810" y="1588770"/>
            <a:ext cx="1124027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generate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83780" y="4720590"/>
            <a:ext cx="1138453" cy="101566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prefix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postfix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expected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70170" y="4797665"/>
            <a:ext cx="12089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automate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3800" y="4755755"/>
            <a:ext cx="995785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execute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7420" y="4782425"/>
            <a:ext cx="1095173" cy="40011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evaluate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MDTD – Activities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D2874A-A4CA-483A-B588-7D8BE14DD19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287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s</a:t>
            </a:r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oftware artifact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3070" y="1125438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model / structure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3270" y="1125438"/>
            <a:ext cx="1802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requirements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2570" y="971550"/>
            <a:ext cx="201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refined requirements / test specs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9040" y="3596640"/>
            <a:ext cx="1383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input values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0" y="5132070"/>
            <a:ext cx="100203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cases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690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scripts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3050" y="5132070"/>
            <a:ext cx="114681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test results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90098" y="2083669"/>
            <a:ext cx="2117259" cy="90868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35925" y="4271382"/>
            <a:ext cx="1181487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230630" y="5132070"/>
            <a:ext cx="1135380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omic Sans MS" pitchFamily="66" charset="0"/>
                <a:cs typeface="Shruti" pitchFamily="2"/>
              </a:rPr>
              <a:t>pass / fail</a:t>
            </a:r>
            <a:endParaRPr lang="en-US" sz="2000" b="1" dirty="0">
              <a:solidFill>
                <a:schemeClr val="tx2"/>
              </a:solidFill>
              <a:latin typeface="Comic Sans MS" pitchFamily="66" charset="0"/>
              <a:cs typeface="Shruti" pitchFamily="2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29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791" y="1478901"/>
            <a:ext cx="519113" cy="9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5" y="5484882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088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284" y="5484881"/>
            <a:ext cx="636587" cy="22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565910" y="3028950"/>
            <a:ext cx="2417649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LEVEL</a:t>
            </a:r>
            <a:endParaRPr lang="en-U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4570" y="2118360"/>
            <a:ext cx="1991251" cy="1015663"/>
          </a:xfrm>
          <a:prstGeom prst="rect">
            <a:avLst/>
          </a:prstGeom>
          <a:solidFill>
            <a:srgbClr val="0000CC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DESIGN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Bradley Hand ITC" pitchFamily="66" charset="0"/>
              </a:rPr>
              <a:t>LEVEL</a:t>
            </a:r>
            <a:endParaRPr lang="en-U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341870" y="1479382"/>
            <a:ext cx="908685" cy="21172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148590" y="3074670"/>
            <a:ext cx="884682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38"/>
          <p:cNvGrpSpPr/>
          <p:nvPr/>
        </p:nvGrpSpPr>
        <p:grpSpPr>
          <a:xfrm>
            <a:off x="1325880" y="1036426"/>
            <a:ext cx="5966460" cy="1353205"/>
            <a:chOff x="1325880" y="1040130"/>
            <a:chExt cx="5966460" cy="1353205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1325880" y="1040130"/>
              <a:ext cx="5966460" cy="133731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5482" y="1931670"/>
              <a:ext cx="16872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Design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37"/>
          <p:cNvGrpSpPr/>
          <p:nvPr/>
        </p:nvGrpSpPr>
        <p:grpSpPr>
          <a:xfrm>
            <a:off x="4396740" y="4131414"/>
            <a:ext cx="4712970" cy="1625058"/>
            <a:chOff x="4396740" y="6162514"/>
            <a:chExt cx="4712970" cy="1625058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396740" y="6187372"/>
              <a:ext cx="4712970" cy="160020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52739" y="6162514"/>
              <a:ext cx="2752808" cy="523220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Automation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36"/>
          <p:cNvGrpSpPr/>
          <p:nvPr/>
        </p:nvGrpSpPr>
        <p:grpSpPr>
          <a:xfrm>
            <a:off x="2872740" y="5101590"/>
            <a:ext cx="1527810" cy="1425357"/>
            <a:chOff x="2872740" y="5101590"/>
            <a:chExt cx="1527810" cy="1425357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2907030" y="5101590"/>
              <a:ext cx="1459230" cy="142494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2740" y="5695950"/>
              <a:ext cx="15278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Execution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35"/>
          <p:cNvGrpSpPr/>
          <p:nvPr/>
        </p:nvGrpSpPr>
        <p:grpSpPr>
          <a:xfrm>
            <a:off x="937260" y="5116830"/>
            <a:ext cx="1623060" cy="1448217"/>
            <a:chOff x="1188720" y="5025390"/>
            <a:chExt cx="1623060" cy="1448217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1196340" y="5025390"/>
              <a:ext cx="1615440" cy="142494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8720" y="5642610"/>
              <a:ext cx="16230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Evaluation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" name="AutoShape 15"/>
          <p:cNvSpPr>
            <a:spLocks noChangeArrowheads="1"/>
          </p:cNvSpPr>
          <p:nvPr/>
        </p:nvSpPr>
        <p:spPr bwMode="auto">
          <a:xfrm>
            <a:off x="1123950" y="2429510"/>
            <a:ext cx="6088380" cy="215392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Papyrus" pitchFamily="66" charset="0"/>
              </a:rPr>
              <a:t>Raising our abstraction level makes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Papyrus" pitchFamily="66" charset="0"/>
              </a:rPr>
              <a:t>test design MUCH easier</a:t>
            </a:r>
            <a:endParaRPr lang="en-US" sz="2400" b="1" dirty="0">
              <a:solidFill>
                <a:schemeClr val="tx2"/>
              </a:solidFill>
              <a:latin typeface="Papyrus" pitchFamily="66" charset="0"/>
            </a:endParaRPr>
          </a:p>
        </p:txBody>
      </p:sp>
      <p:grpSp>
        <p:nvGrpSpPr>
          <p:cNvPr id="19" name="Group 43"/>
          <p:cNvGrpSpPr/>
          <p:nvPr/>
        </p:nvGrpSpPr>
        <p:grpSpPr>
          <a:xfrm>
            <a:off x="810227" y="1539433"/>
            <a:ext cx="4398388" cy="843630"/>
            <a:chOff x="810227" y="1539433"/>
            <a:chExt cx="4398388" cy="843630"/>
          </a:xfrm>
        </p:grpSpPr>
        <p:sp>
          <p:nvSpPr>
            <p:cNvPr id="42" name="TextBox 41"/>
            <p:cNvSpPr txBox="1"/>
            <p:nvPr/>
          </p:nvSpPr>
          <p:spPr>
            <a:xfrm>
              <a:off x="3460837" y="1921398"/>
              <a:ext cx="1747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Design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Right Arrow 42"/>
            <p:cNvSpPr/>
            <p:nvPr/>
          </p:nvSpPr>
          <p:spPr>
            <a:xfrm>
              <a:off x="810227" y="1539433"/>
              <a:ext cx="868102" cy="28936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791" y="1684395"/>
            <a:ext cx="7772383" cy="733927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ill Sans MT" panose="020B0502020104020203" pitchFamily="34" charset="0"/>
              </a:rPr>
              <a:t>Yes—developing the model is considered part of test design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Asked Questions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5" name="Oval 4"/>
          <p:cNvSpPr/>
          <p:nvPr/>
        </p:nvSpPr>
        <p:spPr>
          <a:xfrm>
            <a:off x="433120" y="932439"/>
            <a:ext cx="8253663" cy="9324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Can I use MBT if developers do not create models 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3807" y="3031947"/>
            <a:ext cx="7772383" cy="862295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Gill Sans MT" panose="020B0502020104020203" pitchFamily="34" charset="0"/>
              </a:rPr>
              <a:t>No—The design will almost certainly have changed during implementation, so the model will be out of date</a:t>
            </a:r>
          </a:p>
        </p:txBody>
      </p:sp>
      <p:sp>
        <p:nvSpPr>
          <p:cNvPr id="8" name="Oval 7"/>
          <p:cNvSpPr/>
          <p:nvPr/>
        </p:nvSpPr>
        <p:spPr>
          <a:xfrm>
            <a:off x="204542" y="2528679"/>
            <a:ext cx="8722894" cy="647645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Can I use the development models as-is 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3807" y="4800599"/>
            <a:ext cx="7992976" cy="1961147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Gill Sans MT" panose="020B0502020104020203" pitchFamily="34" charset="0"/>
              </a:rPr>
              <a:t>Modeling </a:t>
            </a:r>
            <a:r>
              <a:rPr lang="en-US" dirty="0" smtClean="0">
                <a:latin typeface="Gill Sans MT" panose="020B0502020104020203" pitchFamily="34" charset="0"/>
              </a:rPr>
              <a:t>skills need to </a:t>
            </a:r>
            <a:r>
              <a:rPr lang="en-US" dirty="0">
                <a:latin typeface="Gill Sans MT" panose="020B0502020104020203" pitchFamily="34" charset="0"/>
              </a:rPr>
              <a:t>be learned, and </a:t>
            </a:r>
            <a:r>
              <a:rPr lang="en-US" dirty="0" smtClean="0">
                <a:latin typeface="Gill Sans MT" panose="020B0502020104020203" pitchFamily="34" charset="0"/>
              </a:rPr>
              <a:t>require knowledge </a:t>
            </a:r>
            <a:r>
              <a:rPr lang="en-US" dirty="0">
                <a:latin typeface="Gill Sans MT" panose="020B0502020104020203" pitchFamily="34" charset="0"/>
              </a:rPr>
              <a:t>of the domain and the implementation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Programmers </a:t>
            </a:r>
            <a:r>
              <a:rPr lang="en-US" dirty="0">
                <a:latin typeface="Gill Sans MT" panose="020B0502020104020203" pitchFamily="34" charset="0"/>
              </a:rPr>
              <a:t>can learn with modest effort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Gill Sans MT" panose="020B0502020104020203" pitchFamily="34" charset="0"/>
              </a:rPr>
              <a:t>Test teams without programmers will need </a:t>
            </a:r>
            <a:r>
              <a:rPr lang="en-US" dirty="0" smtClean="0">
                <a:latin typeface="Gill Sans MT" panose="020B0502020104020203" pitchFamily="34" charset="0"/>
              </a:rPr>
              <a:t>to acquire additional technical knowledge and skills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41136" y="4008615"/>
            <a:ext cx="8253663" cy="93244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Can our existing testers create the models ?</a:t>
            </a:r>
          </a:p>
        </p:txBody>
      </p:sp>
    </p:spTree>
    <p:extLst>
      <p:ext uri="{BB962C8B-B14F-4D97-AF65-F5344CB8AC3E}">
        <p14:creationId xmlns:p14="http://schemas.microsoft.com/office/powerpoint/2010/main" val="298925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57" y="0"/>
            <a:ext cx="8080985" cy="1219200"/>
          </a:xfrm>
        </p:spPr>
        <p:txBody>
          <a:bodyPr/>
          <a:lstStyle/>
          <a:p>
            <a:r>
              <a:rPr lang="en-US" dirty="0"/>
              <a:t>Obstacles to Model-Based Testing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8942" y="1040403"/>
            <a:ext cx="2460811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Comfort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29534" y="951790"/>
            <a:ext cx="5627595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We’re not used to doing it this way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8942" y="2153869"/>
            <a:ext cx="2460811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Skill sets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229534" y="2065256"/>
            <a:ext cx="5627595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Need testers who can design and understand programming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8942" y="3267335"/>
            <a:ext cx="2460811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Expectations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229534" y="3178722"/>
            <a:ext cx="5627595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Significant upfront investment before tests are produced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8942" y="4292188"/>
            <a:ext cx="2460811" cy="1077218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Requires tool support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229534" y="4449797"/>
            <a:ext cx="5627595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latin typeface="Gill Sans MT" panose="020B0502020104020203" pitchFamily="34" charset="0"/>
              </a:rPr>
              <a:t>Good tools are available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68942" y="5809485"/>
            <a:ext cx="2460811" cy="584775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ＭＳ Ｐゴシック" pitchFamily="48" charset="-128"/>
                <a:cs typeface="Times New Roman" pitchFamily="18" charset="0"/>
              </a:rPr>
              <a:t>Fear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ＭＳ Ｐゴシック" pitchFamily="48" charset="-128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229534" y="5720872"/>
            <a:ext cx="5627595" cy="76200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Will I lose my job ?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2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6" grpId="0" animBg="1"/>
      <p:bldP spid="10" grpId="0" animBg="1"/>
      <p:bldP spid="7" grpId="0" animBg="1"/>
      <p:bldP spid="11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16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89442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Mason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An MBT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Conclusions, Contributions, &amp; Future Ideas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860" y="2364693"/>
            <a:ext cx="2984986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94" y="0"/>
            <a:ext cx="8552706" cy="118365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53267" y="875616"/>
            <a:ext cx="3612935" cy="5797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8863" y="765131"/>
            <a:ext cx="5607174" cy="5951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Edge</a:t>
            </a:r>
            <a:r>
              <a:rPr lang="en-US" sz="3000" dirty="0" smtClean="0">
                <a:latin typeface="Gill Sans MT" panose="020B0502020104020203" pitchFamily="34" charset="0"/>
              </a:rPr>
              <a:t> coverage (EC)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Gill Sans MT" panose="020B0502020104020203" pitchFamily="34" charset="0"/>
              </a:rPr>
              <a:t>Covers every edge</a:t>
            </a:r>
          </a:p>
          <a:p>
            <a:r>
              <a:rPr lang="en-US" sz="3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Edge-pair</a:t>
            </a:r>
            <a:r>
              <a:rPr lang="en-US" sz="3000" dirty="0" smtClean="0">
                <a:latin typeface="Gill Sans MT" panose="020B0502020104020203" pitchFamily="34" charset="0"/>
              </a:rPr>
              <a:t> coverage (EPC)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Gill Sans MT" panose="020B0502020104020203" pitchFamily="34" charset="0"/>
              </a:rPr>
              <a:t>Covers the subpaths of length up to 2</a:t>
            </a:r>
          </a:p>
          <a:p>
            <a:r>
              <a:rPr lang="en-US" sz="3000" dirty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sz="3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rime </a:t>
            </a:r>
            <a:r>
              <a:rPr lang="en-US" sz="3000" dirty="0">
                <a:solidFill>
                  <a:schemeClr val="tx2"/>
                </a:solidFill>
                <a:latin typeface="Gill Sans MT" panose="020B0502020104020203" pitchFamily="34" charset="0"/>
              </a:rPr>
              <a:t>path </a:t>
            </a:r>
            <a:r>
              <a:rPr lang="en-US" sz="3000" dirty="0" smtClean="0">
                <a:latin typeface="Gill Sans MT" panose="020B0502020104020203" pitchFamily="34" charset="0"/>
              </a:rPr>
              <a:t>coverage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Gill Sans MT" panose="020B0502020104020203" pitchFamily="34" charset="0"/>
              </a:rPr>
              <a:t>Covers all prime paths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Prime path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</a:p>
          <a:p>
            <a:pPr lvl="2">
              <a:lnSpc>
                <a:spcPct val="100000"/>
              </a:lnSpc>
            </a:pPr>
            <a:r>
              <a:rPr lang="en-US" sz="2200" dirty="0">
                <a:latin typeface="Gill Sans MT" panose="020B0502020104020203" pitchFamily="34" charset="0"/>
              </a:rPr>
              <a:t>N</a:t>
            </a:r>
            <a:r>
              <a:rPr lang="en-US" sz="2200" dirty="0" smtClean="0">
                <a:latin typeface="Gill Sans MT" panose="020B0502020104020203" pitchFamily="34" charset="0"/>
              </a:rPr>
              <a:t>o </a:t>
            </a:r>
            <a:r>
              <a:rPr lang="en-US" sz="2200" dirty="0">
                <a:latin typeface="Gill Sans MT" panose="020B0502020104020203" pitchFamily="34" charset="0"/>
              </a:rPr>
              <a:t>node appears more than once unless the entire path is a loop</a:t>
            </a:r>
            <a:endParaRPr lang="en-US" sz="2200" dirty="0" smtClean="0">
              <a:latin typeface="Gill Sans MT" panose="020B0502020104020203" pitchFamily="34" charset="0"/>
            </a:endParaRPr>
          </a:p>
          <a:p>
            <a:pPr lvl="2">
              <a:lnSpc>
                <a:spcPct val="100000"/>
              </a:lnSpc>
            </a:pPr>
            <a:r>
              <a:rPr lang="en-US" sz="2200" dirty="0" smtClean="0">
                <a:latin typeface="Gill Sans MT" panose="020B0502020104020203" pitchFamily="34" charset="0"/>
              </a:rPr>
              <a:t>Cannot </a:t>
            </a:r>
            <a:r>
              <a:rPr lang="en-US" sz="2200" dirty="0">
                <a:latin typeface="Gill Sans MT" panose="020B0502020104020203" pitchFamily="34" charset="0"/>
              </a:rPr>
              <a:t>be a </a:t>
            </a:r>
            <a:r>
              <a:rPr lang="en-US" sz="2200" dirty="0" err="1">
                <a:latin typeface="Gill Sans MT" panose="020B0502020104020203" pitchFamily="34" charset="0"/>
              </a:rPr>
              <a:t>subpath</a:t>
            </a:r>
            <a:r>
              <a:rPr lang="en-US" sz="2200" dirty="0">
                <a:latin typeface="Gill Sans MT" panose="020B0502020104020203" pitchFamily="34" charset="0"/>
              </a:rPr>
              <a:t> of </a:t>
            </a:r>
            <a:r>
              <a:rPr lang="en-US" sz="2200" dirty="0" smtClean="0">
                <a:latin typeface="Gill Sans MT" panose="020B0502020104020203" pitchFamily="34" charset="0"/>
              </a:rPr>
              <a:t>other prime paths</a:t>
            </a:r>
            <a:endParaRPr lang="en-US" sz="2200" dirty="0">
              <a:latin typeface="Gill Sans MT" panose="020B0502020104020203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51421" y="1814185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178192" y="1814185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3351421" y="3721516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5178192" y="3721516"/>
            <a:ext cx="703793" cy="65008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13" name="Straight Arrow Connector 12"/>
          <p:cNvCxnSpPr>
            <a:stCxn id="5" idx="6"/>
            <a:endCxn id="10" idx="2"/>
          </p:cNvCxnSpPr>
          <p:nvPr/>
        </p:nvCxnSpPr>
        <p:spPr>
          <a:xfrm>
            <a:off x="4055214" y="2139227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80330" y="1814185"/>
            <a:ext cx="812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Coin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>
            <a:stCxn id="5" idx="4"/>
            <a:endCxn id="11" idx="0"/>
          </p:cNvCxnSpPr>
          <p:nvPr/>
        </p:nvCxnSpPr>
        <p:spPr>
          <a:xfrm>
            <a:off x="3703318" y="2464268"/>
            <a:ext cx="0" cy="12572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99340" y="2935369"/>
            <a:ext cx="1304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AddChoc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541457" y="2464268"/>
            <a:ext cx="0" cy="12572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055214" y="3924394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055214" y="4122149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55214" y="4122149"/>
            <a:ext cx="119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GetChoc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83351" y="2887714"/>
            <a:ext cx="1276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AddChoc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03007" y="3540620"/>
            <a:ext cx="790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Coin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>
            <a:stCxn id="12" idx="1"/>
            <a:endCxn id="5" idx="5"/>
          </p:cNvCxnSpPr>
          <p:nvPr/>
        </p:nvCxnSpPr>
        <p:spPr>
          <a:xfrm flipH="1" flipV="1">
            <a:off x="3952146" y="2369066"/>
            <a:ext cx="1329114" cy="144765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03007" y="2441187"/>
            <a:ext cx="119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GetChoc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/>
          <p:cNvCxnSpPr>
            <a:stCxn id="10" idx="0"/>
            <a:endCxn id="10" idx="6"/>
          </p:cNvCxnSpPr>
          <p:nvPr/>
        </p:nvCxnSpPr>
        <p:spPr>
          <a:xfrm rot="16200000" flipH="1">
            <a:off x="5543516" y="1800758"/>
            <a:ext cx="325042" cy="351896"/>
          </a:xfrm>
          <a:prstGeom prst="curvedConnector4">
            <a:avLst>
              <a:gd name="adj1" fmla="val -70329"/>
              <a:gd name="adj2" fmla="val 164962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133898" y="1278706"/>
            <a:ext cx="748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Coin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Straight Arrow Connector 67"/>
          <p:cNvCxnSpPr>
            <a:stCxn id="11" idx="4"/>
            <a:endCxn id="11" idx="2"/>
          </p:cNvCxnSpPr>
          <p:nvPr/>
        </p:nvCxnSpPr>
        <p:spPr>
          <a:xfrm rot="5400000" flipH="1">
            <a:off x="3364849" y="4033131"/>
            <a:ext cx="325041" cy="351897"/>
          </a:xfrm>
          <a:prstGeom prst="curvedConnector4">
            <a:avLst>
              <a:gd name="adj1" fmla="val -70330"/>
              <a:gd name="adj2" fmla="val 164962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67"/>
          <p:cNvCxnSpPr>
            <a:stCxn id="12" idx="6"/>
            <a:endCxn id="12" idx="4"/>
          </p:cNvCxnSpPr>
          <p:nvPr/>
        </p:nvCxnSpPr>
        <p:spPr>
          <a:xfrm flipH="1">
            <a:off x="5530089" y="4046558"/>
            <a:ext cx="351896" cy="325041"/>
          </a:xfrm>
          <a:prstGeom prst="curvedConnector4">
            <a:avLst>
              <a:gd name="adj1" fmla="val -64962"/>
              <a:gd name="adj2" fmla="val 170330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629887" y="4548785"/>
            <a:ext cx="1322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AddChoc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53266" y="4566629"/>
            <a:ext cx="2004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AddChoc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/ Coin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3612605" y="1088603"/>
            <a:ext cx="181425" cy="1901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Straight Arrow Connector 83"/>
          <p:cNvCxnSpPr>
            <a:stCxn id="83" idx="4"/>
            <a:endCxn id="5" idx="0"/>
          </p:cNvCxnSpPr>
          <p:nvPr/>
        </p:nvCxnSpPr>
        <p:spPr>
          <a:xfrm>
            <a:off x="3703318" y="1278707"/>
            <a:ext cx="0" cy="53547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439511" y="4948895"/>
            <a:ext cx="3635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1: credit = 0 &amp; #stock = 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439512" y="5318227"/>
            <a:ext cx="363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credit &gt; 0 &amp; #stock = 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439512" y="5687559"/>
            <a:ext cx="363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3: credit = 0 &amp; #stock &gt; 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39512" y="6063796"/>
            <a:ext cx="363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credit &gt; 0 &amp; #stock &gt; 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221409" y="3760183"/>
            <a:ext cx="617358" cy="572752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97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640"/>
    </mc:Choice>
    <mc:Fallback xmlns="">
      <p:transition spd="slow" advTm="946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3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4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4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4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4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4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5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5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5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5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76 -0.00069 L 0.26779 -0.0030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2" y="-11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17 -0.00046 L 0.30111 -0.0004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97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504 -0.00231 " pathEditMode="relative" ptsTypes="AA">
                                      <p:cBhvr>
                                        <p:cTn id="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4" grpId="0"/>
      <p:bldP spid="20" grpId="0"/>
      <p:bldP spid="28" grpId="0"/>
      <p:bldP spid="29" grpId="0"/>
      <p:bldP spid="30" grpId="0"/>
      <p:bldP spid="35" grpId="0"/>
      <p:bldP spid="74" grpId="0"/>
      <p:bldP spid="81" grpId="0"/>
      <p:bldP spid="82" grpId="0"/>
      <p:bldP spid="83" grpId="0" animBg="1"/>
      <p:bldP spid="87" grpId="0"/>
      <p:bldP spid="88" grpId="0"/>
      <p:bldP spid="89" grpId="0"/>
      <p:bldP spid="90" grpId="0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3" y="1"/>
            <a:ext cx="8403158" cy="107878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An Example (cont.)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53267" y="875616"/>
            <a:ext cx="3612935" cy="5797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1" y="713971"/>
            <a:ext cx="6672640" cy="354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800" dirty="0" smtClean="0">
                <a:latin typeface="Gill Sans MT" panose="020B0502020104020203" pitchFamily="34" charset="0"/>
              </a:rPr>
              <a:t>14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prime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paths </a:t>
            </a:r>
            <a:r>
              <a:rPr lang="en-US" sz="2800" dirty="0">
                <a:latin typeface="Gill Sans MT" panose="020B0502020104020203" pitchFamily="34" charset="0"/>
              </a:rPr>
              <a:t>(e.g., [1, 3, 4, </a:t>
            </a:r>
            <a:r>
              <a:rPr lang="en-US" sz="2800" dirty="0" smtClean="0">
                <a:latin typeface="Gill Sans MT" panose="020B0502020104020203" pitchFamily="34" charset="0"/>
              </a:rPr>
              <a:t>1])</a:t>
            </a:r>
            <a:endParaRPr lang="en-US" sz="2800" dirty="0">
              <a:latin typeface="Gill Sans MT" panose="020B0502020104020203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800" dirty="0" smtClean="0">
                <a:latin typeface="Gill Sans MT" panose="020B0502020104020203" pitchFamily="34" charset="0"/>
              </a:rPr>
              <a:t>Nine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test paths </a:t>
            </a:r>
            <a:r>
              <a:rPr lang="en-US" sz="2800" dirty="0" smtClean="0">
                <a:latin typeface="Gill Sans MT" panose="020B0502020104020203" pitchFamily="34" charset="0"/>
              </a:rPr>
              <a:t>(e.g., [1, 3, 4, 1, 2, 4])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latin typeface="Gill Sans MT" panose="020B0502020104020203" pitchFamily="34" charset="0"/>
              </a:rPr>
              <a:t>Nine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JUnit</a:t>
            </a:r>
            <a:r>
              <a:rPr lang="en-US" sz="2800" dirty="0" smtClean="0">
                <a:latin typeface="Gill Sans MT" panose="020B0502020104020203" pitchFamily="34" charset="0"/>
              </a:rPr>
              <a:t> test cases</a:t>
            </a:r>
          </a:p>
          <a:p>
            <a:pPr lvl="1">
              <a:lnSpc>
                <a:spcPct val="130000"/>
              </a:lnSpc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VendingMachine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vm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= new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VendingMachine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();</a:t>
            </a:r>
          </a:p>
          <a:p>
            <a:pPr lvl="1">
              <a:lnSpc>
                <a:spcPct val="130000"/>
              </a:lnSpc>
            </a:pPr>
            <a:r>
              <a:rPr lang="en-US" altLang="zh-CN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m.coin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(100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sz="2800" dirty="0" smtClean="0">
                <a:latin typeface="Gill Sans MT" panose="020B0502020104020203" pitchFamily="34" charset="0"/>
              </a:rPr>
              <a:t>Test </a:t>
            </a:r>
            <a:r>
              <a:rPr lang="en-US" sz="2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Oracles</a:t>
            </a:r>
          </a:p>
          <a:p>
            <a:pPr lvl="1">
              <a:lnSpc>
                <a:spcPct val="130000"/>
              </a:lnSpc>
              <a:spcBef>
                <a:spcPts val="500"/>
              </a:spcBef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assertEquals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(100,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vm.getCredit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());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68846" y="1709317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795617" y="1709317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968846" y="3616648"/>
            <a:ext cx="703793" cy="650083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795617" y="3616648"/>
            <a:ext cx="703793" cy="65008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15" name="Straight Arrow Connector 14"/>
          <p:cNvCxnSpPr>
            <a:stCxn id="11" idx="6"/>
            <a:endCxn id="12" idx="2"/>
          </p:cNvCxnSpPr>
          <p:nvPr/>
        </p:nvCxnSpPr>
        <p:spPr>
          <a:xfrm>
            <a:off x="6672639" y="2034359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97754" y="1709317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Coin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stCxn id="11" idx="4"/>
            <a:endCxn id="13" idx="0"/>
          </p:cNvCxnSpPr>
          <p:nvPr/>
        </p:nvCxnSpPr>
        <p:spPr>
          <a:xfrm>
            <a:off x="6320743" y="2359400"/>
            <a:ext cx="0" cy="12572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158882" y="2359400"/>
            <a:ext cx="0" cy="12572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672639" y="3819526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672639" y="4017281"/>
            <a:ext cx="1122978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72639" y="4017281"/>
            <a:ext cx="119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GetChoc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500776" y="2782846"/>
            <a:ext cx="1164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AddChoc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820432" y="3435752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Coin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14" idx="1"/>
            <a:endCxn id="11" idx="5"/>
          </p:cNvCxnSpPr>
          <p:nvPr/>
        </p:nvCxnSpPr>
        <p:spPr>
          <a:xfrm flipH="1" flipV="1">
            <a:off x="6569571" y="2264198"/>
            <a:ext cx="1329114" cy="144765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20432" y="2336319"/>
            <a:ext cx="1190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GetChoc</a:t>
            </a:r>
            <a:endParaRPr lang="en-US" sz="2000" dirty="0"/>
          </a:p>
        </p:txBody>
      </p:sp>
      <p:cxnSp>
        <p:nvCxnSpPr>
          <p:cNvPr id="26" name="Straight Arrow Connector 67"/>
          <p:cNvCxnSpPr>
            <a:stCxn id="12" idx="0"/>
            <a:endCxn id="12" idx="6"/>
          </p:cNvCxnSpPr>
          <p:nvPr/>
        </p:nvCxnSpPr>
        <p:spPr>
          <a:xfrm rot="16200000" flipH="1">
            <a:off x="8160941" y="1695890"/>
            <a:ext cx="325042" cy="351896"/>
          </a:xfrm>
          <a:prstGeom prst="curvedConnector4">
            <a:avLst>
              <a:gd name="adj1" fmla="val -70329"/>
              <a:gd name="adj2" fmla="val 164962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751322" y="1173838"/>
            <a:ext cx="703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Coin</a:t>
            </a:r>
            <a:endParaRPr lang="en-US" sz="2000" dirty="0"/>
          </a:p>
        </p:txBody>
      </p:sp>
      <p:cxnSp>
        <p:nvCxnSpPr>
          <p:cNvPr id="28" name="Straight Arrow Connector 67"/>
          <p:cNvCxnSpPr>
            <a:stCxn id="13" idx="4"/>
            <a:endCxn id="13" idx="2"/>
          </p:cNvCxnSpPr>
          <p:nvPr/>
        </p:nvCxnSpPr>
        <p:spPr>
          <a:xfrm rot="5400000" flipH="1">
            <a:off x="5982274" y="3928263"/>
            <a:ext cx="325041" cy="351897"/>
          </a:xfrm>
          <a:prstGeom prst="curvedConnector4">
            <a:avLst>
              <a:gd name="adj1" fmla="val -70330"/>
              <a:gd name="adj2" fmla="val 164962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67"/>
          <p:cNvCxnSpPr>
            <a:stCxn id="14" idx="6"/>
            <a:endCxn id="14" idx="4"/>
          </p:cNvCxnSpPr>
          <p:nvPr/>
        </p:nvCxnSpPr>
        <p:spPr>
          <a:xfrm flipH="1">
            <a:off x="8147514" y="3941690"/>
            <a:ext cx="351896" cy="325041"/>
          </a:xfrm>
          <a:prstGeom prst="curvedConnector4">
            <a:avLst>
              <a:gd name="adj1" fmla="val -64962"/>
              <a:gd name="adj2" fmla="val 170330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6230030" y="983735"/>
            <a:ext cx="181425" cy="190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1" name="Straight Arrow Connector 30"/>
          <p:cNvCxnSpPr>
            <a:stCxn id="30" idx="4"/>
            <a:endCxn id="11" idx="0"/>
          </p:cNvCxnSpPr>
          <p:nvPr/>
        </p:nvCxnSpPr>
        <p:spPr>
          <a:xfrm>
            <a:off x="6320743" y="1173839"/>
            <a:ext cx="0" cy="53547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56936" y="4865776"/>
            <a:ext cx="308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1: credit = 0 &amp; #stock = 0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056936" y="5235108"/>
            <a:ext cx="308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: credit &gt; 0 &amp; #stock = 0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6056936" y="5604440"/>
            <a:ext cx="3087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3: credit = 0 &amp; #stock &gt; 0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056936" y="5980677"/>
            <a:ext cx="3087064" cy="400110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: credit &gt; 0 &amp; #stock &gt; 0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829383" y="2792841"/>
            <a:ext cx="1164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AddChoc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508496" y="4531869"/>
            <a:ext cx="1164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AddChoc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264552" y="4480784"/>
            <a:ext cx="1879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AddChoc</a:t>
            </a:r>
            <a:r>
              <a:rPr lang="en-US" sz="2000" dirty="0" smtClean="0"/>
              <a:t> / Coin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848811" y="1218676"/>
            <a:ext cx="2485820" cy="39285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 [1, 3, 4, 1, 2, 4]</a:t>
            </a:r>
          </a:p>
          <a:p>
            <a:pPr algn="ctr"/>
            <a:r>
              <a:rPr lang="en-US" sz="2800" dirty="0"/>
              <a:t> [1, 2, 4, 1, 2, 4]</a:t>
            </a:r>
          </a:p>
          <a:p>
            <a:pPr algn="ctr"/>
            <a:r>
              <a:rPr lang="en-US" sz="2800" dirty="0"/>
              <a:t> [1, 2, 4, 3, 4]</a:t>
            </a:r>
          </a:p>
          <a:p>
            <a:pPr algn="ctr"/>
            <a:r>
              <a:rPr lang="en-US" sz="2800" dirty="0"/>
              <a:t> [1, 2, 4, 1, 3, 4]</a:t>
            </a:r>
          </a:p>
          <a:p>
            <a:pPr algn="ctr"/>
            <a:r>
              <a:rPr lang="en-US" sz="2800" dirty="0"/>
              <a:t> [1, 3, 4, 1, 3, 4]</a:t>
            </a:r>
          </a:p>
          <a:p>
            <a:pPr algn="ctr"/>
            <a:r>
              <a:rPr lang="en-US" sz="2800" dirty="0"/>
              <a:t> [1, 3, 4, 3, 4]</a:t>
            </a:r>
          </a:p>
          <a:p>
            <a:pPr algn="ctr"/>
            <a:r>
              <a:rPr lang="en-US" sz="2800" dirty="0"/>
              <a:t> [1, 2, 2, 4]</a:t>
            </a:r>
          </a:p>
          <a:p>
            <a:pPr algn="ctr"/>
            <a:r>
              <a:rPr lang="en-US" sz="2800" dirty="0"/>
              <a:t> [1, 3, 3, 4]</a:t>
            </a:r>
          </a:p>
          <a:p>
            <a:pPr algn="ctr"/>
            <a:r>
              <a:rPr lang="en-US" sz="2800" dirty="0"/>
              <a:t> [1, 2, 4, 4]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6835" y="766556"/>
            <a:ext cx="2017900" cy="60794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 [1, 3, 4, 1]</a:t>
            </a:r>
          </a:p>
          <a:p>
            <a:pPr algn="ctr"/>
            <a:r>
              <a:rPr lang="en-US" sz="2800" dirty="0"/>
              <a:t> [2, 4, 1, 2]</a:t>
            </a:r>
          </a:p>
          <a:p>
            <a:pPr algn="ctr"/>
            <a:r>
              <a:rPr lang="en-US" sz="2800" dirty="0"/>
              <a:t> [1, 2, 4, 1]</a:t>
            </a:r>
          </a:p>
          <a:p>
            <a:pPr algn="ctr"/>
            <a:r>
              <a:rPr lang="en-US" sz="2800" dirty="0"/>
              <a:t> [1, 2, 4, 3]</a:t>
            </a:r>
          </a:p>
          <a:p>
            <a:pPr algn="ctr"/>
            <a:r>
              <a:rPr lang="en-US" sz="2800" dirty="0"/>
              <a:t> [2, 4, 1, 3]</a:t>
            </a:r>
          </a:p>
          <a:p>
            <a:pPr algn="ctr"/>
            <a:r>
              <a:rPr lang="en-US" sz="2800" dirty="0"/>
              <a:t> [4, 1, 2, 4]</a:t>
            </a:r>
          </a:p>
          <a:p>
            <a:pPr algn="ctr"/>
            <a:r>
              <a:rPr lang="en-US" sz="2800" dirty="0"/>
              <a:t> [4, 1, 3, 4]</a:t>
            </a:r>
          </a:p>
          <a:p>
            <a:pPr algn="ctr"/>
            <a:r>
              <a:rPr lang="en-US" sz="2800" dirty="0"/>
              <a:t> [3, 4, 1, 3]</a:t>
            </a:r>
          </a:p>
          <a:p>
            <a:pPr algn="ctr"/>
            <a:r>
              <a:rPr lang="en-US" sz="2800" dirty="0"/>
              <a:t> [3, 4, 1, 2]</a:t>
            </a:r>
          </a:p>
          <a:p>
            <a:pPr algn="ctr"/>
            <a:r>
              <a:rPr lang="en-US" sz="2800" dirty="0"/>
              <a:t> [3, 4, 3]</a:t>
            </a:r>
          </a:p>
          <a:p>
            <a:pPr algn="ctr"/>
            <a:r>
              <a:rPr lang="en-US" sz="2800" dirty="0"/>
              <a:t> [4, 3, 4]</a:t>
            </a:r>
          </a:p>
          <a:p>
            <a:pPr algn="ctr"/>
            <a:r>
              <a:rPr lang="en-US" sz="2800" dirty="0"/>
              <a:t> [3, 3]</a:t>
            </a:r>
          </a:p>
          <a:p>
            <a:pPr algn="ctr"/>
            <a:r>
              <a:rPr lang="en-US" sz="2800" dirty="0"/>
              <a:t> [2, 2]</a:t>
            </a:r>
          </a:p>
          <a:p>
            <a:pPr algn="ctr"/>
            <a:r>
              <a:rPr lang="en-US" sz="2800" dirty="0"/>
              <a:t> [4, 4]</a:t>
            </a:r>
          </a:p>
        </p:txBody>
      </p:sp>
      <p:sp>
        <p:nvSpPr>
          <p:cNvPr id="39" name="Oval 38"/>
          <p:cNvSpPr/>
          <p:nvPr/>
        </p:nvSpPr>
        <p:spPr>
          <a:xfrm>
            <a:off x="7838834" y="3655313"/>
            <a:ext cx="617358" cy="572752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37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091"/>
    </mc:Choice>
    <mc:Fallback xmlns="">
      <p:transition spd="slow" advTm="1120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0.37812 0.2219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13195 0.3180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/>
      <p:bldP spid="21" grpId="0"/>
      <p:bldP spid="22" grpId="0"/>
      <p:bldP spid="23" grpId="0"/>
      <p:bldP spid="25" grpId="0"/>
      <p:bldP spid="27" grpId="0"/>
      <p:bldP spid="30" grpId="0" animBg="1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10" grpId="0" animBg="1"/>
      <p:bldP spid="10" grpId="1" animBg="1"/>
      <p:bldP spid="10" grpId="2" animBg="1"/>
      <p:bldP spid="5" grpId="0" animBg="1"/>
      <p:bldP spid="5" grpId="1" animBg="1"/>
      <p:bldP spid="5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Testing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19</a:t>
            </a:fld>
            <a:endParaRPr lang="en-US" altLang="zh-CN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28600" y="901700"/>
            <a:ext cx="5319976" cy="5422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Gill Sans MT" panose="020B0502020104020203" pitchFamily="34" charset="0"/>
              </a:rPr>
              <a:t>Test criterion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Test requirements (subpaths)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Abstract tests (test paths)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Concrete tests</a:t>
            </a:r>
          </a:p>
          <a:p>
            <a:r>
              <a:rPr lang="en-US" dirty="0" smtClean="0">
                <a:latin typeface="Gill Sans MT" panose="020B0502020104020203" pitchFamily="34" charset="0"/>
              </a:rPr>
              <a:t>Test oracles</a:t>
            </a:r>
          </a:p>
          <a:p>
            <a:endParaRPr lang="en-US" dirty="0" smtClean="0"/>
          </a:p>
        </p:txBody>
      </p:sp>
      <p:sp>
        <p:nvSpPr>
          <p:cNvPr id="23" name="Rounded Rectangle 22"/>
          <p:cNvSpPr>
            <a:spLocks noChangeArrowheads="1"/>
          </p:cNvSpPr>
          <p:nvPr/>
        </p:nvSpPr>
        <p:spPr bwMode="auto">
          <a:xfrm>
            <a:off x="5164017" y="944372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Model</a:t>
            </a:r>
          </a:p>
        </p:txBody>
      </p: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7380287" y="944372"/>
            <a:ext cx="1282450" cy="45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 smtClean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Criterion</a:t>
            </a:r>
            <a:endParaRPr lang="en-US" altLang="zh-CN" sz="2000" dirty="0">
              <a:solidFill>
                <a:schemeClr val="bg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5811717" y="1730532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Requirements</a:t>
            </a:r>
          </a:p>
        </p:txBody>
      </p:sp>
      <p:cxnSp>
        <p:nvCxnSpPr>
          <p:cNvPr id="26" name="Straight Arrow Connector 25"/>
          <p:cNvCxnSpPr>
            <a:cxnSpLocks noChangeShapeType="1"/>
            <a:stCxn id="23" idx="2"/>
            <a:endCxn id="25" idx="0"/>
          </p:cNvCxnSpPr>
          <p:nvPr/>
        </p:nvCxnSpPr>
        <p:spPr bwMode="auto">
          <a:xfrm>
            <a:off x="5621217" y="1401572"/>
            <a:ext cx="1066800" cy="3289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27" name="Straight Arrow Connector 26"/>
          <p:cNvCxnSpPr>
            <a:cxnSpLocks noChangeShapeType="1"/>
            <a:stCxn id="24" idx="2"/>
            <a:endCxn id="25" idx="0"/>
          </p:cNvCxnSpPr>
          <p:nvPr/>
        </p:nvCxnSpPr>
        <p:spPr bwMode="auto">
          <a:xfrm flipH="1">
            <a:off x="6688017" y="1401572"/>
            <a:ext cx="1333495" cy="3289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6078417" y="2779168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Abstract Tests</a:t>
            </a:r>
          </a:p>
        </p:txBody>
      </p: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7772400" y="3885538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Extra</a:t>
            </a:r>
            <a:r>
              <a:rPr lang="en-US" altLang="zh-CN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 Info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6051802" y="3885538"/>
            <a:ext cx="1269879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Concrete Tests</a:t>
            </a: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5773617" y="5035184"/>
            <a:ext cx="1828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Execution</a:t>
            </a:r>
          </a:p>
        </p:txBody>
      </p:sp>
      <p:cxnSp>
        <p:nvCxnSpPr>
          <p:cNvPr id="32" name="Straight Arrow Connector 31"/>
          <p:cNvCxnSpPr>
            <a:cxnSpLocks noChangeShapeType="1"/>
            <a:stCxn id="25" idx="2"/>
            <a:endCxn id="28" idx="0"/>
          </p:cNvCxnSpPr>
          <p:nvPr/>
        </p:nvCxnSpPr>
        <p:spPr bwMode="auto">
          <a:xfrm>
            <a:off x="6688017" y="2416332"/>
            <a:ext cx="0" cy="36283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3" name="Straight Arrow Connector 32"/>
          <p:cNvCxnSpPr>
            <a:cxnSpLocks noChangeShapeType="1"/>
            <a:stCxn id="28" idx="2"/>
            <a:endCxn id="30" idx="0"/>
          </p:cNvCxnSpPr>
          <p:nvPr/>
        </p:nvCxnSpPr>
        <p:spPr bwMode="auto">
          <a:xfrm flipH="1">
            <a:off x="6686742" y="3464968"/>
            <a:ext cx="1275" cy="42057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4" name="Straight Arrow Connector 33"/>
          <p:cNvCxnSpPr>
            <a:cxnSpLocks noChangeShapeType="1"/>
            <a:stCxn id="29" idx="1"/>
            <a:endCxn id="30" idx="3"/>
          </p:cNvCxnSpPr>
          <p:nvPr/>
        </p:nvCxnSpPr>
        <p:spPr bwMode="auto">
          <a:xfrm flipH="1">
            <a:off x="7321681" y="4228438"/>
            <a:ext cx="450719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5" name="Straight Arrow Connector 34"/>
          <p:cNvCxnSpPr>
            <a:cxnSpLocks noChangeShapeType="1"/>
            <a:stCxn id="30" idx="2"/>
            <a:endCxn id="31" idx="0"/>
          </p:cNvCxnSpPr>
          <p:nvPr/>
        </p:nvCxnSpPr>
        <p:spPr bwMode="auto">
          <a:xfrm>
            <a:off x="6686742" y="4571338"/>
            <a:ext cx="1275" cy="46384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36" name="Straight Arrow Connector 35"/>
          <p:cNvCxnSpPr>
            <a:cxnSpLocks noChangeShapeType="1"/>
            <a:stCxn id="31" idx="2"/>
          </p:cNvCxnSpPr>
          <p:nvPr/>
        </p:nvCxnSpPr>
        <p:spPr bwMode="auto">
          <a:xfrm>
            <a:off x="6688017" y="5568584"/>
            <a:ext cx="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6027738" y="6035675"/>
            <a:ext cx="135255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Reports</a:t>
            </a:r>
          </a:p>
        </p:txBody>
      </p:sp>
    </p:spTree>
    <p:extLst>
      <p:ext uri="{BB962C8B-B14F-4D97-AF65-F5344CB8AC3E}">
        <p14:creationId xmlns:p14="http://schemas.microsoft.com/office/powerpoint/2010/main" val="38317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00" dur="indefinite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88667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Mason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An MBT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Conclusions, Contributions, &amp; Future Ideas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860" y="1510301"/>
            <a:ext cx="4935256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20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1"/>
            <a:ext cx="8377881" cy="29021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Mason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An MBT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Conclusions, Contributions, &amp; Future Ideas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860" y="2797814"/>
            <a:ext cx="3708035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8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Mapping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 abstract tests to concrete tests</a:t>
            </a:r>
          </a:p>
          <a:p>
            <a:r>
              <a:rPr lang="en-US" dirty="0"/>
              <a:t>First abstract test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err="1" smtClean="0"/>
              <a:t>AddChoc</a:t>
            </a:r>
            <a:r>
              <a:rPr lang="en-US" sz="2000" dirty="0"/>
              <a:t>, </a:t>
            </a:r>
            <a:r>
              <a:rPr lang="en-US" sz="2000" dirty="0" smtClean="0"/>
              <a:t>Coin</a:t>
            </a:r>
            <a:r>
              <a:rPr lang="en-US" sz="2000" dirty="0"/>
              <a:t>, </a:t>
            </a:r>
            <a:r>
              <a:rPr lang="en-US" sz="2000" dirty="0" err="1"/>
              <a:t>GetChoc</a:t>
            </a:r>
            <a:r>
              <a:rPr lang="en-US" sz="2000" dirty="0"/>
              <a:t>, Coin, </a:t>
            </a:r>
            <a:r>
              <a:rPr lang="en-US" sz="2000" dirty="0" err="1"/>
              <a:t>AddChoc</a:t>
            </a:r>
            <a:endParaRPr lang="en-US" sz="2000" dirty="0"/>
          </a:p>
          <a:p>
            <a:r>
              <a:rPr lang="en-US" altLang="zh-CN" dirty="0">
                <a:ea typeface="宋体" pitchFamily="2" charset="-122"/>
              </a:rPr>
              <a:t>Nine abstract tests </a:t>
            </a:r>
            <a:r>
              <a:rPr lang="en-US" altLang="zh-CN" dirty="0" smtClean="0">
                <a:ea typeface="宋体" pitchFamily="2" charset="-122"/>
              </a:rPr>
              <a:t>use :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15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err="1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AddChoc</a:t>
            </a:r>
            <a:r>
              <a:rPr lang="en-US" altLang="zh-CN" dirty="0" smtClean="0">
                <a:ea typeface="宋体" pitchFamily="2" charset="-122"/>
              </a:rPr>
              <a:t>” transitions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16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Coin</a:t>
            </a:r>
            <a:r>
              <a:rPr lang="en-US" altLang="zh-CN" dirty="0" smtClean="0">
                <a:ea typeface="宋体" pitchFamily="2" charset="-122"/>
              </a:rPr>
              <a:t>” </a:t>
            </a:r>
            <a:r>
              <a:rPr lang="en-US" altLang="zh-CN" dirty="0">
                <a:ea typeface="宋体" pitchFamily="2" charset="-122"/>
              </a:rPr>
              <a:t>transitions</a:t>
            </a:r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6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getChoc</a:t>
            </a:r>
            <a:r>
              <a:rPr lang="en-US" altLang="zh-CN" dirty="0" smtClean="0">
                <a:ea typeface="宋体" pitchFamily="2" charset="-122"/>
              </a:rPr>
              <a:t>” </a:t>
            </a:r>
            <a:r>
              <a:rPr lang="en-US" altLang="zh-CN" dirty="0">
                <a:ea typeface="宋体" pitchFamily="2" charset="-122"/>
              </a:rPr>
              <a:t>transitions</a:t>
            </a:r>
          </a:p>
          <a:p>
            <a:r>
              <a:rPr lang="en-US" altLang="zh-CN" dirty="0">
                <a:ea typeface="宋体" pitchFamily="2" charset="-122"/>
              </a:rPr>
              <a:t>Testers often convert abstract </a:t>
            </a:r>
            <a:r>
              <a:rPr lang="en-US" altLang="zh-CN" dirty="0" smtClean="0">
                <a:ea typeface="宋体" pitchFamily="2" charset="-122"/>
              </a:rPr>
              <a:t>to </a:t>
            </a:r>
            <a:r>
              <a:rPr lang="en-US" altLang="zh-CN" dirty="0">
                <a:ea typeface="宋体" pitchFamily="2" charset="-122"/>
              </a:rPr>
              <a:t>concrete tests </a:t>
            </a:r>
            <a:r>
              <a:rPr lang="en-US" altLang="zh-CN" dirty="0" smtClean="0">
                <a:ea typeface="宋体" pitchFamily="2" charset="-122"/>
              </a:rPr>
              <a:t>by </a:t>
            </a:r>
            <a:r>
              <a:rPr lang="en-US" altLang="zh-CN" dirty="0">
                <a:ea typeface="宋体" pitchFamily="2" charset="-122"/>
              </a:rPr>
              <a:t>hand</a:t>
            </a:r>
          </a:p>
          <a:p>
            <a:r>
              <a:rPr lang="en-US" altLang="zh-CN" dirty="0" smtClean="0">
                <a:ea typeface="宋体" pitchFamily="2" charset="-122"/>
              </a:rPr>
              <a:t>Solution?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21</a:t>
            </a:fld>
            <a:endParaRPr lang="en-US" altLang="zh-CN" dirty="0"/>
          </a:p>
        </p:txBody>
      </p:sp>
      <p:grpSp>
        <p:nvGrpSpPr>
          <p:cNvPr id="35" name="Group 34"/>
          <p:cNvGrpSpPr/>
          <p:nvPr/>
        </p:nvGrpSpPr>
        <p:grpSpPr>
          <a:xfrm>
            <a:off x="5508496" y="1173838"/>
            <a:ext cx="3635504" cy="5206949"/>
            <a:chOff x="5508496" y="1173838"/>
            <a:chExt cx="3635504" cy="5206949"/>
          </a:xfrm>
        </p:grpSpPr>
        <p:sp>
          <p:nvSpPr>
            <p:cNvPr id="6" name="Oval 5"/>
            <p:cNvSpPr/>
            <p:nvPr/>
          </p:nvSpPr>
          <p:spPr>
            <a:xfrm>
              <a:off x="5968846" y="1709317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795617" y="1709317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968846" y="3616648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795617" y="3616648"/>
              <a:ext cx="703793" cy="65008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0" name="Straight Arrow Connector 9"/>
            <p:cNvCxnSpPr>
              <a:stCxn id="6" idx="6"/>
              <a:endCxn id="7" idx="2"/>
            </p:cNvCxnSpPr>
            <p:nvPr/>
          </p:nvCxnSpPr>
          <p:spPr>
            <a:xfrm>
              <a:off x="6672639" y="2034359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797754" y="1709317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Coin</a:t>
              </a: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6" idx="4"/>
              <a:endCxn id="8" idx="0"/>
            </p:cNvCxnSpPr>
            <p:nvPr/>
          </p:nvCxnSpPr>
          <p:spPr>
            <a:xfrm>
              <a:off x="6320743" y="2359400"/>
              <a:ext cx="0" cy="125724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158882" y="2359400"/>
              <a:ext cx="0" cy="125724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672639" y="3819526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672639" y="4017281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72639" y="4017281"/>
              <a:ext cx="1190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GetChoc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0776" y="2782846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AddChoc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20432" y="3435752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Coin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9" idx="1"/>
              <a:endCxn id="6" idx="5"/>
            </p:cNvCxnSpPr>
            <p:nvPr/>
          </p:nvCxnSpPr>
          <p:spPr>
            <a:xfrm flipH="1" flipV="1">
              <a:off x="6569571" y="2264198"/>
              <a:ext cx="1329114" cy="144765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820432" y="2336319"/>
              <a:ext cx="1190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GetChoc</a:t>
              </a:r>
              <a:endParaRPr lang="en-US" sz="2000" dirty="0"/>
            </a:p>
          </p:txBody>
        </p:sp>
        <p:cxnSp>
          <p:nvCxnSpPr>
            <p:cNvPr id="21" name="Straight Arrow Connector 67"/>
            <p:cNvCxnSpPr>
              <a:stCxn id="7" idx="0"/>
              <a:endCxn id="7" idx="6"/>
            </p:cNvCxnSpPr>
            <p:nvPr/>
          </p:nvCxnSpPr>
          <p:spPr>
            <a:xfrm rot="16200000" flipH="1">
              <a:off x="8160941" y="1695890"/>
              <a:ext cx="325042" cy="351896"/>
            </a:xfrm>
            <a:prstGeom prst="curvedConnector4">
              <a:avLst>
                <a:gd name="adj1" fmla="val -70329"/>
                <a:gd name="adj2" fmla="val 164962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751322" y="1173838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Coin</a:t>
              </a:r>
              <a:endParaRPr lang="en-US" sz="2000" dirty="0"/>
            </a:p>
          </p:txBody>
        </p:sp>
        <p:cxnSp>
          <p:nvCxnSpPr>
            <p:cNvPr id="23" name="Straight Arrow Connector 67"/>
            <p:cNvCxnSpPr>
              <a:stCxn id="8" idx="4"/>
              <a:endCxn id="8" idx="2"/>
            </p:cNvCxnSpPr>
            <p:nvPr/>
          </p:nvCxnSpPr>
          <p:spPr>
            <a:xfrm rot="5400000" flipH="1">
              <a:off x="5982274" y="3928263"/>
              <a:ext cx="325041" cy="351897"/>
            </a:xfrm>
            <a:prstGeom prst="curvedConnector4">
              <a:avLst>
                <a:gd name="adj1" fmla="val -70330"/>
                <a:gd name="adj2" fmla="val 164962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67"/>
            <p:cNvCxnSpPr>
              <a:stCxn id="9" idx="6"/>
              <a:endCxn id="9" idx="4"/>
            </p:cNvCxnSpPr>
            <p:nvPr/>
          </p:nvCxnSpPr>
          <p:spPr>
            <a:xfrm flipH="1">
              <a:off x="8147514" y="3941690"/>
              <a:ext cx="351896" cy="325041"/>
            </a:xfrm>
            <a:prstGeom prst="curvedConnector4">
              <a:avLst>
                <a:gd name="adj1" fmla="val -64962"/>
                <a:gd name="adj2" fmla="val 170330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6230030" y="1260471"/>
              <a:ext cx="181425" cy="19010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5" idx="4"/>
              <a:endCxn id="6" idx="0"/>
            </p:cNvCxnSpPr>
            <p:nvPr/>
          </p:nvCxnSpPr>
          <p:spPr>
            <a:xfrm>
              <a:off x="6320743" y="1450575"/>
              <a:ext cx="0" cy="25874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056936" y="4865776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1: credit = 0 &amp; #stock = 0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56936" y="5235108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2</a:t>
              </a:r>
              <a:r>
                <a:rPr lang="en-US" sz="2000" dirty="0" smtClean="0"/>
                <a:t>: credit &gt; 0 &amp; #stock = 0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56936" y="5604440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3: credit = 0 &amp; #stock &gt; 0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56936" y="5980677"/>
              <a:ext cx="3087064" cy="400110"/>
            </a:xfrm>
            <a:prstGeom prst="rect">
              <a:avLst/>
            </a:prstGeom>
            <a:solidFill>
              <a:srgbClr val="0000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4</a:t>
              </a:r>
              <a:r>
                <a:rPr lang="en-US" sz="2000" dirty="0" smtClean="0"/>
                <a:t>: credit &gt; 0 &amp; #stock &gt; 0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29383" y="2792841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AddChoc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8496" y="4531869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AddChoc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64552" y="4480784"/>
              <a:ext cx="1879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AddChoc</a:t>
              </a:r>
              <a:r>
                <a:rPr lang="en-US" sz="2000" dirty="0" smtClean="0"/>
                <a:t> / Coin</a:t>
              </a:r>
              <a:endParaRPr lang="en-US" sz="20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7838834" y="3655313"/>
              <a:ext cx="617358" cy="57275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3139804" y="1295363"/>
            <a:ext cx="2689579" cy="5529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 [1, 3, 4, 1, 2, 4</a:t>
            </a:r>
            <a:r>
              <a:rPr lang="en-US" sz="2800" dirty="0" smtClean="0"/>
              <a:t>] </a:t>
            </a:r>
            <a:endParaRPr lang="en-US" sz="2800" dirty="0"/>
          </a:p>
        </p:txBody>
      </p:sp>
      <p:sp>
        <p:nvSpPr>
          <p:cNvPr id="37" name="Rounded Rectangle 36"/>
          <p:cNvSpPr/>
          <p:nvPr/>
        </p:nvSpPr>
        <p:spPr bwMode="auto">
          <a:xfrm>
            <a:off x="721895" y="5430730"/>
            <a:ext cx="4644189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Automate the transformation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Test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22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73510" y="1311441"/>
            <a:ext cx="3135171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components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16921" y="1978485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16921" y="263220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C2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6921" y="328591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C3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16921" y="3939636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916921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916921" y="5247070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C6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16921" y="590078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C7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46352" y="1590886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1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047568" y="3790010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3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3667" y="1737918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2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12906" y="198320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912906" y="329064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C3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12906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916921" y="1978484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912906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912906" y="524705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C6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937815" y="263220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C2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912906" y="590773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C7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937815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928952" y="459335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30" name="8-Point Star 29"/>
          <p:cNvSpPr/>
          <p:nvPr/>
        </p:nvSpPr>
        <p:spPr>
          <a:xfrm rot="20323394">
            <a:off x="1726569" y="3748400"/>
            <a:ext cx="3378928" cy="2738069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Each abstract test component must be mapped to real code in concrete tests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1" name="8-Point Star 30"/>
          <p:cNvSpPr/>
          <p:nvPr/>
        </p:nvSpPr>
        <p:spPr>
          <a:xfrm rot="21156703">
            <a:off x="6577386" y="4217022"/>
            <a:ext cx="1827637" cy="127674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many times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8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3658 0.0340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95559E-6 L 0.36615 -0.0682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3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1321E-7 L 0.36684 -0.0786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67101 0.05185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67101 -0.24491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2177E-6 L 0.67309 -0.25561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46" y="-12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48247 0.25463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48143 0.14814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48368 0.13866 " pathEditMode="relative" rAng="0" ptsTypes="AA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681 0.02963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0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Mapping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language</a:t>
            </a:r>
            <a:r>
              <a:rPr lang="en-US" dirty="0" smtClean="0"/>
              <a:t> to define mappings for individual test components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Structured Test Automation Language</a:t>
            </a:r>
            <a:r>
              <a:rPr lang="en-US" sz="2800" dirty="0" smtClean="0"/>
              <a:t> (</a:t>
            </a:r>
            <a:r>
              <a:rPr lang="en-US" sz="2800" i="1" dirty="0" smtClean="0">
                <a:solidFill>
                  <a:schemeClr val="tx2"/>
                </a:solidFill>
              </a:rPr>
              <a:t>STAL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tool</a:t>
            </a:r>
            <a:r>
              <a:rPr lang="en-US" dirty="0" smtClean="0"/>
              <a:t> to choose model-level test components and compose mappings to create concrete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23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851487" y="3801980"/>
            <a:ext cx="3429009" cy="52939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Behavioral Models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851487" y="4724401"/>
            <a:ext cx="3429009" cy="135154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Identifiable Elements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      1. Transitions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      2.  Constraints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Mappings in STAL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Element</a:t>
            </a:r>
            <a:r>
              <a:rPr lang="en-US" dirty="0" smtClean="0"/>
              <a:t> mapping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TYPEOFELEMENT</a:t>
            </a:r>
            <a:r>
              <a:rPr lang="en-US" sz="2000" dirty="0" smtClean="0"/>
              <a:t> </a:t>
            </a:r>
            <a:r>
              <a:rPr lang="en-US" dirty="0" smtClean="0"/>
              <a:t>: Transition or constraint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TYPEOFCONSTRAINT</a:t>
            </a:r>
            <a:r>
              <a:rPr lang="en-US" sz="2000" dirty="0">
                <a:cs typeface="Arial" panose="020B0604020202020204" pitchFamily="34" charset="0"/>
              </a:rPr>
              <a:t> </a:t>
            </a:r>
            <a:r>
              <a:rPr lang="en-US" dirty="0" smtClean="0"/>
              <a:t>: Guards, post-conditions, state invariants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Object</a:t>
            </a:r>
            <a:r>
              <a:rPr lang="en-US" dirty="0" smtClean="0"/>
              <a:t> mapping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24</a:t>
            </a:fld>
            <a:endParaRPr lang="en-US" altLang="zh-CN" dirty="0"/>
          </a:p>
        </p:txBody>
      </p:sp>
      <p:sp>
        <p:nvSpPr>
          <p:cNvPr id="6" name="Rectangle 5"/>
          <p:cNvSpPr/>
          <p:nvPr/>
        </p:nvSpPr>
        <p:spPr>
          <a:xfrm>
            <a:off x="463812" y="1311440"/>
            <a:ext cx="6767168" cy="200927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mappingName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TYPEOFELEMENT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nameOfElement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equires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objectMappingName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TYPEOFCONSTRAINT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nameOfElement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…] …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testCode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}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966" y="4762663"/>
            <a:ext cx="6733920" cy="158197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mappingName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nameOfClass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nameOfObject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equires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objectMappingName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testCode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3929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Mappings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25</a:t>
            </a:fld>
            <a:endParaRPr lang="en-US" altLang="zh-CN"/>
          </a:p>
        </p:txBody>
      </p:sp>
      <p:sp>
        <p:nvSpPr>
          <p:cNvPr id="5" name="Rectangle 4"/>
          <p:cNvSpPr/>
          <p:nvPr/>
        </p:nvSpPr>
        <p:spPr>
          <a:xfrm>
            <a:off x="1062086" y="1612230"/>
            <a:ext cx="7014410" cy="1008799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vMachineInit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initialize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VendingMachine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new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VendingMachine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(); }</a:t>
            </a:r>
          </a:p>
        </p:txBody>
      </p:sp>
      <p:sp>
        <p:nvSpPr>
          <p:cNvPr id="6" name="Rectangle 5"/>
          <p:cNvSpPr/>
          <p:nvPr/>
        </p:nvSpPr>
        <p:spPr>
          <a:xfrm>
            <a:off x="1369511" y="2743196"/>
            <a:ext cx="6399560" cy="138295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getChocolate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getChoc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StringBuffer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new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StringBuffer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(“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MM”);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vm.getChoc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 }</a:t>
            </a:r>
          </a:p>
        </p:txBody>
      </p:sp>
      <p:sp>
        <p:nvSpPr>
          <p:cNvPr id="7" name="Rectangle 6"/>
          <p:cNvSpPr/>
          <p:nvPr/>
        </p:nvSpPr>
        <p:spPr>
          <a:xfrm>
            <a:off x="812720" y="5089357"/>
            <a:ext cx="7513142" cy="125496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constraintForCredit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onstraint1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StateInvariant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State3, State6, State9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vm.getCredit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() &gt;= 90; }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794070" y="1010655"/>
            <a:ext cx="3550442" cy="52939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Transition Mappings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94070" y="4495804"/>
            <a:ext cx="3550442" cy="52939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Constraint Mapping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5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Mappings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26</a:t>
            </a:fld>
            <a:endParaRPr lang="en-US" altLang="zh-CN"/>
          </a:p>
        </p:txBody>
      </p:sp>
      <p:sp>
        <p:nvSpPr>
          <p:cNvPr id="5" name="Rectangle 4"/>
          <p:cNvSpPr/>
          <p:nvPr/>
        </p:nvSpPr>
        <p:spPr>
          <a:xfrm>
            <a:off x="1062081" y="1720509"/>
            <a:ext cx="7014410" cy="137092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StringBufferInit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StringBuffer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StringBuffer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= new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StringBuffer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(“MM”);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66167" y="4776534"/>
            <a:ext cx="6394196" cy="125496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getChocolate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getChoc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lang="en-U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stringBufferInit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vm.getChoc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794070" y="1130975"/>
            <a:ext cx="3550442" cy="52939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Object Mapping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94070" y="3753850"/>
            <a:ext cx="3550442" cy="95049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Transition Mapping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with requires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5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13710" y="962526"/>
            <a:ext cx="8947484" cy="56909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-1"/>
            <a:ext cx="7865819" cy="1289610"/>
          </a:xfrm>
        </p:spPr>
        <p:txBody>
          <a:bodyPr/>
          <a:lstStyle/>
          <a:p>
            <a:r>
              <a:rPr lang="en-US" dirty="0"/>
              <a:t>MBT Mappings Process Summary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27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>
          <a:xfrm>
            <a:off x="1196648" y="1861305"/>
            <a:ext cx="1791060" cy="10046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UML </a:t>
            </a:r>
            <a:r>
              <a:rPr lang="en-US" sz="2800" dirty="0" err="1" smtClean="0">
                <a:latin typeface="Gill Sans MT" panose="020B0502020104020203" pitchFamily="34" charset="0"/>
              </a:rPr>
              <a:t>Statechart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14" name="Straight Arrow Connector 13"/>
          <p:cNvCxnSpPr>
            <a:stCxn id="4" idx="4"/>
          </p:cNvCxnSpPr>
          <p:nvPr/>
        </p:nvCxnSpPr>
        <p:spPr>
          <a:xfrm flipH="1">
            <a:off x="5267527" y="1564103"/>
            <a:ext cx="9493" cy="40350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2" idx="2"/>
          </p:cNvCxnSpPr>
          <p:nvPr/>
        </p:nvCxnSpPr>
        <p:spPr>
          <a:xfrm rot="10800000">
            <a:off x="3578590" y="2656476"/>
            <a:ext cx="2101007" cy="956012"/>
          </a:xfrm>
          <a:prstGeom prst="bentConnector2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293139" y="4674372"/>
            <a:ext cx="609406" cy="435437"/>
          </a:xfrm>
          <a:prstGeom prst="bentConnector3">
            <a:avLst>
              <a:gd name="adj1" fmla="val 100752"/>
            </a:avLst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013606" y="1966664"/>
            <a:ext cx="1129966" cy="6898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graph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31060" y="1945125"/>
            <a:ext cx="2478505" cy="108685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Graph coverage web app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642559" y="2022326"/>
            <a:ext cx="1129966" cy="9324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paths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74651" y="1046745"/>
            <a:ext cx="1804737" cy="517358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criterion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68456" y="4199658"/>
            <a:ext cx="2779505" cy="231308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component mappings for each transition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objects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constraints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728867" y="4279333"/>
            <a:ext cx="1564272" cy="101263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Defined in STAL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44499" y="3435507"/>
            <a:ext cx="1746960" cy="1216481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STALE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754691" y="5319831"/>
            <a:ext cx="1150772" cy="94862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JUnit</a:t>
            </a:r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tests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630527" y="3604467"/>
            <a:ext cx="1405188" cy="8602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oracles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7009565" y="2488551"/>
            <a:ext cx="632994" cy="1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3"/>
          </p:cNvCxnSpPr>
          <p:nvPr/>
        </p:nvCxnSpPr>
        <p:spPr>
          <a:xfrm>
            <a:off x="4143572" y="2311570"/>
            <a:ext cx="387488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5" idx="3"/>
            <a:endCxn id="26" idx="1"/>
          </p:cNvCxnSpPr>
          <p:nvPr/>
        </p:nvCxnSpPr>
        <p:spPr>
          <a:xfrm flipV="1">
            <a:off x="3247961" y="4785653"/>
            <a:ext cx="480906" cy="570547"/>
          </a:xfrm>
          <a:prstGeom prst="bentConnector3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23" idx="2"/>
            <a:endCxn id="28" idx="0"/>
          </p:cNvCxnSpPr>
          <p:nvPr/>
        </p:nvCxnSpPr>
        <p:spPr>
          <a:xfrm rot="5400000">
            <a:off x="7022396" y="2250360"/>
            <a:ext cx="480731" cy="1889563"/>
          </a:xfrm>
          <a:prstGeom prst="bentConnector3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1" idx="1"/>
            <a:endCxn id="28" idx="3"/>
          </p:cNvCxnSpPr>
          <p:nvPr/>
        </p:nvCxnSpPr>
        <p:spPr>
          <a:xfrm flipH="1">
            <a:off x="7191459" y="4034597"/>
            <a:ext cx="439068" cy="9151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8" idx="2"/>
            <a:endCxn id="29" idx="0"/>
          </p:cNvCxnSpPr>
          <p:nvPr/>
        </p:nvCxnSpPr>
        <p:spPr>
          <a:xfrm>
            <a:off x="6317979" y="4651988"/>
            <a:ext cx="12098" cy="667843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-Point Star 64"/>
          <p:cNvSpPr/>
          <p:nvPr/>
        </p:nvSpPr>
        <p:spPr>
          <a:xfrm>
            <a:off x="1244267" y="1160270"/>
            <a:ext cx="196827" cy="258679"/>
          </a:xfrm>
          <a:prstGeom prst="star6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412030" y="1058777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tester input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7" name="6-Point Star 66"/>
          <p:cNvSpPr/>
          <p:nvPr/>
        </p:nvSpPr>
        <p:spPr>
          <a:xfrm>
            <a:off x="2185901" y="3367818"/>
            <a:ext cx="196827" cy="258679"/>
          </a:xfrm>
          <a:prstGeom prst="star6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-Point Star 67"/>
          <p:cNvSpPr/>
          <p:nvPr/>
        </p:nvSpPr>
        <p:spPr>
          <a:xfrm>
            <a:off x="3469314" y="4851130"/>
            <a:ext cx="196827" cy="258679"/>
          </a:xfrm>
          <a:prstGeom prst="star6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-Point Star 68"/>
          <p:cNvSpPr/>
          <p:nvPr/>
        </p:nvSpPr>
        <p:spPr>
          <a:xfrm>
            <a:off x="5404000" y="1595335"/>
            <a:ext cx="196827" cy="258679"/>
          </a:xfrm>
          <a:prstGeom prst="star6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-Point Star 69"/>
          <p:cNvSpPr/>
          <p:nvPr/>
        </p:nvSpPr>
        <p:spPr>
          <a:xfrm>
            <a:off x="7333548" y="4148933"/>
            <a:ext cx="196827" cy="258679"/>
          </a:xfrm>
          <a:prstGeom prst="star6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Elbow Connector 36"/>
          <p:cNvCxnSpPr>
            <a:stCxn id="7" idx="2"/>
          </p:cNvCxnSpPr>
          <p:nvPr/>
        </p:nvCxnSpPr>
        <p:spPr>
          <a:xfrm rot="16200000" flipH="1">
            <a:off x="3297313" y="1660808"/>
            <a:ext cx="942052" cy="3352323"/>
          </a:xfrm>
          <a:prstGeom prst="bentConnector2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5798444" y="3008671"/>
            <a:ext cx="10204" cy="39225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46707" y="3081546"/>
            <a:ext cx="54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call</a:t>
            </a:r>
            <a:endParaRPr lang="en-US" sz="1800" dirty="0"/>
          </a:p>
        </p:txBody>
      </p:sp>
      <p:sp>
        <p:nvSpPr>
          <p:cNvPr id="102" name="Rounded Rectangle 101"/>
          <p:cNvSpPr/>
          <p:nvPr/>
        </p:nvSpPr>
        <p:spPr>
          <a:xfrm>
            <a:off x="124511" y="1921263"/>
            <a:ext cx="1014530" cy="68981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PUT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103" name="Elbow Connector 102"/>
          <p:cNvCxnSpPr>
            <a:stCxn id="102" idx="2"/>
            <a:endCxn id="28" idx="1"/>
          </p:cNvCxnSpPr>
          <p:nvPr/>
        </p:nvCxnSpPr>
        <p:spPr>
          <a:xfrm rot="16200000" flipH="1">
            <a:off x="2321801" y="921049"/>
            <a:ext cx="1432673" cy="4812723"/>
          </a:xfrm>
          <a:prstGeom prst="bentConnector2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5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Evaluation of STALE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28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902370" y="998615"/>
            <a:ext cx="7315198" cy="113096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Can STALE help programmers efficiently design tests ?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4434" y="2394283"/>
            <a:ext cx="5622755" cy="170848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Subject Programs</a:t>
            </a:r>
            <a:endParaRPr lang="en-US" b="1" dirty="0" smtClean="0">
              <a:latin typeface="Gill Sans MT" panose="020B05020201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17 open source and example programs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52 to 9486 LOC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7 GUIs, 4 web apps, 1 CL, 5 others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59969" y="4307314"/>
            <a:ext cx="4359440" cy="154003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Subject Models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Drawn using Eclipse / Papyrus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7—22 states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>
                <a:latin typeface="Gill Sans MT" panose="020B0502020104020203" pitchFamily="34" charset="0"/>
              </a:rPr>
              <a:t>12—116 </a:t>
            </a:r>
            <a:r>
              <a:rPr lang="en-US" dirty="0" smtClean="0">
                <a:latin typeface="Gill Sans MT" panose="020B0502020104020203" pitchFamily="34" charset="0"/>
              </a:rPr>
              <a:t>transitions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01067" y="5305920"/>
            <a:ext cx="3918282" cy="111493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Participants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9 professional developers / graduate students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6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-1"/>
            <a:ext cx="8085104" cy="1191127"/>
          </a:xfrm>
        </p:spPr>
        <p:txBody>
          <a:bodyPr/>
          <a:lstStyle/>
          <a:p>
            <a:r>
              <a:rPr lang="en-US" dirty="0" smtClean="0"/>
              <a:t>STALE vs. Hand Test Generation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29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64433" y="1058767"/>
            <a:ext cx="5201651" cy="203333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Generating Tests by Hand</a:t>
            </a:r>
            <a:endParaRPr lang="en-US" b="1" dirty="0" smtClean="0">
              <a:latin typeface="Gill Sans MT" panose="020B05020201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Write tests by hand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Ensure that constraints in models were satisfied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Compile and run the tests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02849" y="3272588"/>
            <a:ext cx="6316560" cy="198520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Generating Test with STALE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Import model and program into STALE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Create test component mappings by hand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STALE create concrete tests to satisfy transition (edge) coverage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19969" y="5474361"/>
            <a:ext cx="3918282" cy="111493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Measurements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Time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Number of errors in tests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9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Mason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33,917</a:t>
            </a:r>
            <a:r>
              <a:rPr lang="en-US" dirty="0"/>
              <a:t> students (Fall </a:t>
            </a:r>
            <a:r>
              <a:rPr lang="en-US" dirty="0" smtClean="0"/>
              <a:t>2013</a:t>
            </a:r>
            <a:r>
              <a:rPr lang="en-US" dirty="0"/>
              <a:t>) </a:t>
            </a:r>
            <a:r>
              <a:rPr lang="en-US" b="1" baseline="30000" dirty="0"/>
              <a:t>†</a:t>
            </a:r>
            <a:endParaRPr lang="en-US" dirty="0"/>
          </a:p>
          <a:p>
            <a:pPr lvl="1"/>
            <a:r>
              <a:rPr lang="en-US" sz="2000" dirty="0"/>
              <a:t>22,000 undergraduate</a:t>
            </a:r>
          </a:p>
          <a:p>
            <a:pPr lvl="1"/>
            <a:r>
              <a:rPr lang="en-US" sz="2000" dirty="0"/>
              <a:t>9,000 MS</a:t>
            </a:r>
          </a:p>
          <a:p>
            <a:pPr lvl="1"/>
            <a:r>
              <a:rPr lang="en-US" sz="2000" dirty="0"/>
              <a:t>2,300 PhD</a:t>
            </a:r>
          </a:p>
          <a:p>
            <a:pPr lvl="1"/>
            <a:r>
              <a:rPr lang="en-US" sz="2000" dirty="0"/>
              <a:t>600 Professional</a:t>
            </a:r>
          </a:p>
          <a:p>
            <a:r>
              <a:rPr lang="en-US" dirty="0"/>
              <a:t>Most </a:t>
            </a:r>
            <a:r>
              <a:rPr lang="en-US" i="1" dirty="0">
                <a:solidFill>
                  <a:schemeClr val="tx2"/>
                </a:solidFill>
              </a:rPr>
              <a:t>diverse</a:t>
            </a:r>
            <a:r>
              <a:rPr lang="en-US" dirty="0"/>
              <a:t> university in the country</a:t>
            </a:r>
          </a:p>
          <a:p>
            <a:r>
              <a:rPr lang="en-US" dirty="0">
                <a:solidFill>
                  <a:schemeClr val="tx2"/>
                </a:solidFill>
              </a:rPr>
              <a:t>149 buildings </a:t>
            </a:r>
            <a:r>
              <a:rPr lang="en-US" dirty="0"/>
              <a:t>– plus 7 under construction</a:t>
            </a:r>
          </a:p>
          <a:p>
            <a:pPr lvl="1"/>
            <a:r>
              <a:rPr lang="en-US" sz="1800" dirty="0"/>
              <a:t>Campuses in Prince William County and Arlington</a:t>
            </a:r>
          </a:p>
          <a:p>
            <a:r>
              <a:rPr lang="en-US" dirty="0"/>
              <a:t>Opened as branch of UVA in </a:t>
            </a:r>
            <a:r>
              <a:rPr lang="en-US" dirty="0">
                <a:solidFill>
                  <a:schemeClr val="tx2"/>
                </a:solidFill>
              </a:rPr>
              <a:t>1957</a:t>
            </a:r>
          </a:p>
          <a:p>
            <a:pPr lvl="1"/>
            <a:r>
              <a:rPr lang="en-US" sz="1800" dirty="0" err="1"/>
              <a:t>Fulla</a:t>
            </a:r>
            <a:r>
              <a:rPr lang="en-US" sz="1800" dirty="0"/>
              <a:t> university in 1972</a:t>
            </a:r>
          </a:p>
          <a:p>
            <a:pPr lvl="1"/>
            <a:r>
              <a:rPr lang="en-US" sz="1800" dirty="0"/>
              <a:t>About 12,000 students in 1992, 20,000 in 1999</a:t>
            </a:r>
          </a:p>
          <a:p>
            <a:r>
              <a:rPr lang="en-US" dirty="0"/>
              <a:t>Total operating </a:t>
            </a:r>
            <a:r>
              <a:rPr lang="en-US" dirty="0">
                <a:solidFill>
                  <a:schemeClr val="tx2"/>
                </a:solidFill>
              </a:rPr>
              <a:t>budget </a:t>
            </a:r>
            <a:r>
              <a:rPr lang="en-US" dirty="0"/>
              <a:t>: $911 million (2013-2014)</a:t>
            </a:r>
          </a:p>
          <a:p>
            <a:pPr lvl="1"/>
            <a:r>
              <a:rPr lang="en-US" sz="1800" dirty="0"/>
              <a:t>Research expenditures : $101 </a:t>
            </a:r>
            <a:r>
              <a:rPr lang="en-US" sz="1800" dirty="0" smtClean="0"/>
              <a:t>million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3237943" y="6257798"/>
            <a:ext cx="4122737" cy="307975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baseline="30000" dirty="0">
                <a:solidFill>
                  <a:srgbClr val="000000"/>
                </a:solidFill>
              </a:rPr>
              <a:t>† </a:t>
            </a:r>
            <a:r>
              <a:rPr lang="en-US" sz="1400" dirty="0">
                <a:solidFill>
                  <a:srgbClr val="000000"/>
                </a:solidFill>
              </a:rPr>
              <a:t>Source: http://www.gmu.edu/vcenter/masonfacts/</a:t>
            </a:r>
          </a:p>
        </p:txBody>
      </p:sp>
      <p:pic>
        <p:nvPicPr>
          <p:cNvPr id="8" name="Picture 7" descr="volgenaubuilding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56364" y="1257984"/>
            <a:ext cx="4743450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97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30</a:t>
            </a:fld>
            <a:endParaRPr lang="en-US" altLang="zh-CN"/>
          </a:p>
        </p:txBody>
      </p:sp>
      <p:graphicFrame>
        <p:nvGraphicFramePr>
          <p:cNvPr id="5" name="图表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528282"/>
              </p:ext>
            </p:extLst>
          </p:nvPr>
        </p:nvGraphicFramePr>
        <p:xfrm>
          <a:off x="253429" y="871748"/>
          <a:ext cx="8602756" cy="503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2083" y="5772918"/>
            <a:ext cx="603665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48 errors with manual approach, 0 with STALE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5230" y="6270671"/>
            <a:ext cx="292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anose="020B0502020104020203" pitchFamily="34" charset="0"/>
              </a:rPr>
              <a:t>Joint work with Dr. Nan Li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31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89442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Mason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An MBT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Conclusions, Contributions, &amp; Future Ideas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859" y="3219054"/>
            <a:ext cx="4213362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0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88" y="-1"/>
            <a:ext cx="7953305" cy="12380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RIPR </a:t>
            </a:r>
            <a:r>
              <a:rPr lang="en-US" dirty="0" smtClean="0">
                <a:solidFill>
                  <a:srgbClr val="FFFF00"/>
                </a:solidFill>
              </a:rPr>
              <a:t>Model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latin typeface="Gill Sans MT" panose="020B0502020104020203" pitchFamily="34" charset="0"/>
                <a:ea typeface="宋体" pitchFamily="2" charset="-122"/>
              </a:rPr>
              <a:t>Reachability</a:t>
            </a:r>
          </a:p>
          <a:p>
            <a:r>
              <a:rPr lang="en-US" altLang="zh-CN" dirty="0" smtClean="0">
                <a:latin typeface="Gill Sans MT" panose="020B0502020104020203" pitchFamily="34" charset="0"/>
                <a:ea typeface="宋体" pitchFamily="2" charset="-122"/>
              </a:rPr>
              <a:t>Infection</a:t>
            </a:r>
          </a:p>
          <a:p>
            <a:r>
              <a:rPr lang="en-US" altLang="zh-CN" dirty="0" smtClean="0">
                <a:latin typeface="Gill Sans MT" panose="020B0502020104020203" pitchFamily="34" charset="0"/>
                <a:ea typeface="宋体" pitchFamily="2" charset="-122"/>
              </a:rPr>
              <a:t>Propagation</a:t>
            </a:r>
          </a:p>
          <a:p>
            <a:r>
              <a:rPr lang="en-US" altLang="zh-CN" dirty="0" err="1" smtClean="0">
                <a:latin typeface="Gill Sans MT" panose="020B0502020104020203" pitchFamily="34" charset="0"/>
                <a:ea typeface="宋体" pitchFamily="2" charset="-122"/>
              </a:rPr>
              <a:t>Revealability</a:t>
            </a:r>
            <a:r>
              <a:rPr lang="en-US" altLang="zh-CN" dirty="0" smtClean="0">
                <a:latin typeface="Gill Sans MT" panose="020B0502020104020203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Test</a:t>
            </a:r>
          </a:p>
        </p:txBody>
      </p:sp>
      <p:sp>
        <p:nvSpPr>
          <p:cNvPr id="8" name="Oval 7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Fault</a:t>
            </a:r>
          </a:p>
        </p:txBody>
      </p:sp>
      <p:sp>
        <p:nvSpPr>
          <p:cNvPr id="9" name="Oval 8"/>
          <p:cNvSpPr/>
          <p:nvPr/>
        </p:nvSpPr>
        <p:spPr>
          <a:xfrm>
            <a:off x="3213487" y="4329512"/>
            <a:ext cx="2145520" cy="1860910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Incorrect Program State</a:t>
            </a:r>
          </a:p>
        </p:txBody>
      </p:sp>
      <p:sp>
        <p:nvSpPr>
          <p:cNvPr id="10" name="Oval 9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6244389" y="5225372"/>
            <a:ext cx="1949116" cy="141605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Test Oracles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9007" y="1430830"/>
            <a:ext cx="36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Final </a:t>
            </a:r>
            <a:r>
              <a:rPr lang="en-US" sz="2400" b="1" dirty="0">
                <a:latin typeface="Gill Sans MT" panose="020B0502020104020203" pitchFamily="34" charset="0"/>
              </a:rPr>
              <a:t>Program </a:t>
            </a:r>
            <a:r>
              <a:rPr lang="en-US" sz="2400" b="1" dirty="0" smtClean="0">
                <a:latin typeface="Gill Sans MT" panose="020B0502020104020203" pitchFamily="34" charset="0"/>
              </a:rPr>
              <a:t>State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1" y="1960472"/>
            <a:ext cx="2902796" cy="13164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Observed Final Program State</a:t>
            </a:r>
          </a:p>
        </p:txBody>
      </p:sp>
      <p:sp>
        <p:nvSpPr>
          <p:cNvPr id="16" name="Oval 15"/>
          <p:cNvSpPr/>
          <p:nvPr/>
        </p:nvSpPr>
        <p:spPr>
          <a:xfrm>
            <a:off x="5769428" y="2826445"/>
            <a:ext cx="1935239" cy="1169297"/>
          </a:xfrm>
          <a:prstGeom prst="ellipse">
            <a:avLst/>
          </a:prstGeom>
          <a:solidFill>
            <a:schemeClr val="accent1">
              <a:alpha val="28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Incorrect Final State</a:t>
            </a: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9" idx="0"/>
          </p:cNvCxnSpPr>
          <p:nvPr/>
        </p:nvCxnSpPr>
        <p:spPr>
          <a:xfrm flipH="1">
            <a:off x="4286247" y="3809927"/>
            <a:ext cx="1" cy="519585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7"/>
            <a:endCxn id="41" idx="2"/>
          </p:cNvCxnSpPr>
          <p:nvPr/>
        </p:nvCxnSpPr>
        <p:spPr>
          <a:xfrm flipV="1">
            <a:off x="5044803" y="3773258"/>
            <a:ext cx="833067" cy="82877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</p:cNvCxnSpPr>
          <p:nvPr/>
        </p:nvCxnSpPr>
        <p:spPr>
          <a:xfrm flipH="1" flipV="1">
            <a:off x="7177659" y="3007895"/>
            <a:ext cx="41288" cy="2217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98952" y="1914275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ill Sans MT" panose="020B0502020104020203" pitchFamily="34" charset="0"/>
              </a:rPr>
              <a:t>R</a:t>
            </a:r>
            <a:r>
              <a:rPr lang="en-US" sz="2400" dirty="0" smtClean="0">
                <a:latin typeface="Gill Sans MT" panose="020B0502020104020203" pitchFamily="34" charset="0"/>
              </a:rPr>
              <a:t>eaches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08893" y="3639239"/>
            <a:ext cx="105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Infects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Propagates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77659" y="4847437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Reveals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877870" y="3276897"/>
            <a:ext cx="1959843" cy="992722"/>
          </a:xfrm>
          <a:prstGeom prst="ellipse">
            <a:avLst/>
          </a:prstGeom>
          <a:solidFill>
            <a:schemeClr val="tx2">
              <a:lumMod val="75000"/>
              <a:alpha val="28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Incorrect Final State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ICST 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3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04"/>
    </mc:Choice>
    <mc:Fallback xmlns="">
      <p:transition xmlns:p14="http://schemas.microsoft.com/office/powerpoint/2010/main" spd="slow" advTm="156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EE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EE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 animBg="1"/>
      <p:bldP spid="16" grpId="0" animBg="1"/>
      <p:bldP spid="29" grpId="0"/>
      <p:bldP spid="31" grpId="0"/>
      <p:bldP spid="32" grpId="0"/>
      <p:bldP spid="33" grpId="0"/>
      <p:bldP spid="41" grpId="0" animBg="1"/>
      <p:bldP spid="41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Oracle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33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8" y="914390"/>
            <a:ext cx="6833920" cy="1371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An automated test must check whether the behavior was correct</a:t>
            </a:r>
          </a:p>
          <a:p>
            <a:pPr algn="ctr"/>
            <a:r>
              <a:rPr lang="en-US" dirty="0">
                <a:latin typeface="Gill Sans MT" panose="020B0502020104020203" pitchFamily="34" charset="0"/>
              </a:rPr>
              <a:t>(</a:t>
            </a:r>
            <a:r>
              <a:rPr lang="en-US" i="1" dirty="0" smtClean="0">
                <a:latin typeface="Gill Sans MT" panose="020B0502020104020203" pitchFamily="34" charset="0"/>
              </a:rPr>
              <a:t>assertions in </a:t>
            </a:r>
            <a:r>
              <a:rPr lang="en-US" i="1" dirty="0" err="1" smtClean="0">
                <a:latin typeface="Gill Sans MT" panose="020B0502020104020203" pitchFamily="34" charset="0"/>
              </a:rPr>
              <a:t>Junit</a:t>
            </a:r>
            <a:r>
              <a:rPr lang="en-US" dirty="0" smtClean="0">
                <a:latin typeface="Gill Sans MT" panose="020B0502020104020203" pitchFamily="34" charset="0"/>
              </a:rPr>
              <a:t>)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8441" y="2481852"/>
            <a:ext cx="7988970" cy="87829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How much of the program state </a:t>
            </a:r>
            <a:r>
              <a:rPr lang="en-US" sz="2800" dirty="0" smtClean="0">
                <a:latin typeface="Gill Sans MT" panose="020B0502020104020203" pitchFamily="34" charset="0"/>
              </a:rPr>
              <a:t>should be checked 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e.g., which </a:t>
            </a:r>
            <a:r>
              <a:rPr lang="en-US" sz="2800" dirty="0">
                <a:latin typeface="Gill Sans MT" panose="020B0502020104020203" pitchFamily="34" charset="0"/>
              </a:rPr>
              <a:t>variables </a:t>
            </a:r>
            <a:r>
              <a:rPr lang="en-US" sz="2800" dirty="0" smtClean="0">
                <a:latin typeface="Gill Sans MT" panose="020B0502020104020203" pitchFamily="34" charset="0"/>
              </a:rPr>
              <a:t>?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71287" y="5414208"/>
            <a:ext cx="5073301" cy="111493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How often should state be checked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Once at end of test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After every transition ?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818148" y="3555994"/>
            <a:ext cx="5486400" cy="166236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More checking adds more cost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Method return values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Method parameters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Global variables ?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8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34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166038" y="4300424"/>
            <a:ext cx="1043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NOS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null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(crash)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6499" y="4300424"/>
            <a:ext cx="12443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SIOS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state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invariant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(SI)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3493" y="4300424"/>
            <a:ext cx="12298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OS1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>
                <a:latin typeface="Gill Sans MT" panose="020B0502020104020203" pitchFamily="34" charset="0"/>
              </a:rPr>
              <a:t>m</a:t>
            </a:r>
            <a:r>
              <a:rPr lang="en-US" dirty="0" smtClean="0">
                <a:latin typeface="Gill Sans MT" panose="020B0502020104020203" pitchFamily="34" charset="0"/>
              </a:rPr>
              <a:t>ember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objects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7369" y="4300424"/>
            <a:ext cx="10986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OS2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returns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9122" y="4300424"/>
            <a:ext cx="10986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OS3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objects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returns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9785" y="4300424"/>
            <a:ext cx="1079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OS5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 err="1" smtClean="0">
                <a:latin typeface="Gill Sans MT" panose="020B0502020104020203" pitchFamily="34" charset="0"/>
              </a:rPr>
              <a:t>params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0955" y="4300424"/>
            <a:ext cx="1098634" cy="1938992"/>
          </a:xfrm>
          <a:prstGeom prst="rect">
            <a:avLst/>
          </a:prstGeom>
          <a:solidFill>
            <a:srgbClr val="0000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OS6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>
                <a:latin typeface="Gill Sans MT" panose="020B0502020104020203" pitchFamily="34" charset="0"/>
              </a:rPr>
              <a:t>o</a:t>
            </a:r>
            <a:r>
              <a:rPr lang="en-US" dirty="0" smtClean="0">
                <a:latin typeface="Gill Sans MT" panose="020B0502020104020203" pitchFamily="34" charset="0"/>
              </a:rPr>
              <a:t>bjects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returns</a:t>
            </a:r>
          </a:p>
          <a:p>
            <a:pPr algn="ctr"/>
            <a:r>
              <a:rPr lang="en-US" dirty="0" err="1" smtClean="0">
                <a:latin typeface="Gill Sans MT" panose="020B0502020104020203" pitchFamily="34" charset="0"/>
              </a:rPr>
              <a:t>params</a:t>
            </a:r>
            <a:endParaRPr lang="en-US" dirty="0">
              <a:latin typeface="Gill Sans MT" panose="020B0502020104020203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0947" y="4114813"/>
            <a:ext cx="841007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24933" y="3505973"/>
            <a:ext cx="168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precision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848853" y="1058779"/>
            <a:ext cx="0" cy="288759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10664" y="1170870"/>
            <a:ext cx="340903" cy="277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3200" dirty="0" smtClean="0">
                <a:latin typeface="Gill Sans MT" panose="020B0502020104020203" pitchFamily="34" charset="0"/>
              </a:rPr>
              <a:t>f </a:t>
            </a:r>
            <a:r>
              <a:rPr lang="en-US" sz="3200" dirty="0" err="1" smtClean="0">
                <a:latin typeface="Gill Sans MT" panose="020B0502020104020203" pitchFamily="34" charset="0"/>
              </a:rPr>
              <a:t>requency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5596" y="2591849"/>
            <a:ext cx="3031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Once at end of test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5596" y="1541097"/>
            <a:ext cx="3198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After each transition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24" name="Straight Connector 23"/>
          <p:cNvCxnSpPr>
            <a:endCxn id="5" idx="0"/>
          </p:cNvCxnSpPr>
          <p:nvPr/>
        </p:nvCxnSpPr>
        <p:spPr>
          <a:xfrm>
            <a:off x="687976" y="4114813"/>
            <a:ext cx="0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>
            <a:off x="1988687" y="4114813"/>
            <a:ext cx="2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0"/>
          </p:cNvCxnSpPr>
          <p:nvPr/>
        </p:nvCxnSpPr>
        <p:spPr>
          <a:xfrm>
            <a:off x="3398404" y="4114813"/>
            <a:ext cx="1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8" idx="0"/>
          </p:cNvCxnSpPr>
          <p:nvPr/>
        </p:nvCxnSpPr>
        <p:spPr>
          <a:xfrm>
            <a:off x="4716686" y="4114813"/>
            <a:ext cx="0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9" idx="0"/>
          </p:cNvCxnSpPr>
          <p:nvPr/>
        </p:nvCxnSpPr>
        <p:spPr>
          <a:xfrm>
            <a:off x="5958439" y="4114813"/>
            <a:ext cx="0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0" idx="0"/>
          </p:cNvCxnSpPr>
          <p:nvPr/>
        </p:nvCxnSpPr>
        <p:spPr>
          <a:xfrm>
            <a:off x="7189355" y="4114813"/>
            <a:ext cx="1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0"/>
          </p:cNvCxnSpPr>
          <p:nvPr/>
        </p:nvCxnSpPr>
        <p:spPr>
          <a:xfrm>
            <a:off x="8420271" y="4114813"/>
            <a:ext cx="1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9" idx="1"/>
          </p:cNvCxnSpPr>
          <p:nvPr/>
        </p:nvCxnSpPr>
        <p:spPr>
          <a:xfrm>
            <a:off x="1848853" y="2853459"/>
            <a:ext cx="2267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0" idx="1"/>
          </p:cNvCxnSpPr>
          <p:nvPr/>
        </p:nvCxnSpPr>
        <p:spPr>
          <a:xfrm>
            <a:off x="1848853" y="1802707"/>
            <a:ext cx="2267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07949" y="5883443"/>
            <a:ext cx="4313172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Can be created from mappings</a:t>
            </a:r>
            <a:endParaRPr lang="en-US" dirty="0">
              <a:latin typeface="Gill Sans MT" panose="020B0502020104020203" pitchFamily="34" charset="0"/>
            </a:endParaRPr>
          </a:p>
        </p:txBody>
      </p:sp>
      <p:cxnSp>
        <p:nvCxnSpPr>
          <p:cNvPr id="46" name="Elbow Connector 45"/>
          <p:cNvCxnSpPr>
            <a:stCxn id="6" idx="2"/>
            <a:endCxn id="44" idx="1"/>
          </p:cNvCxnSpPr>
          <p:nvPr/>
        </p:nvCxnSpPr>
        <p:spPr>
          <a:xfrm rot="16200000" flipH="1">
            <a:off x="1998395" y="5860378"/>
            <a:ext cx="199849" cy="219260"/>
          </a:xfrm>
          <a:prstGeom prst="bentConnector2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93971" y="6116306"/>
            <a:ext cx="1094718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Free</a:t>
            </a:r>
            <a:endParaRPr lang="en-US" dirty="0">
              <a:latin typeface="Gill Sans MT" panose="020B0502020104020203" pitchFamily="34" charset="0"/>
            </a:endParaRPr>
          </a:p>
        </p:txBody>
      </p:sp>
      <p:cxnSp>
        <p:nvCxnSpPr>
          <p:cNvPr id="48" name="Elbow Connector 47"/>
          <p:cNvCxnSpPr>
            <a:stCxn id="5" idx="2"/>
            <a:endCxn id="47" idx="1"/>
          </p:cNvCxnSpPr>
          <p:nvPr/>
        </p:nvCxnSpPr>
        <p:spPr>
          <a:xfrm rot="16200000" flipH="1">
            <a:off x="389952" y="5798776"/>
            <a:ext cx="802043" cy="205995"/>
          </a:xfrm>
          <a:prstGeom prst="bentConnector2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Brace 52"/>
          <p:cNvSpPr/>
          <p:nvPr/>
        </p:nvSpPr>
        <p:spPr>
          <a:xfrm rot="16523843">
            <a:off x="5663596" y="752381"/>
            <a:ext cx="766679" cy="5273647"/>
          </a:xfrm>
          <a:prstGeom prst="rightBrace">
            <a:avLst>
              <a:gd name="adj1" fmla="val 8333"/>
              <a:gd name="adj2" fmla="val 50165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339070">
            <a:off x="5117120" y="2650605"/>
            <a:ext cx="3473557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Requires analysis by tester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4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53" grpId="0" animBg="1"/>
      <p:bldP spid="5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-1"/>
            <a:ext cx="8085104" cy="1696449"/>
          </a:xfrm>
        </p:spPr>
        <p:txBody>
          <a:bodyPr/>
          <a:lstStyle/>
          <a:p>
            <a:r>
              <a:rPr lang="en-US" dirty="0" smtClean="0"/>
              <a:t>Empirical Evaluation of Test Oracle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35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52666" y="1479878"/>
            <a:ext cx="8618620" cy="139566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Do more precise </a:t>
            </a:r>
            <a:r>
              <a:rPr lang="en-US" sz="3200" dirty="0" err="1" smtClean="0">
                <a:latin typeface="Gill Sans MT" panose="020B0502020104020203" pitchFamily="34" charset="0"/>
              </a:rPr>
              <a:t>OSes</a:t>
            </a:r>
            <a:r>
              <a:rPr lang="en-US" sz="3200" dirty="0" smtClean="0">
                <a:latin typeface="Gill Sans MT" panose="020B0502020104020203" pitchFamily="34" charset="0"/>
              </a:rPr>
              <a:t> reveal more failures ?</a:t>
            </a:r>
          </a:p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Do more frequent checks reveal more failures ?</a:t>
            </a:r>
            <a:endParaRPr lang="en-US" sz="3200" dirty="0">
              <a:latin typeface="Gill Sans MT" panose="020B0502020104020203" pitchFamily="34" charset="0"/>
            </a:endParaRPr>
          </a:p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Which OS balances cost and effectiveness ?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027950" y="2995863"/>
            <a:ext cx="5983702" cy="158816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Subjects</a:t>
            </a:r>
            <a:endParaRPr lang="en-US" b="1" dirty="0" smtClean="0">
              <a:latin typeface="Gill Sans MT" panose="020B05020201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16 Java programs &amp; UML </a:t>
            </a:r>
            <a:r>
              <a:rPr lang="en-US" dirty="0" err="1" smtClean="0">
                <a:latin typeface="Gill Sans MT" panose="020B0502020104020203" pitchFamily="34" charset="0"/>
              </a:rPr>
              <a:t>statecharts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24 test sets for each OS for edge coverage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9627 faults generated using </a:t>
            </a:r>
            <a:r>
              <a:rPr lang="en-US" dirty="0" err="1" smtClean="0">
                <a:latin typeface="Gill Sans MT" panose="020B0502020104020203" pitchFamily="34" charset="0"/>
              </a:rPr>
              <a:t>muJava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01578" y="4704346"/>
            <a:ext cx="5297904" cy="192505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Experimental Variables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Independent : 13 oracle strategies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Dependent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Cost (number of assertions)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Faults revealed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8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Precision—% Faults Revealed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36</a:t>
            </a:fld>
            <a:endParaRPr lang="en-US" altLang="zh-CN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29093499"/>
              </p:ext>
            </p:extLst>
          </p:nvPr>
        </p:nvGraphicFramePr>
        <p:xfrm>
          <a:off x="914838" y="1285546"/>
          <a:ext cx="7315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0933" y="964750"/>
            <a:ext cx="842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28,881,000 tests executed </a:t>
            </a:r>
            <a:r>
              <a:rPr lang="en-US" dirty="0" smtClean="0">
                <a:latin typeface="Gill Sans MT" panose="020B0502020104020203" pitchFamily="34" charset="0"/>
              </a:rPr>
              <a:t>(12 </a:t>
            </a:r>
            <a:r>
              <a:rPr lang="en-US" dirty="0" err="1" smtClean="0">
                <a:latin typeface="Gill Sans MT" panose="020B0502020104020203" pitchFamily="34" charset="0"/>
              </a:rPr>
              <a:t>OSes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* 250 tests * 9627 faults)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9196" y="5349546"/>
            <a:ext cx="8566484" cy="101566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More precise </a:t>
            </a:r>
            <a:r>
              <a:rPr lang="en-US" altLang="zh-CN" sz="32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OSes</a:t>
            </a: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are not always more effective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One-tailed Wilcoxon  signed-rank test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692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Frequency—% Faults Revealed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37</a:t>
            </a:fld>
            <a:endParaRPr lang="en-US" altLang="zh-CN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309579"/>
              </p:ext>
            </p:extLst>
          </p:nvPr>
        </p:nvGraphicFramePr>
        <p:xfrm>
          <a:off x="377442" y="1438440"/>
          <a:ext cx="8373291" cy="4071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9217" y="976775"/>
            <a:ext cx="818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Checking after each transition vs. checking at the end of the test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9196" y="5385636"/>
            <a:ext cx="8566484" cy="101566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Multiple checks is not significantly more effective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One-tailed Wilcoxon signed-rank test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204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Strategy Findings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38</a:t>
            </a:fld>
            <a:endParaRPr lang="en-US" altLang="zh-CN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84416" y="1095501"/>
            <a:ext cx="5762145" cy="1077218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NOS is useless—wastes half of testing effort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0625" y="3125521"/>
            <a:ext cx="8662742" cy="261610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The most cost-effective choice is to check the state invariants once at the end of the tests (SIOS)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Only one check needed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Can be partially derived automatically from the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5230" y="6108929"/>
            <a:ext cx="292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anose="020B0502020104020203" pitchFamily="34" charset="0"/>
              </a:rPr>
              <a:t>Joint work with Dr. Nan Li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39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88667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Mason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An MBT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Conclusions, Contributions, &amp; Future Ideas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858" y="3688422"/>
            <a:ext cx="6647617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4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Engineering @ Mason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3158"/>
            <a:ext cx="9144000" cy="5411494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Oldest</a:t>
            </a:r>
            <a:r>
              <a:rPr lang="en-US" dirty="0"/>
              <a:t> MS Software Engineering program in the USA</a:t>
            </a:r>
          </a:p>
          <a:p>
            <a:r>
              <a:rPr lang="en-US" dirty="0">
                <a:solidFill>
                  <a:schemeClr val="tx2"/>
                </a:solidFill>
              </a:rPr>
              <a:t>60 to 80 </a:t>
            </a:r>
            <a:r>
              <a:rPr lang="en-US" dirty="0"/>
              <a:t>graduates per year</a:t>
            </a:r>
          </a:p>
          <a:p>
            <a:pPr lvl="1"/>
            <a:r>
              <a:rPr lang="en-US" dirty="0"/>
              <a:t>Enrollment steady since 2000</a:t>
            </a:r>
          </a:p>
          <a:p>
            <a:pPr lvl="1"/>
            <a:r>
              <a:rPr lang="en-US" dirty="0"/>
              <a:t>Large percentage female (&gt;30%)</a:t>
            </a:r>
          </a:p>
          <a:p>
            <a:r>
              <a:rPr lang="en-US" dirty="0"/>
              <a:t>Most students are </a:t>
            </a:r>
            <a:r>
              <a:rPr lang="en-US" dirty="0">
                <a:solidFill>
                  <a:schemeClr val="tx2"/>
                </a:solidFill>
              </a:rPr>
              <a:t>working professionals </a:t>
            </a:r>
            <a:r>
              <a:rPr lang="en-US" dirty="0"/>
              <a:t>(80%)</a:t>
            </a:r>
          </a:p>
          <a:p>
            <a:r>
              <a:rPr lang="en-US" dirty="0"/>
              <a:t>Classes require </a:t>
            </a:r>
            <a:r>
              <a:rPr lang="en-US" dirty="0">
                <a:solidFill>
                  <a:schemeClr val="tx2"/>
                </a:solidFill>
              </a:rPr>
              <a:t>diverse intellectual abilities </a:t>
            </a:r>
            <a:r>
              <a:rPr lang="en-US" dirty="0"/>
              <a:t>– analysis to modeling to design to construction to evaluation</a:t>
            </a:r>
          </a:p>
          <a:p>
            <a:pPr lvl="1"/>
            <a:r>
              <a:rPr lang="en-US" dirty="0"/>
              <a:t>Educational emphasis : leadership, learning to think &amp; preparing for lifelong learning</a:t>
            </a:r>
          </a:p>
          <a:p>
            <a:pPr lvl="1"/>
            <a:r>
              <a:rPr lang="en-US" dirty="0"/>
              <a:t>Technological emphasis : UML, Java </a:t>
            </a:r>
            <a:r>
              <a:rPr lang="en-US" dirty="0" smtClean="0"/>
              <a:t>,and </a:t>
            </a:r>
            <a:r>
              <a:rPr lang="en-US" dirty="0"/>
              <a:t>the Web</a:t>
            </a:r>
          </a:p>
          <a:p>
            <a:r>
              <a:rPr lang="en-US" dirty="0"/>
              <a:t>BS concentration in software </a:t>
            </a:r>
            <a:r>
              <a:rPr lang="en-US" dirty="0" smtClean="0"/>
              <a:t>engineering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</a:t>
            </a:fld>
            <a:endParaRPr lang="en-US" altLang="zh-CN" dirty="0"/>
          </a:p>
        </p:txBody>
      </p:sp>
      <p:sp>
        <p:nvSpPr>
          <p:cNvPr id="8" name="Text Box 94"/>
          <p:cNvSpPr txBox="1">
            <a:spLocks noChangeArrowheads="1"/>
          </p:cNvSpPr>
          <p:nvPr/>
        </p:nvSpPr>
        <p:spPr bwMode="auto">
          <a:xfrm>
            <a:off x="1349375" y="877888"/>
            <a:ext cx="6445250" cy="4619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http://www.cs.gmu.edu/programs/masters/swe/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6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 for computing efficient test paths on models</a:t>
            </a:r>
          </a:p>
          <a:p>
            <a:r>
              <a:rPr lang="en-US" dirty="0" smtClean="0"/>
              <a:t>Language to partially automate mappings from abstract tests to concrete tests</a:t>
            </a:r>
          </a:p>
          <a:p>
            <a:pPr lvl="1"/>
            <a:r>
              <a:rPr lang="en-US" dirty="0" smtClean="0"/>
              <a:t>Based on assembling test components</a:t>
            </a:r>
          </a:p>
          <a:p>
            <a:r>
              <a:rPr lang="en-US" dirty="0" smtClean="0"/>
              <a:t>Determined cost-effective test oracle strategy</a:t>
            </a:r>
          </a:p>
          <a:p>
            <a:r>
              <a:rPr lang="en-US" dirty="0" smtClean="0"/>
              <a:t>Extended classic RIP model to RIP</a:t>
            </a:r>
            <a:r>
              <a:rPr lang="en-US" sz="3200" b="1" dirty="0" smtClean="0">
                <a:solidFill>
                  <a:schemeClr val="tx2"/>
                </a:solidFill>
              </a:rPr>
              <a:t>R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505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Contributions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41</a:t>
            </a:fld>
            <a:endParaRPr lang="en-US" altLang="zh-CN" dirty="0"/>
          </a:p>
        </p:txBody>
      </p:sp>
      <p:grpSp>
        <p:nvGrpSpPr>
          <p:cNvPr id="19" name="Group 18"/>
          <p:cNvGrpSpPr/>
          <p:nvPr/>
        </p:nvGrpSpPr>
        <p:grpSpPr>
          <a:xfrm>
            <a:off x="194974" y="930327"/>
            <a:ext cx="3827583" cy="5777103"/>
            <a:chOff x="194974" y="930327"/>
            <a:chExt cx="3827583" cy="5777103"/>
          </a:xfrm>
        </p:grpSpPr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194974" y="930327"/>
              <a:ext cx="914400" cy="4572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Model</a:t>
              </a:r>
            </a:p>
          </p:txBody>
        </p:sp>
        <p:sp>
          <p:nvSpPr>
            <p:cNvPr id="24" name="Rounded Rectangle 23"/>
            <p:cNvSpPr>
              <a:spLocks noChangeArrowheads="1"/>
            </p:cNvSpPr>
            <p:nvPr/>
          </p:nvSpPr>
          <p:spPr bwMode="auto">
            <a:xfrm>
              <a:off x="2411245" y="930327"/>
              <a:ext cx="1066800" cy="4572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Criteria</a:t>
              </a:r>
            </a:p>
          </p:txBody>
        </p:sp>
        <p:sp>
          <p:nvSpPr>
            <p:cNvPr id="25" name="Rounded Rectangle 24"/>
            <p:cNvSpPr>
              <a:spLocks noChangeArrowheads="1"/>
            </p:cNvSpPr>
            <p:nvPr/>
          </p:nvSpPr>
          <p:spPr bwMode="auto">
            <a:xfrm>
              <a:off x="842674" y="1716487"/>
              <a:ext cx="1752600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Test Requirements</a:t>
              </a:r>
            </a:p>
          </p:txBody>
        </p:sp>
        <p:cxnSp>
          <p:nvCxnSpPr>
            <p:cNvPr id="26" name="Straight Arrow Connector 25"/>
            <p:cNvCxnSpPr>
              <a:cxnSpLocks noChangeShapeType="1"/>
              <a:stCxn id="23" idx="2"/>
              <a:endCxn id="25" idx="0"/>
            </p:cNvCxnSpPr>
            <p:nvPr/>
          </p:nvCxnSpPr>
          <p:spPr bwMode="auto">
            <a:xfrm>
              <a:off x="652174" y="1387527"/>
              <a:ext cx="1066800" cy="3289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27" name="Straight Arrow Connector 26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 flipH="1">
              <a:off x="1718974" y="1387527"/>
              <a:ext cx="1225671" cy="3289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28" name="Rounded Rectangle 27"/>
            <p:cNvSpPr>
              <a:spLocks noChangeArrowheads="1"/>
            </p:cNvSpPr>
            <p:nvPr/>
          </p:nvSpPr>
          <p:spPr bwMode="auto">
            <a:xfrm>
              <a:off x="1109374" y="2765123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Abstract Tests</a:t>
              </a:r>
            </a:p>
          </p:txBody>
        </p:sp>
        <p:sp>
          <p:nvSpPr>
            <p:cNvPr id="29" name="Rounded Rectangle 28"/>
            <p:cNvSpPr>
              <a:spLocks noChangeArrowheads="1"/>
            </p:cNvSpPr>
            <p:nvPr/>
          </p:nvSpPr>
          <p:spPr bwMode="auto">
            <a:xfrm>
              <a:off x="2803357" y="3871493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Extra</a:t>
              </a:r>
              <a:r>
                <a:rPr lang="en-US" altLang="zh-CN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 Info</a:t>
              </a:r>
            </a:p>
          </p:txBody>
        </p:sp>
        <p:sp>
          <p:nvSpPr>
            <p:cNvPr id="30" name="Rounded Rectangle 29"/>
            <p:cNvSpPr>
              <a:spLocks noChangeArrowheads="1"/>
            </p:cNvSpPr>
            <p:nvPr/>
          </p:nvSpPr>
          <p:spPr bwMode="auto">
            <a:xfrm>
              <a:off x="1082759" y="3871493"/>
              <a:ext cx="1269879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Concrete Tests</a:t>
              </a:r>
            </a:p>
          </p:txBody>
        </p:sp>
        <p:sp>
          <p:nvSpPr>
            <p:cNvPr id="31" name="Rounded Rectangle 30"/>
            <p:cNvSpPr>
              <a:spLocks noChangeArrowheads="1"/>
            </p:cNvSpPr>
            <p:nvPr/>
          </p:nvSpPr>
          <p:spPr bwMode="auto">
            <a:xfrm>
              <a:off x="804574" y="5021139"/>
              <a:ext cx="1828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Test Execution</a:t>
              </a:r>
            </a:p>
          </p:txBody>
        </p:sp>
        <p:cxnSp>
          <p:nvCxnSpPr>
            <p:cNvPr id="32" name="Straight Arrow Connector 31"/>
            <p:cNvCxnSpPr>
              <a:cxnSpLocks noChangeShapeType="1"/>
              <a:stCxn id="25" idx="2"/>
              <a:endCxn id="28" idx="0"/>
            </p:cNvCxnSpPr>
            <p:nvPr/>
          </p:nvCxnSpPr>
          <p:spPr bwMode="auto">
            <a:xfrm>
              <a:off x="1718974" y="2402287"/>
              <a:ext cx="0" cy="36283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3" name="Straight Arrow Connector 32"/>
            <p:cNvCxnSpPr>
              <a:cxnSpLocks noChangeShapeType="1"/>
              <a:stCxn id="28" idx="2"/>
              <a:endCxn id="30" idx="0"/>
            </p:cNvCxnSpPr>
            <p:nvPr/>
          </p:nvCxnSpPr>
          <p:spPr bwMode="auto">
            <a:xfrm flipH="1">
              <a:off x="1717699" y="3450923"/>
              <a:ext cx="1275" cy="42057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4" name="Straight Arrow Connector 33"/>
            <p:cNvCxnSpPr>
              <a:cxnSpLocks noChangeShapeType="1"/>
              <a:stCxn id="29" idx="1"/>
              <a:endCxn id="30" idx="3"/>
            </p:cNvCxnSpPr>
            <p:nvPr/>
          </p:nvCxnSpPr>
          <p:spPr bwMode="auto">
            <a:xfrm flipH="1">
              <a:off x="2352638" y="4214393"/>
              <a:ext cx="45071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5" name="Straight Arrow Connector 34"/>
            <p:cNvCxnSpPr>
              <a:cxnSpLocks noChangeShapeType="1"/>
              <a:stCxn id="30" idx="2"/>
              <a:endCxn id="31" idx="0"/>
            </p:cNvCxnSpPr>
            <p:nvPr/>
          </p:nvCxnSpPr>
          <p:spPr bwMode="auto">
            <a:xfrm>
              <a:off x="1717699" y="4557293"/>
              <a:ext cx="1275" cy="46384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6" name="Straight Arrow Connector 35"/>
            <p:cNvCxnSpPr>
              <a:cxnSpLocks noChangeShapeType="1"/>
              <a:stCxn id="31" idx="2"/>
            </p:cNvCxnSpPr>
            <p:nvPr/>
          </p:nvCxnSpPr>
          <p:spPr bwMode="auto">
            <a:xfrm>
              <a:off x="1718974" y="5554539"/>
              <a:ext cx="0" cy="4572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37" name="Rounded Rectangle 36"/>
            <p:cNvSpPr>
              <a:spLocks noChangeArrowheads="1"/>
            </p:cNvSpPr>
            <p:nvPr/>
          </p:nvSpPr>
          <p:spPr bwMode="auto">
            <a:xfrm>
              <a:off x="1058695" y="6021630"/>
              <a:ext cx="1352550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Test Reports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577517" y="2583705"/>
            <a:ext cx="2298032" cy="14678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55432" y="2761094"/>
            <a:ext cx="4235116" cy="172586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 language like STAL can significantly ease the transformation of abstract tests to concrete tests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8" name="Straight Connector 7"/>
          <p:cNvCxnSpPr>
            <a:stCxn id="3" idx="6"/>
            <a:endCxn id="6" idx="1"/>
          </p:cNvCxnSpPr>
          <p:nvPr/>
        </p:nvCxnSpPr>
        <p:spPr>
          <a:xfrm>
            <a:off x="2875549" y="3317631"/>
            <a:ext cx="1479883" cy="3063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479884" y="894167"/>
            <a:ext cx="2135606" cy="11652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654772" y="1158927"/>
            <a:ext cx="3935776" cy="90046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Strong coverage criteria can lead to strong tests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40" name="Straight Connector 39"/>
          <p:cNvCxnSpPr>
            <a:stCxn id="38" idx="6"/>
            <a:endCxn id="39" idx="1"/>
          </p:cNvCxnSpPr>
          <p:nvPr/>
        </p:nvCxnSpPr>
        <p:spPr>
          <a:xfrm>
            <a:off x="3615490" y="1476777"/>
            <a:ext cx="1039282" cy="1323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009274" y="4051555"/>
            <a:ext cx="935371" cy="5057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875908" y="4837608"/>
            <a:ext cx="3935776" cy="128646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oracles are effective with modest, but not zero, cost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50" name="Straight Connector 49"/>
          <p:cNvCxnSpPr>
            <a:stCxn id="48" idx="6"/>
            <a:endCxn id="49" idx="1"/>
          </p:cNvCxnSpPr>
          <p:nvPr/>
        </p:nvCxnSpPr>
        <p:spPr>
          <a:xfrm>
            <a:off x="2944645" y="4304424"/>
            <a:ext cx="931263" cy="11764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4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38" grpId="0" animBg="1"/>
      <p:bldP spid="39" grpId="0" animBg="1"/>
      <p:bldP spid="48" grpId="0" animBg="1"/>
      <p:bldP spid="4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Test Automation Language for Behavioral Models, Nan Li and Jeff Offutt, submitted to MODELS 2014</a:t>
            </a:r>
          </a:p>
          <a:p>
            <a:r>
              <a:rPr lang="en-US" sz="2400" dirty="0" smtClean="0"/>
              <a:t>An </a:t>
            </a:r>
            <a:r>
              <a:rPr lang="en-US" sz="2400" dirty="0"/>
              <a:t>Empirical Analysis of Test Oracle Strategies for Model-based Testing, </a:t>
            </a:r>
            <a:r>
              <a:rPr lang="en-US" sz="2400" dirty="0" smtClean="0"/>
              <a:t>Nan </a:t>
            </a:r>
            <a:r>
              <a:rPr lang="en-US" sz="2400" dirty="0"/>
              <a:t>Li and Jeff </a:t>
            </a:r>
            <a:r>
              <a:rPr lang="en-US" sz="2400" dirty="0" smtClean="0"/>
              <a:t>Offutt, 7th </a:t>
            </a:r>
            <a:r>
              <a:rPr lang="en-US" sz="2400" dirty="0"/>
              <a:t>IEEE </a:t>
            </a:r>
            <a:r>
              <a:rPr lang="en-US" sz="2400" dirty="0" smtClean="0"/>
              <a:t>International </a:t>
            </a:r>
            <a:r>
              <a:rPr lang="en-US" sz="2400" dirty="0"/>
              <a:t>Conference on Software Testing, Verification and </a:t>
            </a:r>
            <a:r>
              <a:rPr lang="en-US" sz="2400" dirty="0" smtClean="0"/>
              <a:t>Validation, </a:t>
            </a:r>
            <a:r>
              <a:rPr lang="en-US" sz="2400" dirty="0"/>
              <a:t>Cleveland, Ohio, USA. April </a:t>
            </a:r>
            <a:r>
              <a:rPr lang="en-US" sz="2400" dirty="0" smtClean="0"/>
              <a:t>2014</a:t>
            </a:r>
            <a:endParaRPr lang="en-US" sz="2400" dirty="0"/>
          </a:p>
          <a:p>
            <a:r>
              <a:rPr lang="en-US" sz="2400" dirty="0" smtClean="0"/>
              <a:t>Better </a:t>
            </a:r>
            <a:r>
              <a:rPr lang="en-US" sz="2400" dirty="0"/>
              <a:t>Algorithms to Minimize the Cost of Test Paths, </a:t>
            </a:r>
            <a:r>
              <a:rPr lang="en-US" sz="2400" dirty="0" smtClean="0"/>
              <a:t>Nan </a:t>
            </a:r>
            <a:r>
              <a:rPr lang="en-US" sz="2400" dirty="0"/>
              <a:t>Li, </a:t>
            </a:r>
            <a:r>
              <a:rPr lang="en-US" sz="2400" dirty="0" err="1"/>
              <a:t>Fei</a:t>
            </a:r>
            <a:r>
              <a:rPr lang="en-US" sz="2400" dirty="0"/>
              <a:t> Li, and Jeff </a:t>
            </a:r>
            <a:r>
              <a:rPr lang="en-US" sz="2400" dirty="0" smtClean="0"/>
              <a:t>Offutt, 5th </a:t>
            </a:r>
            <a:r>
              <a:rPr lang="en-US" sz="2400" dirty="0"/>
              <a:t>IEEE </a:t>
            </a:r>
            <a:r>
              <a:rPr lang="en-US" sz="2400" dirty="0" smtClean="0"/>
              <a:t>International </a:t>
            </a:r>
            <a:r>
              <a:rPr lang="en-US" sz="2400" dirty="0"/>
              <a:t>Conference on Software Testing, Verification and Validation. Montreal, Quebec, Canada. April </a:t>
            </a:r>
            <a:r>
              <a:rPr lang="en-US" sz="2400" dirty="0" smtClean="0"/>
              <a:t>2012</a:t>
            </a:r>
          </a:p>
          <a:p>
            <a:r>
              <a:rPr lang="en-US" sz="2400" dirty="0"/>
              <a:t>Model Transformation Impact on Test Artifacts: An Empirical Study, Anders Eriksson, </a:t>
            </a:r>
            <a:r>
              <a:rPr lang="en-US" sz="2400" dirty="0" err="1"/>
              <a:t>Birgitta</a:t>
            </a:r>
            <a:r>
              <a:rPr lang="en-US" sz="2400" dirty="0"/>
              <a:t> Lindstrom, </a:t>
            </a:r>
            <a:r>
              <a:rPr lang="en-US" sz="2400" dirty="0" err="1"/>
              <a:t>Sten</a:t>
            </a:r>
            <a:r>
              <a:rPr lang="en-US" sz="2400" dirty="0"/>
              <a:t> </a:t>
            </a:r>
            <a:r>
              <a:rPr lang="en-US" sz="2400" dirty="0" err="1"/>
              <a:t>Andler</a:t>
            </a:r>
            <a:r>
              <a:rPr lang="en-US" sz="2400" dirty="0"/>
              <a:t>, and Jeff Offutt, 6th IEEE International Conference on Software Testing, Verification and Validation, Luxembourg, March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39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MBT </a:t>
            </a:r>
            <a:r>
              <a:rPr lang="en-US" dirty="0" smtClean="0"/>
              <a:t>Publications (</a:t>
            </a:r>
            <a:r>
              <a:rPr lang="en-US" i="1" dirty="0" smtClean="0"/>
              <a:t>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Model Transformation Impact on Test Artifacts: An Empirical Study, Anders Eriksson, </a:t>
            </a:r>
            <a:r>
              <a:rPr lang="en-US" sz="2400" dirty="0" err="1"/>
              <a:t>Birgitta</a:t>
            </a:r>
            <a:r>
              <a:rPr lang="en-US" sz="2400" dirty="0"/>
              <a:t> Lindstrom, and Jeff Offutt, 9th Model-Driven Engineering, Verification, and Validation: Integrating Verification and Validation in MDE, Innsbruck, Austria, Sept 2012</a:t>
            </a:r>
          </a:p>
          <a:p>
            <a:r>
              <a:rPr lang="en-US" sz="2400" dirty="0"/>
              <a:t>Generating Test Data From State-based Specifications, Jeff Offutt, </a:t>
            </a:r>
            <a:r>
              <a:rPr lang="en-US" sz="2400" dirty="0" err="1"/>
              <a:t>Shaoying</a:t>
            </a:r>
            <a:r>
              <a:rPr lang="en-US" sz="2400" dirty="0"/>
              <a:t> Liu, </a:t>
            </a:r>
            <a:r>
              <a:rPr lang="en-US" sz="2400" dirty="0" err="1"/>
              <a:t>Aynur</a:t>
            </a:r>
            <a:r>
              <a:rPr lang="en-US" sz="2400" dirty="0"/>
              <a:t> </a:t>
            </a:r>
            <a:r>
              <a:rPr lang="en-US" sz="2400" dirty="0" err="1"/>
              <a:t>Abdurazik</a:t>
            </a:r>
            <a:r>
              <a:rPr lang="en-US" sz="2400" dirty="0"/>
              <a:t> and Paul </a:t>
            </a:r>
            <a:r>
              <a:rPr lang="en-US" sz="2400" dirty="0" smtClean="0"/>
              <a:t>Ammann, </a:t>
            </a:r>
            <a:r>
              <a:rPr lang="en-US" sz="2400" dirty="0"/>
              <a:t>The Journal of Software Testing, Verification and Reliability, 13(1):25-53, March 2003</a:t>
            </a:r>
          </a:p>
          <a:p>
            <a:r>
              <a:rPr lang="en-US" sz="2400" dirty="0"/>
              <a:t>Using UML Collaboration Diagrams for Static Checking and Test Generation, Jeff Offutt and </a:t>
            </a:r>
            <a:r>
              <a:rPr lang="en-US" sz="2400" dirty="0" err="1"/>
              <a:t>Aynur</a:t>
            </a:r>
            <a:r>
              <a:rPr lang="en-US" sz="2400" dirty="0"/>
              <a:t> </a:t>
            </a:r>
            <a:r>
              <a:rPr lang="en-US" sz="2400" dirty="0" err="1"/>
              <a:t>Abdurazik</a:t>
            </a:r>
            <a:r>
              <a:rPr lang="en-US" sz="2400" dirty="0"/>
              <a:t>, The Third International Conference on the Unified Modeling Language, York, UK, October </a:t>
            </a:r>
            <a:r>
              <a:rPr lang="en-US" sz="2400" dirty="0" smtClean="0"/>
              <a:t>2000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03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MBT Publications (</a:t>
            </a:r>
            <a:r>
              <a:rPr lang="en-US" i="1" dirty="0"/>
              <a:t>cont.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Evaluation of Three Specification-based Testing Criteria, </a:t>
            </a:r>
            <a:r>
              <a:rPr lang="en-US" sz="2400" dirty="0" err="1"/>
              <a:t>Aynur</a:t>
            </a:r>
            <a:r>
              <a:rPr lang="en-US" sz="2400" dirty="0"/>
              <a:t> </a:t>
            </a:r>
            <a:r>
              <a:rPr lang="en-US" sz="2400" dirty="0" err="1"/>
              <a:t>Abdurazik</a:t>
            </a:r>
            <a:r>
              <a:rPr lang="en-US" sz="2400" dirty="0"/>
              <a:t>, Paul Ammann, Wei Ding and Jeff Offutt, Sixth IEEE International Conference on Engineering of Complex Computer Systems, Tokyo, Japan, September 2000</a:t>
            </a:r>
          </a:p>
          <a:p>
            <a:r>
              <a:rPr lang="en-US" sz="2400" dirty="0"/>
              <a:t>Generating Tests from UML Specifications, Jeff Offutt and </a:t>
            </a:r>
            <a:r>
              <a:rPr lang="en-US" sz="2400" dirty="0" err="1"/>
              <a:t>Aynur</a:t>
            </a:r>
            <a:r>
              <a:rPr lang="en-US" sz="2400" dirty="0"/>
              <a:t> </a:t>
            </a:r>
            <a:r>
              <a:rPr lang="en-US" sz="2400" dirty="0" err="1"/>
              <a:t>Abdurazik</a:t>
            </a:r>
            <a:r>
              <a:rPr lang="en-US" sz="2400" dirty="0"/>
              <a:t>, Second International Conference on the Unified Modeling Language, Fort Collins, CO, October </a:t>
            </a:r>
            <a:r>
              <a:rPr lang="en-US" sz="2400" dirty="0" smtClean="0"/>
              <a:t>1999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78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Ideas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45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44907" y="940526"/>
            <a:ext cx="4551946" cy="1810692"/>
          </a:xfrm>
          <a:prstGeom prst="roundRect">
            <a:avLst/>
          </a:prstGeom>
          <a:solidFill>
            <a:srgbClr val="660066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Expand STAL &amp; STALE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Other behavioral models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Non-behavioral </a:t>
            </a:r>
            <a:r>
              <a:rPr lang="en-US" dirty="0" smtClean="0">
                <a:latin typeface="Gill Sans MT" panose="020B0502020104020203" pitchFamily="34" charset="0"/>
              </a:rPr>
              <a:t>models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Architectural descriptions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Other programming languages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68969" y="2829596"/>
            <a:ext cx="5033210" cy="1588168"/>
          </a:xfrm>
          <a:prstGeom prst="roundRect">
            <a:avLst/>
          </a:prstGeom>
          <a:solidFill>
            <a:srgbClr val="660066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Oracle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How good are oracles in practice?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Comprehensive guidance to testers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402179" y="1094864"/>
            <a:ext cx="3485146" cy="1656354"/>
          </a:xfrm>
          <a:prstGeom prst="roundRect">
            <a:avLst/>
          </a:prstGeom>
          <a:solidFill>
            <a:srgbClr val="660066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Other Coverage Criteria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Prime paths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Logic coverage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985211" y="4551944"/>
            <a:ext cx="6292515" cy="1680416"/>
          </a:xfrm>
          <a:prstGeom prst="roundRect">
            <a:avLst/>
          </a:prstGeom>
          <a:solidFill>
            <a:srgbClr val="660066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Other Issues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Field study using these techniques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Covering the model vs. covering the code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Automatic test data generation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51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/>
                <a:cs typeface="宋体"/>
              </a:rPr>
              <a:t>Contact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46</a:t>
            </a:fld>
            <a:endParaRPr lang="en-US" altLang="zh-CN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71700" y="1620232"/>
            <a:ext cx="4800600" cy="20621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0529" y="4535905"/>
            <a:ext cx="56984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Thanks to my co-authors:</a:t>
            </a:r>
          </a:p>
          <a:p>
            <a:r>
              <a:rPr lang="en-US" dirty="0" smtClean="0"/>
              <a:t>Nan Li, </a:t>
            </a:r>
            <a:r>
              <a:rPr lang="en-US" dirty="0" err="1" smtClean="0"/>
              <a:t>Aynur</a:t>
            </a:r>
            <a:r>
              <a:rPr lang="en-US" dirty="0" smtClean="0"/>
              <a:t> </a:t>
            </a:r>
            <a:r>
              <a:rPr lang="en-US" dirty="0" err="1" smtClean="0"/>
              <a:t>Abdurazik</a:t>
            </a:r>
            <a:r>
              <a:rPr lang="en-US" dirty="0" smtClean="0"/>
              <a:t>, Anders</a:t>
            </a:r>
            <a:r>
              <a:rPr lang="en-US" dirty="0"/>
              <a:t> Eriksson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Birgitta</a:t>
            </a:r>
            <a:r>
              <a:rPr lang="en-US" dirty="0" smtClean="0"/>
              <a:t> Lindstrom, </a:t>
            </a:r>
            <a:r>
              <a:rPr lang="en-US" dirty="0" err="1"/>
              <a:t>Shaoying</a:t>
            </a:r>
            <a:r>
              <a:rPr lang="en-US" dirty="0"/>
              <a:t> Liu, Wei </a:t>
            </a:r>
            <a:r>
              <a:rPr lang="en-US" dirty="0" smtClean="0"/>
              <a:t>Ding,</a:t>
            </a:r>
          </a:p>
          <a:p>
            <a:r>
              <a:rPr lang="en-US" dirty="0" smtClean="0"/>
              <a:t>and </a:t>
            </a:r>
            <a:r>
              <a:rPr lang="en-US" dirty="0"/>
              <a:t>Paul Ammann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24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 @ Mason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Professor of Software Engineering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&gt; 155 refereed publications, H-index = 53</a:t>
            </a:r>
          </a:p>
          <a:p>
            <a:pPr lvl="1">
              <a:spcBef>
                <a:spcPts val="0"/>
              </a:spcBef>
            </a:pPr>
            <a:r>
              <a:rPr lang="en-US" dirty="0"/>
              <a:t>Editor-in-Chief: Journal of Software Testing, </a:t>
            </a:r>
            <a:r>
              <a:rPr lang="en-US" dirty="0" err="1"/>
              <a:t>Verif</a:t>
            </a:r>
            <a:r>
              <a:rPr lang="en-US" dirty="0"/>
              <a:t>., and Reliability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Co-Founder: IEEE Intl Conf. on Software Testing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Co-Author</a:t>
            </a:r>
            <a:r>
              <a:rPr lang="en-US" dirty="0"/>
              <a:t>: Introduction to Software Testing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2013 GMU Teaching Excellence Award</a:t>
            </a:r>
            <a:r>
              <a:rPr lang="en-US" sz="2000" dirty="0"/>
              <a:t>, Teaching With Technology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Mason Outstanding Faculty Member, 2008, 2009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</a:rPr>
              <a:t>Research Highlights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First model-based testing paper (UML 1999)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Distributed research tools : </a:t>
            </a:r>
            <a:r>
              <a:rPr lang="en-US" dirty="0" err="1"/>
              <a:t>muJava</a:t>
            </a:r>
            <a:r>
              <a:rPr lang="en-US" dirty="0"/>
              <a:t>, </a:t>
            </a:r>
            <a:r>
              <a:rPr lang="en-US" dirty="0" err="1"/>
              <a:t>Mothra</a:t>
            </a:r>
            <a:r>
              <a:rPr lang="en-US" dirty="0"/>
              <a:t>, Godzilla, Coverage web apps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Seminal papers : Mutation testing, automatic test data generation, OO testing, web app testing, combinatorial testing, logic-based </a:t>
            </a:r>
            <a:r>
              <a:rPr lang="en-US" dirty="0" smtClean="0"/>
              <a:t>testing, model-based testing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479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90217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Mason and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Introduction to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An MBT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kern="0" dirty="0">
                <a:latin typeface="Comic Sans MS" pitchFamily="66" charset="0"/>
              </a:rPr>
              <a:t>Conclusions, Contributions, &amp; Future Ideas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2860" y="1931541"/>
            <a:ext cx="5969972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8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0263" y="1207168"/>
            <a:ext cx="8947484" cy="47845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case management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Automation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>
          <a:xfrm>
            <a:off x="564482" y="1558091"/>
            <a:ext cx="1600200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Source of tests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27522" y="4231135"/>
            <a:ext cx="1856873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value generation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0552" y="4122852"/>
            <a:ext cx="2308060" cy="13715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requirements generation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93304" y="4231135"/>
            <a:ext cx="2362202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execution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1364582" y="2713123"/>
            <a:ext cx="0" cy="1409729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9" idx="1"/>
          </p:cNvCxnSpPr>
          <p:nvPr/>
        </p:nvCxnSpPr>
        <p:spPr>
          <a:xfrm flipV="1">
            <a:off x="2518612" y="4808651"/>
            <a:ext cx="1108910" cy="1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4394" y="4788601"/>
            <a:ext cx="1108910" cy="1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586788" y="1347535"/>
            <a:ext cx="3958388" cy="866273"/>
          </a:xfrm>
          <a:prstGeom prst="ellipse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8611" y="3962429"/>
            <a:ext cx="2719136" cy="1848851"/>
          </a:xfrm>
          <a:prstGeom prst="ellipse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903243" y="2713123"/>
            <a:ext cx="3453063" cy="807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Commonly automated in practice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24" name="Elbow Connector 23"/>
          <p:cNvCxnSpPr>
            <a:stCxn id="20" idx="0"/>
            <a:endCxn id="21" idx="3"/>
          </p:cNvCxnSpPr>
          <p:nvPr/>
        </p:nvCxnSpPr>
        <p:spPr>
          <a:xfrm rot="16200000" flipV="1">
            <a:off x="7099371" y="3373620"/>
            <a:ext cx="845744" cy="331873"/>
          </a:xfrm>
          <a:prstGeom prst="bentConnector2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9" idx="6"/>
          </p:cNvCxnSpPr>
          <p:nvPr/>
        </p:nvCxnSpPr>
        <p:spPr>
          <a:xfrm>
            <a:off x="6545176" y="1780672"/>
            <a:ext cx="252666" cy="932451"/>
          </a:xfrm>
          <a:prstGeom prst="bentConnector2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88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0263" y="1748608"/>
            <a:ext cx="8947484" cy="47845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case management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Test Automation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>
          <a:xfrm>
            <a:off x="564482" y="2231883"/>
            <a:ext cx="1600200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Source of tests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27522" y="4904927"/>
            <a:ext cx="1856873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value generation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0552" y="4796644"/>
            <a:ext cx="2308060" cy="137159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requirements generation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593304" y="4904927"/>
            <a:ext cx="2362202" cy="115503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execution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14" name="Straight Arrow Connector 13"/>
          <p:cNvCxnSpPr>
            <a:endCxn id="10" idx="0"/>
          </p:cNvCxnSpPr>
          <p:nvPr/>
        </p:nvCxnSpPr>
        <p:spPr>
          <a:xfrm>
            <a:off x="1364582" y="3386915"/>
            <a:ext cx="0" cy="1409729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9" idx="1"/>
          </p:cNvCxnSpPr>
          <p:nvPr/>
        </p:nvCxnSpPr>
        <p:spPr>
          <a:xfrm flipV="1">
            <a:off x="2518612" y="5482443"/>
            <a:ext cx="1108910" cy="1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484394" y="5462393"/>
            <a:ext cx="1108910" cy="1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905633" y="2779322"/>
            <a:ext cx="4361446" cy="891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Models, usually behavioral (e.g., UML </a:t>
            </a:r>
            <a:r>
              <a:rPr lang="en-US" sz="2800" dirty="0" err="1" smtClean="0">
                <a:latin typeface="Gill Sans MT" panose="020B0502020104020203" pitchFamily="34" charset="0"/>
              </a:rPr>
              <a:t>statecharts</a:t>
            </a:r>
            <a:r>
              <a:rPr lang="en-US" sz="2800" dirty="0" smtClean="0">
                <a:latin typeface="Gill Sans MT" panose="020B0502020104020203" pitchFamily="34" charset="0"/>
              </a:rPr>
              <a:t>)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8" name="Straight Arrow Connector 7"/>
          <p:cNvCxnSpPr>
            <a:stCxn id="22" idx="1"/>
            <a:endCxn id="7" idx="3"/>
          </p:cNvCxnSpPr>
          <p:nvPr/>
        </p:nvCxnSpPr>
        <p:spPr>
          <a:xfrm flipH="1" flipV="1">
            <a:off x="2164682" y="2809399"/>
            <a:ext cx="740951" cy="41559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0" y="4558018"/>
            <a:ext cx="2719136" cy="1848851"/>
          </a:xfrm>
          <a:prstGeom prst="ellipse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474997" y="4005531"/>
            <a:ext cx="3808997" cy="535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This can be automated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 flipV="1">
            <a:off x="1985213" y="4273239"/>
            <a:ext cx="489784" cy="40707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13095" y="994022"/>
            <a:ext cx="8309811" cy="64633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Automate additional test generation</a:t>
            </a:r>
            <a:r>
              <a:rPr lang="en-US" altLang="zh-CN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</a:t>
            </a: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steps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040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Model-Based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6589"/>
            <a:ext cx="9144000" cy="56280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Better tests</a:t>
            </a:r>
            <a:r>
              <a:rPr lang="en-US" dirty="0" smtClean="0"/>
              <a:t> : Plenty of evidence that MBT yields tests that find more failures than human design</a:t>
            </a:r>
          </a:p>
          <a:p>
            <a:pPr lvl="1"/>
            <a:r>
              <a:rPr lang="en-US" dirty="0" smtClean="0"/>
              <a:t>Finding failures early saves money and increases software quality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Lower cost </a:t>
            </a:r>
            <a:r>
              <a:rPr lang="en-US" dirty="0" smtClean="0"/>
              <a:t>: The one-time cost of creating a model allows dozens or hundreds of tests to be create quickly and cheaply</a:t>
            </a:r>
          </a:p>
          <a:p>
            <a:pPr lvl="1"/>
            <a:r>
              <a:rPr lang="en-US" dirty="0" smtClean="0"/>
              <a:t>This frees human testers to do more intellectually demanding and stimulating work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Traceability</a:t>
            </a:r>
            <a:r>
              <a:rPr lang="en-US" dirty="0" smtClean="0"/>
              <a:t> : Tests can be traced to elements in the model</a:t>
            </a:r>
          </a:p>
          <a:p>
            <a:pPr lvl="1"/>
            <a:r>
              <a:rPr lang="en-US" dirty="0" smtClean="0"/>
              <a:t>Especially valuable as the software and tests evolve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298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6|7.7|4.9|8.1|11.7|0.8|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|5.3|4.3|16|5.3|0.9|15.6|26.2|9.8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3.9|1.9|1.3|21.3|1.2|11.1|2.7|6.5|9.3|2.1|1.8|3.7|3.8|16.8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FFFF00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7565</TotalTime>
  <Words>3086</Words>
  <Application>Microsoft Office PowerPoint</Application>
  <PresentationFormat>On-screen Show (4:3)</PresentationFormat>
  <Paragraphs>675</Paragraphs>
  <Slides>46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Default Design</vt:lpstr>
      <vt:lpstr>Generating Tests from Behavioral Models</vt:lpstr>
      <vt:lpstr>OUTLINE</vt:lpstr>
      <vt:lpstr>George Mason University</vt:lpstr>
      <vt:lpstr>Software Engineering @ Mason</vt:lpstr>
      <vt:lpstr>Me @ Mason</vt:lpstr>
      <vt:lpstr>OUTLINE</vt:lpstr>
      <vt:lpstr>Test Automation</vt:lpstr>
      <vt:lpstr>Model-Based Test Automation</vt:lpstr>
      <vt:lpstr>Benefits of Model-Based Testing</vt:lpstr>
      <vt:lpstr>Benefits of MBT  (cont.)</vt:lpstr>
      <vt:lpstr>Model-Based Testing Terms</vt:lpstr>
      <vt:lpstr>Model-Driven Test Design – Steps</vt:lpstr>
      <vt:lpstr>MDTD – Activities</vt:lpstr>
      <vt:lpstr>Frequently Asked Questions</vt:lpstr>
      <vt:lpstr>Obstacles to Model-Based Testing</vt:lpstr>
      <vt:lpstr>OUTLINE</vt:lpstr>
      <vt:lpstr>An Example</vt:lpstr>
      <vt:lpstr>An Example (cont.)</vt:lpstr>
      <vt:lpstr>Model-Based Testing Process</vt:lpstr>
      <vt:lpstr>OUTLINE</vt:lpstr>
      <vt:lpstr>The Mapping Problem</vt:lpstr>
      <vt:lpstr>Model-Based Test Components</vt:lpstr>
      <vt:lpstr>Solving the Mapping Problem</vt:lpstr>
      <vt:lpstr>Defining Mappings in STAL</vt:lpstr>
      <vt:lpstr>Example Mappings</vt:lpstr>
      <vt:lpstr>Example Mappings</vt:lpstr>
      <vt:lpstr>MBT Mappings Process Summary</vt:lpstr>
      <vt:lpstr>Empirical Evaluation of STALE</vt:lpstr>
      <vt:lpstr>STALE vs. Hand Test Generation</vt:lpstr>
      <vt:lpstr>Results</vt:lpstr>
      <vt:lpstr>OUTLINE</vt:lpstr>
      <vt:lpstr>RIPR Model</vt:lpstr>
      <vt:lpstr>Test Oracle Problem</vt:lpstr>
      <vt:lpstr>Test Oracle Strategies</vt:lpstr>
      <vt:lpstr>Empirical Evaluation of Test Oracle Strategies</vt:lpstr>
      <vt:lpstr>Precision—% Faults Revealed</vt:lpstr>
      <vt:lpstr>Frequency—% Faults Revealed</vt:lpstr>
      <vt:lpstr>Test Oracle Strategy Findings</vt:lpstr>
      <vt:lpstr>OUTLINE</vt:lpstr>
      <vt:lpstr>Recent Contributions</vt:lpstr>
      <vt:lpstr>Conclusions and Contributions</vt:lpstr>
      <vt:lpstr>MBT Publications</vt:lpstr>
      <vt:lpstr>MBT Publications (cont.)</vt:lpstr>
      <vt:lpstr>MBT Publications (cont.)</vt:lpstr>
      <vt:lpstr>Future Ideas</vt:lpstr>
      <vt:lpstr>Contact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Automated Tests from Behavioral Models</dc:title>
  <dc:creator>Jeff Offutt</dc:creator>
  <cp:lastModifiedBy>Jeff Offutt</cp:lastModifiedBy>
  <cp:revision>510</cp:revision>
  <dcterms:created xsi:type="dcterms:W3CDTF">2001-09-18T20:16:12Z</dcterms:created>
  <dcterms:modified xsi:type="dcterms:W3CDTF">2014-05-21T13:08:34Z</dcterms:modified>
</cp:coreProperties>
</file>