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62" r:id="rId2"/>
    <p:sldId id="499" r:id="rId3"/>
    <p:sldId id="477" r:id="rId4"/>
    <p:sldId id="476" r:id="rId5"/>
    <p:sldId id="567" r:id="rId6"/>
    <p:sldId id="566" r:id="rId7"/>
    <p:sldId id="510" r:id="rId8"/>
    <p:sldId id="561" r:id="rId9"/>
    <p:sldId id="556" r:id="rId10"/>
    <p:sldId id="513" r:id="rId11"/>
    <p:sldId id="514" r:id="rId12"/>
    <p:sldId id="515" r:id="rId13"/>
    <p:sldId id="516" r:id="rId14"/>
    <p:sldId id="558" r:id="rId15"/>
    <p:sldId id="518" r:id="rId16"/>
    <p:sldId id="565" r:id="rId17"/>
    <p:sldId id="520" r:id="rId18"/>
    <p:sldId id="521" r:id="rId19"/>
    <p:sldId id="522" r:id="rId20"/>
    <p:sldId id="524" r:id="rId21"/>
    <p:sldId id="525" r:id="rId22"/>
    <p:sldId id="562" r:id="rId23"/>
    <p:sldId id="528" r:id="rId24"/>
    <p:sldId id="529" r:id="rId25"/>
    <p:sldId id="530" r:id="rId26"/>
    <p:sldId id="531" r:id="rId27"/>
    <p:sldId id="540" r:id="rId28"/>
    <p:sldId id="542" r:id="rId29"/>
    <p:sldId id="559" r:id="rId30"/>
    <p:sldId id="560" r:id="rId31"/>
    <p:sldId id="546" r:id="rId32"/>
    <p:sldId id="563" r:id="rId33"/>
    <p:sldId id="536" r:id="rId34"/>
    <p:sldId id="537" r:id="rId35"/>
    <p:sldId id="538" r:id="rId36"/>
    <p:sldId id="547" r:id="rId37"/>
    <p:sldId id="548" r:id="rId38"/>
    <p:sldId id="549" r:id="rId39"/>
    <p:sldId id="564" r:id="rId40"/>
    <p:sldId id="550" r:id="rId41"/>
    <p:sldId id="553" r:id="rId42"/>
    <p:sldId id="557" r:id="rId43"/>
    <p:sldId id="551" r:id="rId44"/>
    <p:sldId id="500" r:id="rId4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66FF33"/>
    <a:srgbClr val="FF7C80"/>
    <a:srgbClr val="000000"/>
    <a:srgbClr val="FF6600"/>
    <a:srgbClr val="D55000"/>
    <a:srgbClr val="FFFF00"/>
    <a:srgbClr val="FF9933"/>
    <a:srgbClr val="99CCFF"/>
    <a:srgbClr val="009973"/>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513" autoAdjust="0"/>
    <p:restoredTop sz="94586" autoAdjust="0"/>
  </p:normalViewPr>
  <p:slideViewPr>
    <p:cSldViewPr snapToGrid="0">
      <p:cViewPr varScale="1">
        <p:scale>
          <a:sx n="83" d="100"/>
          <a:sy n="83" d="100"/>
        </p:scale>
        <p:origin x="-1374"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8" d="100"/>
          <a:sy n="58" d="100"/>
        </p:scale>
        <p:origin x="-504" y="-5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ltLang="zh-CN"/>
          </a:p>
        </p:txBody>
      </p:sp>
      <p:sp>
        <p:nvSpPr>
          <p:cNvPr id="17411"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ltLang="zh-CN"/>
          </a:p>
        </p:txBody>
      </p:sp>
      <p:sp>
        <p:nvSpPr>
          <p:cNvPr id="17412"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ltLang="zh-CN"/>
          </a:p>
        </p:txBody>
      </p:sp>
      <p:sp>
        <p:nvSpPr>
          <p:cNvPr id="17413"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3DF8F328-6988-4659-91EF-4CB4EE2CD8D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ltLang="zh-CN"/>
          </a:p>
        </p:txBody>
      </p:sp>
      <p:sp>
        <p:nvSpPr>
          <p:cNvPr id="18435" name="Rectangle 3"/>
          <p:cNvSpPr>
            <a:spLocks noGrp="1" noChangeArrowheads="1"/>
          </p:cNvSpPr>
          <p:nvPr>
            <p:ph type="dt" idx="1"/>
          </p:nvPr>
        </p:nvSpPr>
        <p:spPr bwMode="auto">
          <a:xfrm>
            <a:off x="3972257" y="1"/>
            <a:ext cx="3038144"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ltLang="zh-CN"/>
          </a:p>
        </p:txBody>
      </p:sp>
      <p:sp>
        <p:nvSpPr>
          <p:cNvPr id="5222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34112" y="4416099"/>
            <a:ext cx="5142177"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8438" name="Rectangle 6"/>
          <p:cNvSpPr>
            <a:spLocks noGrp="1" noChangeArrowheads="1"/>
          </p:cNvSpPr>
          <p:nvPr>
            <p:ph type="ftr" sz="quarter" idx="4"/>
          </p:nvPr>
        </p:nvSpPr>
        <p:spPr bwMode="auto">
          <a:xfrm>
            <a:off x="0" y="8832195"/>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ltLang="zh-CN"/>
          </a:p>
        </p:txBody>
      </p:sp>
      <p:sp>
        <p:nvSpPr>
          <p:cNvPr id="18439" name="Rectangle 7"/>
          <p:cNvSpPr>
            <a:spLocks noGrp="1" noChangeArrowheads="1"/>
          </p:cNvSpPr>
          <p:nvPr>
            <p:ph type="sldNum" sz="quarter" idx="5"/>
          </p:nvPr>
        </p:nvSpPr>
        <p:spPr bwMode="auto">
          <a:xfrm>
            <a:off x="3972257" y="8832195"/>
            <a:ext cx="3038144"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F6FB9554-397F-48F2-9E50-3D9FEE38E09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28-Oct-2010,</a:t>
            </a:r>
            <a:r>
              <a:rPr lang="en-US" baseline="0" dirty="0" smtClean="0"/>
              <a:t> at GTAC, added the animation to demonstrate increasing the number of faults found early, thereby decreasing the number of faults found late, and finally saving money. Lots of it! This animation is fairly complicated … must practice first!!</a:t>
            </a:r>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22</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52A49D59-BF45-4D25-B36E-EFC6ED3D6177}" type="slidenum">
              <a:rPr lang="en-US" smtClean="0"/>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4682C282-9ED4-49D3-8C94-973C8268DE54}" type="slidenum">
              <a:rPr lang="en-US" smtClean="0"/>
              <a:pPr/>
              <a:t>30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32</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39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0B31D23-390E-405E-8AD4-F30314049B1E}"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0C9C8547-4423-4647-844E-1165F35A0505}"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39F2111-9D23-486C-BACD-4C1CE1547145}"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1219200"/>
            <a:ext cx="9144000" cy="51816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53D5190-9DD7-4646-BDAF-E78333A90B11}"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0143" y="0"/>
            <a:ext cx="7263714" cy="1219200"/>
          </a:xfrm>
        </p:spPr>
        <p:txBody>
          <a:bodyPr/>
          <a:lstStyle>
            <a:lvl1pPr algn="ct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818535"/>
            <a:ext cx="9144000" cy="57961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dirty="0" smtClean="0"/>
              <a:t>©  Jeff Offutt</a:t>
            </a:r>
            <a:endParaRPr lang="en-US" altLang="zh-CN" dirty="0"/>
          </a:p>
        </p:txBody>
      </p:sp>
      <p:sp>
        <p:nvSpPr>
          <p:cNvPr id="6" name="Slide Number Placeholder 5"/>
          <p:cNvSpPr>
            <a:spLocks noGrp="1"/>
          </p:cNvSpPr>
          <p:nvPr>
            <p:ph type="sldNum" sz="quarter" idx="12"/>
          </p:nvPr>
        </p:nvSpPr>
        <p:spPr/>
        <p:txBody>
          <a:bodyPr/>
          <a:lstStyle>
            <a:lvl1pPr>
              <a:defRPr/>
            </a:lvl1pPr>
          </a:lstStyle>
          <a:p>
            <a:pPr>
              <a:defRPr/>
            </a:pPr>
            <a:fld id="{0DC9CB03-E83B-49A3-95A8-3CE1C35F1E70}" type="slidenum">
              <a:rPr lang="zh-CN" altLang="en-US"/>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E85824A-164E-41E3-82AA-1FF6B0667043}"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219200"/>
            <a:ext cx="4495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495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z="800">
                <a:latin typeface="Comic Sans MS" pitchFamily="66" charset="0"/>
              </a:defRPr>
            </a:lvl1pPr>
          </a:lstStyle>
          <a:p>
            <a:pPr>
              <a:defRPr/>
            </a:pPr>
            <a:r>
              <a:rPr lang="en-US" altLang="zh-CN" smtClean="0"/>
              <a:t>Linköping, January 2011</a:t>
            </a:r>
            <a:endParaRPr lang="en-US" altLang="zh-CN" dirty="0"/>
          </a:p>
        </p:txBody>
      </p:sp>
      <p:sp>
        <p:nvSpPr>
          <p:cNvPr id="6" name="Footer Placeholder 5"/>
          <p:cNvSpPr>
            <a:spLocks noGrp="1"/>
          </p:cNvSpPr>
          <p:nvPr>
            <p:ph type="ftr" sz="quarter" idx="11"/>
          </p:nvPr>
        </p:nvSpPr>
        <p:spPr/>
        <p:txBody>
          <a:bodyPr/>
          <a:lstStyle>
            <a:lvl1pPr>
              <a:defRPr sz="800">
                <a:latin typeface="Comic Sans MS" pitchFamily="66" charset="0"/>
              </a:defRPr>
            </a:lvl1pPr>
          </a:lstStyle>
          <a:p>
            <a:pPr>
              <a:defRPr/>
            </a:pPr>
            <a:r>
              <a:rPr lang="en-US" altLang="zh-CN" smtClean="0"/>
              <a:t>©  Jeff Offutt</a:t>
            </a:r>
            <a:endParaRPr lang="en-US" altLang="zh-CN"/>
          </a:p>
        </p:txBody>
      </p:sp>
      <p:sp>
        <p:nvSpPr>
          <p:cNvPr id="7" name="Slide Number Placeholder 6"/>
          <p:cNvSpPr>
            <a:spLocks noGrp="1"/>
          </p:cNvSpPr>
          <p:nvPr>
            <p:ph type="sldNum" sz="quarter" idx="12"/>
          </p:nvPr>
        </p:nvSpPr>
        <p:spPr/>
        <p:txBody>
          <a:bodyPr/>
          <a:lstStyle>
            <a:lvl1pPr>
              <a:defRPr sz="800">
                <a:latin typeface="Comic Sans MS" pitchFamily="66" charset="0"/>
              </a:defRPr>
            </a:lvl1pPr>
          </a:lstStyle>
          <a:p>
            <a:pPr>
              <a:defRPr/>
            </a:pPr>
            <a:fld id="{11B780DA-4779-4652-8E6B-DBD65B6C1505}"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2174874"/>
            <a:ext cx="43449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3465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8" name="Footer Placeholder 7"/>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9" name="Slide Number Placeholder 8"/>
          <p:cNvSpPr>
            <a:spLocks noGrp="1"/>
          </p:cNvSpPr>
          <p:nvPr>
            <p:ph type="sldNum" sz="quarter" idx="12"/>
          </p:nvPr>
        </p:nvSpPr>
        <p:spPr/>
        <p:txBody>
          <a:bodyPr/>
          <a:lstStyle>
            <a:lvl1pPr>
              <a:defRPr/>
            </a:lvl1pPr>
          </a:lstStyle>
          <a:p>
            <a:pPr>
              <a:defRPr/>
            </a:pPr>
            <a:fld id="{0B12451D-FA51-40C6-AFE5-E346C75C1B35}"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1D0F80E7-B056-4C76-86F1-135BF336DD8E}"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3" name="Footer Placeholder 2"/>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CC70A2D9-3984-4BAF-B138-D6DB38AF6FAB}"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6" name="Footer Placeholder 5"/>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EEA28F80-B56A-4D79-88BD-11153BC576BE}"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ltLang="zh-CN" smtClean="0"/>
              <a:t>Linköping, January 2011</a:t>
            </a:r>
            <a:endParaRPr lang="en-US" altLang="zh-CN" dirty="0"/>
          </a:p>
        </p:txBody>
      </p:sp>
      <p:sp>
        <p:nvSpPr>
          <p:cNvPr id="6" name="Footer Placeholder 5"/>
          <p:cNvSpPr>
            <a:spLocks noGrp="1"/>
          </p:cNvSpPr>
          <p:nvPr>
            <p:ph type="ftr" sz="quarter" idx="11"/>
          </p:nvPr>
        </p:nvSpPr>
        <p:spPr/>
        <p:txBody>
          <a:bodyPr/>
          <a:lstStyle>
            <a:lvl1pPr>
              <a:defRPr/>
            </a:lvl1pPr>
          </a:lstStyle>
          <a:p>
            <a:pPr>
              <a:defRPr/>
            </a:pPr>
            <a:r>
              <a:rPr lang="en-US" altLang="zh-CN" smtClean="0"/>
              <a:t>©  Jeff Offutt</a:t>
            </a: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AC67C1DD-5102-4756-A1EF-11E13CC0E333}"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66"/>
            </a:gs>
            <a:gs pos="67000">
              <a:schemeClr val="bg1">
                <a:gamma/>
                <a:shade val="46275"/>
                <a:invGamma/>
                <a:alpha val="93000"/>
              </a:schemeClr>
            </a:gs>
            <a:gs pos="100000">
              <a:schemeClr val="bg1">
                <a:gamma/>
                <a:shade val="46275"/>
                <a:invGamma/>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0"/>
            <a:ext cx="1219200" cy="838200"/>
            <a:chOff x="4648200" y="2971800"/>
            <a:chExt cx="1676401" cy="914400"/>
          </a:xfrm>
        </p:grpSpPr>
        <p:sp>
          <p:nvSpPr>
            <p:cNvPr id="10" name="Rectangle 9"/>
            <p:cNvSpPr/>
            <p:nvPr/>
          </p:nvSpPr>
          <p:spPr>
            <a:xfrm>
              <a:off x="4648200" y="2971800"/>
              <a:ext cx="1676401" cy="914400"/>
            </a:xfrm>
            <a:prstGeom prst="rect">
              <a:avLst/>
            </a:prstGeom>
            <a:solidFill>
              <a:schemeClr val="bg1">
                <a:lumMod val="50000"/>
              </a:schemeClr>
            </a:solidFill>
          </p:spPr>
          <p:txBody>
            <a:bodyPr wrap="none">
              <a:prstTxWarp prst="textRingInside">
                <a:avLst/>
              </a:prstTxWarp>
              <a:spAutoFit/>
            </a:bodyPr>
            <a:lstStyle/>
            <a:p>
              <a:pPr algn="ctr">
                <a:defRPr/>
              </a:pPr>
              <a:r>
                <a:rPr lang="en-US"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Software Engineering</a:t>
              </a:r>
            </a:p>
          </p:txBody>
        </p:sp>
        <p:sp>
          <p:nvSpPr>
            <p:cNvPr id="11" name="Rectangle 10"/>
            <p:cNvSpPr/>
            <p:nvPr/>
          </p:nvSpPr>
          <p:spPr>
            <a:xfrm>
              <a:off x="5018243" y="3248689"/>
              <a:ext cx="936314" cy="36062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GMU</a:t>
              </a:r>
            </a:p>
          </p:txBody>
        </p:sp>
      </p:grpSp>
      <p:sp>
        <p:nvSpPr>
          <p:cNvPr id="1027" name="Rectangle 2"/>
          <p:cNvSpPr>
            <a:spLocks noGrp="1" noChangeArrowheads="1"/>
          </p:cNvSpPr>
          <p:nvPr>
            <p:ph type="title"/>
          </p:nvPr>
        </p:nvSpPr>
        <p:spPr bwMode="auto">
          <a:xfrm>
            <a:off x="944262" y="0"/>
            <a:ext cx="7255476"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0" y="825023"/>
            <a:ext cx="9144000" cy="5747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2" name="Rectangle 4"/>
          <p:cNvSpPr>
            <a:spLocks noGrp="1" noChangeArrowheads="1"/>
          </p:cNvSpPr>
          <p:nvPr>
            <p:ph type="dt" sz="half" idx="2"/>
          </p:nvPr>
        </p:nvSpPr>
        <p:spPr bwMode="auto">
          <a:xfrm>
            <a:off x="76200" y="6613930"/>
            <a:ext cx="1905000" cy="222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atin typeface="Comic Sans MS" pitchFamily="66" charset="0"/>
                <a:ea typeface="宋体" charset="-122"/>
              </a:defRPr>
            </a:lvl1pPr>
          </a:lstStyle>
          <a:p>
            <a:pPr>
              <a:defRPr/>
            </a:pPr>
            <a:r>
              <a:rPr lang="en-US" altLang="zh-CN" smtClean="0"/>
              <a:t>Linköping, January 2011</a:t>
            </a:r>
            <a:endParaRPr lang="en-US" altLang="zh-CN" dirty="0"/>
          </a:p>
        </p:txBody>
      </p:sp>
      <p:sp>
        <p:nvSpPr>
          <p:cNvPr id="1029" name="Rectangle 5"/>
          <p:cNvSpPr>
            <a:spLocks noGrp="1" noChangeArrowheads="1"/>
          </p:cNvSpPr>
          <p:nvPr>
            <p:ph type="ftr" sz="quarter" idx="3"/>
          </p:nvPr>
        </p:nvSpPr>
        <p:spPr bwMode="auto">
          <a:xfrm>
            <a:off x="3124200" y="6613930"/>
            <a:ext cx="2895600" cy="222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a:latin typeface="Comic Sans MS" pitchFamily="66" charset="0"/>
                <a:ea typeface="宋体" charset="-122"/>
              </a:defRPr>
            </a:lvl1pPr>
          </a:lstStyle>
          <a:p>
            <a:pPr>
              <a:defRPr/>
            </a:pPr>
            <a:r>
              <a:rPr lang="en-US" altLang="zh-CN" dirty="0" smtClean="0"/>
              <a:t>©  Jeff Offutt</a:t>
            </a:r>
            <a:endParaRPr lang="en-US" altLang="zh-CN" dirty="0"/>
          </a:p>
        </p:txBody>
      </p:sp>
      <p:sp>
        <p:nvSpPr>
          <p:cNvPr id="1030" name="Rectangle 6"/>
          <p:cNvSpPr>
            <a:spLocks noGrp="1" noChangeArrowheads="1"/>
          </p:cNvSpPr>
          <p:nvPr>
            <p:ph type="sldNum" sz="quarter" idx="4"/>
          </p:nvPr>
        </p:nvSpPr>
        <p:spPr bwMode="auto">
          <a:xfrm>
            <a:off x="7162800" y="6613930"/>
            <a:ext cx="1905000" cy="222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Comic Sans MS" pitchFamily="66" charset="0"/>
                <a:ea typeface="宋体" charset="-122"/>
              </a:defRPr>
            </a:lvl1pPr>
          </a:lstStyle>
          <a:p>
            <a:pPr>
              <a:defRPr/>
            </a:pPr>
            <a:fld id="{FCA47576-273B-4C08-83E9-0BA01A75FC5D}" type="slidenum">
              <a:rPr lang="zh-CN" altLang="en-US" smtClean="0"/>
              <a:pPr>
                <a:defRPr/>
              </a:pPr>
              <a:t>‹#›</a:t>
            </a:fld>
            <a:endParaRPr lang="en-US" altLang="zh-CN" dirty="0"/>
          </a:p>
        </p:txBody>
      </p:sp>
      <p:pic>
        <p:nvPicPr>
          <p:cNvPr id="1032" name="Picture 9" descr="gmulogo-color150"/>
          <p:cNvPicPr>
            <a:picLocks noChangeAspect="1" noChangeArrowheads="1"/>
          </p:cNvPicPr>
          <p:nvPr/>
        </p:nvPicPr>
        <p:blipFill>
          <a:blip r:embed="rId14" cstate="print"/>
          <a:srcRect/>
          <a:stretch>
            <a:fillRect/>
          </a:stretch>
        </p:blipFill>
        <p:spPr bwMode="auto">
          <a:xfrm>
            <a:off x="8001000" y="0"/>
            <a:ext cx="1143000" cy="852488"/>
          </a:xfrm>
          <a:prstGeom prst="rect">
            <a:avLst/>
          </a:prstGeom>
          <a:noFill/>
          <a:ln w="9525">
            <a:noFill/>
            <a:miter lim="800000"/>
            <a:headEnd/>
            <a:tailEnd/>
          </a:ln>
        </p:spPr>
      </p:pic>
      <p:sp>
        <p:nvSpPr>
          <p:cNvPr id="1034" name="Line 10"/>
          <p:cNvSpPr>
            <a:spLocks noChangeShapeType="1"/>
          </p:cNvSpPr>
          <p:nvPr/>
        </p:nvSpPr>
        <p:spPr bwMode="auto">
          <a:xfrm>
            <a:off x="0" y="838200"/>
            <a:ext cx="8001000" cy="0"/>
          </a:xfrm>
          <a:prstGeom prst="line">
            <a:avLst/>
          </a:prstGeom>
          <a:noFill/>
          <a:ln w="57150">
            <a:solidFill>
              <a:srgbClr val="009900"/>
            </a:solidFill>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New Roman" pitchFamily="18" charset="0"/>
        </a:defRPr>
      </a:lvl2pPr>
      <a:lvl3pPr algn="ctr" rtl="0" eaLnBrk="0" fontAlgn="base" hangingPunct="0">
        <a:spcBef>
          <a:spcPct val="0"/>
        </a:spcBef>
        <a:spcAft>
          <a:spcPct val="0"/>
        </a:spcAft>
        <a:defRPr sz="3600" b="1">
          <a:solidFill>
            <a:schemeClr val="tx2"/>
          </a:solidFill>
          <a:latin typeface="Times New Roman" pitchFamily="18" charset="0"/>
        </a:defRPr>
      </a:lvl3pPr>
      <a:lvl4pPr algn="ctr" rtl="0" eaLnBrk="0" fontAlgn="base" hangingPunct="0">
        <a:spcBef>
          <a:spcPct val="0"/>
        </a:spcBef>
        <a:spcAft>
          <a:spcPct val="0"/>
        </a:spcAft>
        <a:defRPr sz="3600" b="1">
          <a:solidFill>
            <a:schemeClr val="tx2"/>
          </a:solidFill>
          <a:latin typeface="Times New Roman" pitchFamily="18" charset="0"/>
        </a:defRPr>
      </a:lvl4pPr>
      <a:lvl5pPr algn="ctr" rtl="0" eaLnBrk="0" fontAlgn="base" hangingPunct="0">
        <a:spcBef>
          <a:spcPct val="0"/>
        </a:spcBef>
        <a:spcAft>
          <a:spcPct val="0"/>
        </a:spcAft>
        <a:defRPr sz="3600" b="1">
          <a:solidFill>
            <a:schemeClr val="tx2"/>
          </a:solidFill>
          <a:latin typeface="Times New Roman" pitchFamily="18" charset="0"/>
        </a:defRPr>
      </a:lvl5pPr>
      <a:lvl6pPr marL="457200" algn="ctr" rtl="0" fontAlgn="base">
        <a:spcBef>
          <a:spcPct val="0"/>
        </a:spcBef>
        <a:spcAft>
          <a:spcPct val="0"/>
        </a:spcAft>
        <a:defRPr sz="3600" b="1">
          <a:solidFill>
            <a:schemeClr val="tx2"/>
          </a:solidFill>
          <a:latin typeface="Times New Roman" pitchFamily="18" charset="0"/>
        </a:defRPr>
      </a:lvl6pPr>
      <a:lvl7pPr marL="914400" algn="ctr" rtl="0" fontAlgn="base">
        <a:spcBef>
          <a:spcPct val="0"/>
        </a:spcBef>
        <a:spcAft>
          <a:spcPct val="0"/>
        </a:spcAft>
        <a:defRPr sz="3600" b="1">
          <a:solidFill>
            <a:schemeClr val="tx2"/>
          </a:solidFill>
          <a:latin typeface="Times New Roman" pitchFamily="18" charset="0"/>
        </a:defRPr>
      </a:lvl7pPr>
      <a:lvl8pPr marL="1371600" algn="ctr" rtl="0" fontAlgn="base">
        <a:spcBef>
          <a:spcPct val="0"/>
        </a:spcBef>
        <a:spcAft>
          <a:spcPct val="0"/>
        </a:spcAft>
        <a:defRPr sz="3600" b="1">
          <a:solidFill>
            <a:schemeClr val="tx2"/>
          </a:solidFill>
          <a:latin typeface="Times New Roman" pitchFamily="18" charset="0"/>
        </a:defRPr>
      </a:lvl8pPr>
      <a:lvl9pPr marL="1828800" algn="ctr" rtl="0" fontAlgn="base">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wmf"/><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jpeg"/><Relationship Id="rId15" Type="http://schemas.openxmlformats.org/officeDocument/2006/relationships/image" Target="../media/image15.w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0" y="876925"/>
            <a:ext cx="9144000" cy="2083631"/>
          </a:xfrm>
        </p:spPr>
        <p:txBody>
          <a:bodyPr/>
          <a:lstStyle/>
          <a:p>
            <a:r>
              <a:rPr lang="en-US" sz="4800" dirty="0" smtClean="0">
                <a:effectLst>
                  <a:outerShdw blurRad="38100" dist="38100" dir="2700000" algn="tl">
                    <a:srgbClr val="000000">
                      <a:alpha val="43137"/>
                    </a:srgbClr>
                  </a:outerShdw>
                </a:effectLst>
                <a:latin typeface="Comic Sans MS" pitchFamily="66" charset="0"/>
              </a:rPr>
              <a:t>Testing Web Applications</a:t>
            </a:r>
            <a:br>
              <a:rPr lang="en-US" sz="4800" dirty="0" smtClean="0">
                <a:effectLst>
                  <a:outerShdw blurRad="38100" dist="38100" dir="2700000" algn="tl">
                    <a:srgbClr val="000000">
                      <a:alpha val="43137"/>
                    </a:srgbClr>
                  </a:outerShdw>
                </a:effectLst>
                <a:latin typeface="Comic Sans MS" pitchFamily="66" charset="0"/>
              </a:rPr>
            </a:br>
            <a:r>
              <a:rPr lang="en-US" sz="4800" dirty="0" smtClean="0">
                <a:effectLst>
                  <a:outerShdw blurRad="38100" dist="38100" dir="2700000" algn="tl">
                    <a:srgbClr val="000000">
                      <a:alpha val="43137"/>
                    </a:srgbClr>
                  </a:outerShdw>
                </a:effectLst>
                <a:latin typeface="Comic Sans MS" pitchFamily="66" charset="0"/>
              </a:rPr>
              <a:t>with the</a:t>
            </a:r>
            <a:br>
              <a:rPr lang="en-US" sz="4800" dirty="0" smtClean="0">
                <a:effectLst>
                  <a:outerShdw blurRad="38100" dist="38100" dir="2700000" algn="tl">
                    <a:srgbClr val="000000">
                      <a:alpha val="43137"/>
                    </a:srgbClr>
                  </a:outerShdw>
                </a:effectLst>
                <a:latin typeface="Comic Sans MS" pitchFamily="66" charset="0"/>
              </a:rPr>
            </a:br>
            <a:r>
              <a:rPr lang="en-US" sz="4800" dirty="0" smtClean="0">
                <a:effectLst>
                  <a:outerShdw blurRad="38100" dist="38100" dir="2700000" algn="tl">
                    <a:srgbClr val="000000">
                      <a:alpha val="43137"/>
                    </a:srgbClr>
                  </a:outerShdw>
                </a:effectLst>
                <a:latin typeface="Comic Sans MS" pitchFamily="66" charset="0"/>
              </a:rPr>
              <a:t>Atomic Section Model</a:t>
            </a:r>
          </a:p>
        </p:txBody>
      </p:sp>
      <p:sp>
        <p:nvSpPr>
          <p:cNvPr id="7" name="Rectangle 8"/>
          <p:cNvSpPr>
            <a:spLocks noChangeArrowheads="1"/>
          </p:cNvSpPr>
          <p:nvPr/>
        </p:nvSpPr>
        <p:spPr bwMode="auto">
          <a:xfrm>
            <a:off x="1830388" y="3026502"/>
            <a:ext cx="5472112" cy="2917825"/>
          </a:xfrm>
          <a:prstGeom prst="rect">
            <a:avLst/>
          </a:prstGeom>
          <a:solidFill>
            <a:srgbClr val="0000AF"/>
          </a:solidFill>
          <a:ln w="9525">
            <a:solidFill>
              <a:schemeClr val="tx1"/>
            </a:solidFill>
            <a:miter lim="800000"/>
            <a:headEnd/>
            <a:tailEnd/>
          </a:ln>
          <a:effectLst/>
        </p:spPr>
        <p:txBody>
          <a:bodyPr/>
          <a:lstStyle/>
          <a:p>
            <a:pPr algn="ctr">
              <a:spcBef>
                <a:spcPct val="20000"/>
              </a:spcBef>
              <a:defRPr/>
            </a:pPr>
            <a:r>
              <a:rPr lang="en-US" sz="3600" b="1" dirty="0">
                <a:solidFill>
                  <a:schemeClr val="tx2"/>
                </a:solidFill>
                <a:effectLst>
                  <a:outerShdw blurRad="38100" dist="38100" dir="2700000" algn="tl">
                    <a:srgbClr val="000000"/>
                  </a:outerShdw>
                </a:effectLst>
              </a:rPr>
              <a:t>Jeff Offutt</a:t>
            </a:r>
          </a:p>
          <a:p>
            <a:pPr algn="ctr">
              <a:spcBef>
                <a:spcPct val="20000"/>
              </a:spcBef>
              <a:defRPr/>
            </a:pPr>
            <a:r>
              <a:rPr lang="en-US" sz="2400" b="1" dirty="0">
                <a:solidFill>
                  <a:schemeClr val="tx2"/>
                </a:solidFill>
                <a:effectLst>
                  <a:outerShdw blurRad="38100" dist="38100" dir="2700000" algn="tl">
                    <a:srgbClr val="000000"/>
                  </a:outerShdw>
                </a:effectLst>
              </a:rPr>
              <a:t>Professor, Software Engineering</a:t>
            </a:r>
          </a:p>
          <a:p>
            <a:pPr algn="ctr">
              <a:spcBef>
                <a:spcPct val="20000"/>
              </a:spcBef>
              <a:defRPr/>
            </a:pPr>
            <a:r>
              <a:rPr lang="en-US" sz="2400" b="1" dirty="0">
                <a:solidFill>
                  <a:schemeClr val="tx2"/>
                </a:solidFill>
                <a:effectLst>
                  <a:outerShdw blurRad="38100" dist="38100" dir="2700000" algn="tl">
                    <a:srgbClr val="000000"/>
                  </a:outerShdw>
                </a:effectLst>
              </a:rPr>
              <a:t>George Mason University</a:t>
            </a:r>
          </a:p>
          <a:p>
            <a:pPr algn="ctr">
              <a:spcBef>
                <a:spcPct val="20000"/>
              </a:spcBef>
              <a:defRPr/>
            </a:pPr>
            <a:r>
              <a:rPr lang="en-US" sz="2400" b="1" dirty="0">
                <a:solidFill>
                  <a:schemeClr val="tx2"/>
                </a:solidFill>
                <a:effectLst>
                  <a:outerShdw blurRad="38100" dist="38100" dir="2700000" algn="tl">
                    <a:srgbClr val="000000"/>
                  </a:outerShdw>
                </a:effectLst>
              </a:rPr>
              <a:t>Fairfax, VA   USA</a:t>
            </a:r>
          </a:p>
          <a:p>
            <a:pPr algn="ctr">
              <a:spcBef>
                <a:spcPct val="20000"/>
              </a:spcBef>
              <a:defRPr/>
            </a:pPr>
            <a:r>
              <a:rPr lang="en-US" sz="2400" b="1" dirty="0">
                <a:solidFill>
                  <a:schemeClr val="tx2"/>
                </a:solidFill>
                <a:effectLst>
                  <a:outerShdw blurRad="38100" dist="38100" dir="2700000" algn="tl">
                    <a:srgbClr val="000000"/>
                  </a:outerShdw>
                </a:effectLst>
              </a:rPr>
              <a:t>www.cs.gmu.edu/~offutt/</a:t>
            </a:r>
          </a:p>
          <a:p>
            <a:pPr algn="ctr">
              <a:spcBef>
                <a:spcPct val="20000"/>
              </a:spcBef>
              <a:defRPr/>
            </a:pPr>
            <a:r>
              <a:rPr lang="en-US" sz="2400" b="1" dirty="0">
                <a:solidFill>
                  <a:schemeClr val="tx2"/>
                </a:solidFill>
                <a:effectLst>
                  <a:outerShdw blurRad="38100" dist="38100" dir="2700000" algn="tl">
                    <a:srgbClr val="000000"/>
                  </a:outerShdw>
                </a:effectLst>
              </a:rPr>
              <a:t>offutt@gmu.edu</a:t>
            </a:r>
          </a:p>
        </p:txBody>
      </p:sp>
      <p:sp>
        <p:nvSpPr>
          <p:cNvPr id="8" name="Rectangle 4"/>
          <p:cNvSpPr>
            <a:spLocks noChangeArrowheads="1"/>
          </p:cNvSpPr>
          <p:nvPr/>
        </p:nvSpPr>
        <p:spPr bwMode="auto">
          <a:xfrm>
            <a:off x="762000" y="6235908"/>
            <a:ext cx="7620000" cy="472504"/>
          </a:xfrm>
          <a:prstGeom prst="rect">
            <a:avLst/>
          </a:prstGeom>
          <a:solidFill>
            <a:srgbClr val="003399"/>
          </a:solidFill>
          <a:ln w="9525">
            <a:solidFill>
              <a:schemeClr val="tx1"/>
            </a:solidFill>
            <a:miter lim="800000"/>
            <a:headEnd/>
            <a:tailEnd/>
          </a:ln>
          <a:effectLst/>
        </p:spPr>
        <p:txBody>
          <a:bodyPr anchor="ctr"/>
          <a:lstStyle/>
          <a:p>
            <a:pPr marL="609600" indent="-609600" algn="ctr">
              <a:lnSpc>
                <a:spcPct val="90000"/>
              </a:lnSpc>
              <a:spcBef>
                <a:spcPct val="20000"/>
              </a:spcBef>
            </a:pPr>
            <a:r>
              <a:rPr lang="en-US" sz="2000" b="0" dirty="0">
                <a:solidFill>
                  <a:schemeClr val="tx1"/>
                </a:solidFill>
              </a:rPr>
              <a:t>Joint research with </a:t>
            </a:r>
            <a:r>
              <a:rPr lang="en-US" sz="2000" b="0" dirty="0" smtClean="0">
                <a:solidFill>
                  <a:schemeClr val="tx1"/>
                </a:solidFill>
              </a:rPr>
              <a:t>Blaine Donley, </a:t>
            </a:r>
            <a:r>
              <a:rPr lang="en-US" sz="2000" b="0" dirty="0" err="1" smtClean="0">
                <a:solidFill>
                  <a:schemeClr val="tx1"/>
                </a:solidFill>
              </a:rPr>
              <a:t>Upsorn</a:t>
            </a:r>
            <a:r>
              <a:rPr lang="en-US" sz="2000" b="0" dirty="0" smtClean="0">
                <a:solidFill>
                  <a:schemeClr val="tx1"/>
                </a:solidFill>
              </a:rPr>
              <a:t> </a:t>
            </a:r>
            <a:r>
              <a:rPr lang="en-US" sz="2000" b="0" dirty="0" err="1" smtClean="0">
                <a:solidFill>
                  <a:schemeClr val="tx1"/>
                </a:solidFill>
              </a:rPr>
              <a:t>Praphamontripong</a:t>
            </a:r>
            <a:r>
              <a:rPr lang="en-US" sz="2000" b="0" dirty="0" smtClean="0">
                <a:solidFill>
                  <a:schemeClr val="tx1"/>
                </a:solidFill>
              </a:rPr>
              <a:t>, Ye Wu</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smtClean="0"/>
              <a:t>Linköping, January 2011</a:t>
            </a:r>
            <a:endParaRPr lang="en-US"/>
          </a:p>
        </p:txBody>
      </p:sp>
      <p:sp>
        <p:nvSpPr>
          <p:cNvPr id="21" name="Footer Placeholder 3"/>
          <p:cNvSpPr>
            <a:spLocks noGrp="1"/>
          </p:cNvSpPr>
          <p:nvPr>
            <p:ph type="ftr" sz="quarter" idx="11"/>
          </p:nvPr>
        </p:nvSpPr>
        <p:spPr/>
        <p:txBody>
          <a:bodyPr/>
          <a:lstStyle/>
          <a:p>
            <a:r>
              <a:rPr lang="en-US" smtClean="0"/>
              <a:t>©  Jeff Offutt</a:t>
            </a:r>
            <a:endParaRPr lang="en-US"/>
          </a:p>
        </p:txBody>
      </p:sp>
      <p:sp>
        <p:nvSpPr>
          <p:cNvPr id="22" name="Slide Number Placeholder 4"/>
          <p:cNvSpPr>
            <a:spLocks noGrp="1"/>
          </p:cNvSpPr>
          <p:nvPr>
            <p:ph type="sldNum" sz="quarter" idx="12"/>
          </p:nvPr>
        </p:nvSpPr>
        <p:spPr/>
        <p:txBody>
          <a:bodyPr/>
          <a:lstStyle/>
          <a:p>
            <a:fld id="{9445F498-3328-4FF4-AE22-5576AD42A5DE}" type="slidenum">
              <a:rPr lang="en-US"/>
              <a:pPr/>
              <a:t>10</a:t>
            </a:fld>
            <a:endParaRPr lang="en-US"/>
          </a:p>
        </p:txBody>
      </p:sp>
      <p:sp>
        <p:nvSpPr>
          <p:cNvPr id="148482" name="AutoShape 1026"/>
          <p:cNvSpPr>
            <a:spLocks noChangeArrowheads="1"/>
          </p:cNvSpPr>
          <p:nvPr/>
        </p:nvSpPr>
        <p:spPr bwMode="auto">
          <a:xfrm>
            <a:off x="685800" y="2308225"/>
            <a:ext cx="2933700" cy="2922588"/>
          </a:xfrm>
          <a:prstGeom prst="roundRect">
            <a:avLst>
              <a:gd name="adj" fmla="val 16667"/>
            </a:avLst>
          </a:prstGeom>
          <a:solidFill>
            <a:srgbClr val="3399FF"/>
          </a:solidFill>
          <a:ln w="9525">
            <a:solidFill>
              <a:schemeClr val="tx1"/>
            </a:solidFill>
            <a:round/>
            <a:headEnd/>
            <a:tailEnd/>
          </a:ln>
          <a:effectLst/>
        </p:spPr>
        <p:txBody>
          <a:bodyPr wrap="none" anchor="ctr"/>
          <a:lstStyle/>
          <a:p>
            <a:endParaRPr lang="en-US"/>
          </a:p>
        </p:txBody>
      </p:sp>
      <p:sp>
        <p:nvSpPr>
          <p:cNvPr id="148483" name="Rectangle 1027"/>
          <p:cNvSpPr>
            <a:spLocks noGrp="1" noChangeArrowheads="1"/>
          </p:cNvSpPr>
          <p:nvPr>
            <p:ph type="title"/>
          </p:nvPr>
        </p:nvSpPr>
        <p:spPr/>
        <p:txBody>
          <a:bodyPr/>
          <a:lstStyle/>
          <a:p>
            <a:r>
              <a:rPr lang="en-US" dirty="0"/>
              <a:t>Server Side Processing</a:t>
            </a:r>
          </a:p>
        </p:txBody>
      </p:sp>
      <p:sp>
        <p:nvSpPr>
          <p:cNvPr id="148484" name="AutoShape 1028"/>
          <p:cNvSpPr>
            <a:spLocks noChangeArrowheads="1"/>
          </p:cNvSpPr>
          <p:nvPr/>
        </p:nvSpPr>
        <p:spPr bwMode="auto">
          <a:xfrm>
            <a:off x="5524500" y="2308225"/>
            <a:ext cx="2933700" cy="2922588"/>
          </a:xfrm>
          <a:prstGeom prst="roundRect">
            <a:avLst>
              <a:gd name="adj" fmla="val 16667"/>
            </a:avLst>
          </a:prstGeom>
          <a:solidFill>
            <a:srgbClr val="3399FF"/>
          </a:solidFill>
          <a:ln w="9525">
            <a:solidFill>
              <a:schemeClr val="tx1"/>
            </a:solidFill>
            <a:round/>
            <a:headEnd/>
            <a:tailEnd/>
          </a:ln>
          <a:effectLst/>
        </p:spPr>
        <p:txBody>
          <a:bodyPr wrap="none" anchor="ctr"/>
          <a:lstStyle/>
          <a:p>
            <a:endParaRPr lang="en-US"/>
          </a:p>
        </p:txBody>
      </p:sp>
      <p:sp>
        <p:nvSpPr>
          <p:cNvPr id="148485" name="AutoShape 1029"/>
          <p:cNvSpPr>
            <a:spLocks noChangeArrowheads="1"/>
          </p:cNvSpPr>
          <p:nvPr/>
        </p:nvSpPr>
        <p:spPr bwMode="auto">
          <a:xfrm>
            <a:off x="3155950" y="1638300"/>
            <a:ext cx="3244850" cy="812800"/>
          </a:xfrm>
          <a:prstGeom prst="curvedDownArrow">
            <a:avLst>
              <a:gd name="adj1" fmla="val 79844"/>
              <a:gd name="adj2" fmla="val 159688"/>
              <a:gd name="adj3" fmla="val 33333"/>
            </a:avLst>
          </a:prstGeom>
          <a:solidFill>
            <a:schemeClr val="accent2"/>
          </a:solidFill>
          <a:ln w="9525">
            <a:solidFill>
              <a:schemeClr val="tx1"/>
            </a:solidFill>
            <a:miter lim="800000"/>
            <a:headEnd/>
            <a:tailEnd/>
          </a:ln>
          <a:effectLst/>
        </p:spPr>
        <p:txBody>
          <a:bodyPr wrap="none" anchor="ctr"/>
          <a:lstStyle/>
          <a:p>
            <a:endParaRPr lang="en-US"/>
          </a:p>
        </p:txBody>
      </p:sp>
      <p:sp>
        <p:nvSpPr>
          <p:cNvPr id="148486" name="AutoShape 1030"/>
          <p:cNvSpPr>
            <a:spLocks noChangeArrowheads="1"/>
          </p:cNvSpPr>
          <p:nvPr/>
        </p:nvSpPr>
        <p:spPr bwMode="auto">
          <a:xfrm flipH="1" flipV="1">
            <a:off x="2794000" y="5045075"/>
            <a:ext cx="3244850" cy="812800"/>
          </a:xfrm>
          <a:prstGeom prst="curvedDownArrow">
            <a:avLst>
              <a:gd name="adj1" fmla="val 79844"/>
              <a:gd name="adj2" fmla="val 159688"/>
              <a:gd name="adj3" fmla="val 33333"/>
            </a:avLst>
          </a:prstGeom>
          <a:solidFill>
            <a:schemeClr val="accent2"/>
          </a:solidFill>
          <a:ln w="9525">
            <a:solidFill>
              <a:schemeClr val="tx1"/>
            </a:solidFill>
            <a:miter lim="800000"/>
            <a:headEnd/>
            <a:tailEnd/>
          </a:ln>
          <a:effectLst/>
        </p:spPr>
        <p:txBody>
          <a:bodyPr wrap="none" anchor="ctr"/>
          <a:lstStyle/>
          <a:p>
            <a:endParaRPr lang="en-US"/>
          </a:p>
        </p:txBody>
      </p:sp>
      <p:sp>
        <p:nvSpPr>
          <p:cNvPr id="148487" name="Text Box 1031"/>
          <p:cNvSpPr txBox="1">
            <a:spLocks noChangeArrowheads="1"/>
          </p:cNvSpPr>
          <p:nvPr/>
        </p:nvSpPr>
        <p:spPr bwMode="auto">
          <a:xfrm>
            <a:off x="3451225" y="5757863"/>
            <a:ext cx="2241550" cy="400110"/>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tx2"/>
                </a:solidFill>
              </a:rPr>
              <a:t>HTTP Response</a:t>
            </a:r>
          </a:p>
        </p:txBody>
      </p:sp>
      <p:sp>
        <p:nvSpPr>
          <p:cNvPr id="148488" name="Text Box 1032"/>
          <p:cNvSpPr txBox="1">
            <a:spLocks noChangeArrowheads="1"/>
          </p:cNvSpPr>
          <p:nvPr/>
        </p:nvSpPr>
        <p:spPr bwMode="auto">
          <a:xfrm>
            <a:off x="3451225" y="1181100"/>
            <a:ext cx="2241550" cy="400110"/>
          </a:xfrm>
          <a:prstGeom prst="rect">
            <a:avLst/>
          </a:prstGeom>
          <a:noFill/>
          <a:ln w="9525">
            <a:noFill/>
            <a:miter lim="800000"/>
            <a:headEnd/>
            <a:tailEnd/>
          </a:ln>
          <a:effectLst/>
        </p:spPr>
        <p:txBody>
          <a:bodyPr>
            <a:spAutoFit/>
          </a:bodyPr>
          <a:lstStyle/>
          <a:p>
            <a:pPr algn="ctr">
              <a:spcBef>
                <a:spcPct val="50000"/>
              </a:spcBef>
            </a:pPr>
            <a:r>
              <a:rPr lang="en-US" sz="2000" b="1">
                <a:solidFill>
                  <a:schemeClr val="tx2"/>
                </a:solidFill>
              </a:rPr>
              <a:t>HTTP Request</a:t>
            </a:r>
          </a:p>
        </p:txBody>
      </p:sp>
      <p:sp>
        <p:nvSpPr>
          <p:cNvPr id="148489" name="Text Box 1033"/>
          <p:cNvSpPr txBox="1">
            <a:spLocks noChangeArrowheads="1"/>
          </p:cNvSpPr>
          <p:nvPr/>
        </p:nvSpPr>
        <p:spPr bwMode="auto">
          <a:xfrm>
            <a:off x="1570038" y="4767263"/>
            <a:ext cx="1165225" cy="461665"/>
          </a:xfrm>
          <a:prstGeom prst="rect">
            <a:avLst/>
          </a:prstGeom>
          <a:noFill/>
          <a:ln w="9525">
            <a:noFill/>
            <a:miter lim="800000"/>
            <a:headEnd/>
            <a:tailEnd/>
          </a:ln>
          <a:effectLst/>
        </p:spPr>
        <p:txBody>
          <a:bodyPr>
            <a:spAutoFit/>
          </a:bodyPr>
          <a:lstStyle/>
          <a:p>
            <a:pPr algn="ctr">
              <a:spcBef>
                <a:spcPct val="50000"/>
              </a:spcBef>
            </a:pPr>
            <a:r>
              <a:rPr lang="en-US" b="1" dirty="0">
                <a:solidFill>
                  <a:schemeClr val="tx2"/>
                </a:solidFill>
              </a:rPr>
              <a:t>Client</a:t>
            </a:r>
          </a:p>
        </p:txBody>
      </p:sp>
      <p:sp>
        <p:nvSpPr>
          <p:cNvPr id="148490" name="Text Box 1034"/>
          <p:cNvSpPr txBox="1">
            <a:spLocks noChangeArrowheads="1"/>
          </p:cNvSpPr>
          <p:nvPr/>
        </p:nvSpPr>
        <p:spPr bwMode="auto">
          <a:xfrm>
            <a:off x="6408738" y="4810288"/>
            <a:ext cx="1165225" cy="461665"/>
          </a:xfrm>
          <a:prstGeom prst="rect">
            <a:avLst/>
          </a:prstGeom>
          <a:noFill/>
          <a:ln w="9525">
            <a:noFill/>
            <a:miter lim="800000"/>
            <a:headEnd/>
            <a:tailEnd/>
          </a:ln>
          <a:effectLst/>
        </p:spPr>
        <p:txBody>
          <a:bodyPr>
            <a:spAutoFit/>
          </a:bodyPr>
          <a:lstStyle/>
          <a:p>
            <a:pPr algn="ctr">
              <a:spcBef>
                <a:spcPct val="50000"/>
              </a:spcBef>
            </a:pPr>
            <a:r>
              <a:rPr lang="en-US" b="1" dirty="0">
                <a:solidFill>
                  <a:schemeClr val="tx2"/>
                </a:solidFill>
              </a:rPr>
              <a:t>Server</a:t>
            </a:r>
          </a:p>
        </p:txBody>
      </p:sp>
      <p:sp>
        <p:nvSpPr>
          <p:cNvPr id="148492" name="AutoShape 1036"/>
          <p:cNvSpPr>
            <a:spLocks noChangeArrowheads="1"/>
          </p:cNvSpPr>
          <p:nvPr/>
        </p:nvSpPr>
        <p:spPr bwMode="auto">
          <a:xfrm>
            <a:off x="1040525" y="2939827"/>
            <a:ext cx="2154620" cy="765626"/>
          </a:xfrm>
          <a:prstGeom prst="roundRect">
            <a:avLst>
              <a:gd name="adj" fmla="val 16667"/>
            </a:avLst>
          </a:prstGeom>
          <a:solidFill>
            <a:srgbClr val="0000CC"/>
          </a:solidFill>
          <a:ln w="9525">
            <a:solidFill>
              <a:schemeClr val="tx1"/>
            </a:solidFill>
            <a:round/>
            <a:headEnd/>
            <a:tailEnd/>
          </a:ln>
          <a:effectLst/>
        </p:spPr>
        <p:txBody>
          <a:bodyPr wrap="none" anchor="ctr"/>
          <a:lstStyle/>
          <a:p>
            <a:endParaRPr lang="en-US"/>
          </a:p>
        </p:txBody>
      </p:sp>
      <p:sp>
        <p:nvSpPr>
          <p:cNvPr id="148493" name="Text Box 1037"/>
          <p:cNvSpPr txBox="1">
            <a:spLocks noChangeArrowheads="1"/>
          </p:cNvSpPr>
          <p:nvPr/>
        </p:nvSpPr>
        <p:spPr bwMode="auto">
          <a:xfrm>
            <a:off x="1103587" y="2968697"/>
            <a:ext cx="2028496" cy="707886"/>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chemeClr val="tx2"/>
                </a:solidFill>
              </a:rPr>
              <a:t>UI implemented in a browser</a:t>
            </a:r>
            <a:endParaRPr lang="en-US" sz="2000" b="1" dirty="0">
              <a:solidFill>
                <a:schemeClr val="tx2"/>
              </a:solidFill>
            </a:endParaRPr>
          </a:p>
        </p:txBody>
      </p:sp>
      <p:sp>
        <p:nvSpPr>
          <p:cNvPr id="148494" name="AutoShape 1038"/>
          <p:cNvSpPr>
            <a:spLocks noChangeArrowheads="1"/>
          </p:cNvSpPr>
          <p:nvPr/>
        </p:nvSpPr>
        <p:spPr bwMode="auto">
          <a:xfrm>
            <a:off x="5780690" y="2624138"/>
            <a:ext cx="2564524" cy="2242152"/>
          </a:xfrm>
          <a:prstGeom prst="roundRect">
            <a:avLst>
              <a:gd name="adj" fmla="val 16667"/>
            </a:avLst>
          </a:prstGeom>
          <a:solidFill>
            <a:srgbClr val="000099"/>
          </a:solidFill>
          <a:ln w="9525">
            <a:solidFill>
              <a:schemeClr val="tx1"/>
            </a:solidFill>
            <a:round/>
            <a:headEnd/>
            <a:tailEnd/>
          </a:ln>
          <a:effectLst/>
        </p:spPr>
        <p:txBody>
          <a:bodyPr wrap="none" anchor="ctr"/>
          <a:lstStyle/>
          <a:p>
            <a:endParaRPr lang="en-US"/>
          </a:p>
        </p:txBody>
      </p:sp>
      <p:sp>
        <p:nvSpPr>
          <p:cNvPr id="148495" name="Text Box 1039"/>
          <p:cNvSpPr txBox="1">
            <a:spLocks noChangeArrowheads="1"/>
          </p:cNvSpPr>
          <p:nvPr/>
        </p:nvSpPr>
        <p:spPr bwMode="auto">
          <a:xfrm>
            <a:off x="5876925" y="2624138"/>
            <a:ext cx="1527175" cy="400110"/>
          </a:xfrm>
          <a:prstGeom prst="rect">
            <a:avLst/>
          </a:prstGeom>
          <a:noFill/>
          <a:ln w="9525">
            <a:noFill/>
            <a:miter lim="800000"/>
            <a:headEnd/>
            <a:tailEnd/>
          </a:ln>
          <a:effectLst/>
        </p:spPr>
        <p:txBody>
          <a:bodyPr>
            <a:spAutoFit/>
          </a:bodyPr>
          <a:lstStyle/>
          <a:p>
            <a:pPr>
              <a:spcBef>
                <a:spcPct val="50000"/>
              </a:spcBef>
            </a:pPr>
            <a:r>
              <a:rPr lang="en-US" sz="2000" b="1" dirty="0" smtClean="0">
                <a:solidFill>
                  <a:schemeClr val="tx2"/>
                </a:solidFill>
              </a:rPr>
              <a:t>Web </a:t>
            </a:r>
            <a:r>
              <a:rPr lang="en-US" sz="2000" b="1" dirty="0">
                <a:solidFill>
                  <a:schemeClr val="tx2"/>
                </a:solidFill>
              </a:rPr>
              <a:t>server</a:t>
            </a:r>
          </a:p>
        </p:txBody>
      </p:sp>
      <p:sp>
        <p:nvSpPr>
          <p:cNvPr id="148496" name="AutoShape 1040"/>
          <p:cNvSpPr>
            <a:spLocks noChangeArrowheads="1"/>
          </p:cNvSpPr>
          <p:nvPr/>
        </p:nvSpPr>
        <p:spPr bwMode="auto">
          <a:xfrm>
            <a:off x="5965615" y="2995565"/>
            <a:ext cx="2232454" cy="1723580"/>
          </a:xfrm>
          <a:prstGeom prst="roundRect">
            <a:avLst>
              <a:gd name="adj" fmla="val 16667"/>
            </a:avLst>
          </a:prstGeom>
          <a:solidFill>
            <a:srgbClr val="0000CC"/>
          </a:solidFill>
          <a:ln w="9525">
            <a:solidFill>
              <a:schemeClr val="tx1"/>
            </a:solidFill>
            <a:round/>
            <a:headEnd/>
            <a:tailEnd/>
          </a:ln>
          <a:effectLst/>
        </p:spPr>
        <p:txBody>
          <a:bodyPr wrap="none" anchor="ctr"/>
          <a:lstStyle/>
          <a:p>
            <a:endParaRPr lang="en-US"/>
          </a:p>
        </p:txBody>
      </p:sp>
      <p:sp>
        <p:nvSpPr>
          <p:cNvPr id="148497" name="Text Box 1041"/>
          <p:cNvSpPr txBox="1">
            <a:spLocks noChangeArrowheads="1"/>
          </p:cNvSpPr>
          <p:nvPr/>
        </p:nvSpPr>
        <p:spPr bwMode="auto">
          <a:xfrm>
            <a:off x="5997146" y="2953525"/>
            <a:ext cx="2127352"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chemeClr val="tx2"/>
                </a:solidFill>
              </a:rPr>
              <a:t>Container engine</a:t>
            </a:r>
            <a:endParaRPr lang="en-US" sz="2000" b="1" dirty="0">
              <a:solidFill>
                <a:schemeClr val="tx2"/>
              </a:solidFill>
            </a:endParaRPr>
          </a:p>
        </p:txBody>
      </p:sp>
      <p:sp>
        <p:nvSpPr>
          <p:cNvPr id="148498" name="Text Box 1042"/>
          <p:cNvSpPr txBox="1">
            <a:spLocks noChangeArrowheads="1"/>
          </p:cNvSpPr>
          <p:nvPr/>
        </p:nvSpPr>
        <p:spPr bwMode="auto">
          <a:xfrm>
            <a:off x="4175125" y="1851025"/>
            <a:ext cx="793750" cy="400110"/>
          </a:xfrm>
          <a:prstGeom prst="rect">
            <a:avLst/>
          </a:prstGeom>
          <a:noFill/>
          <a:ln w="9525">
            <a:noFill/>
            <a:miter lim="800000"/>
            <a:headEnd/>
            <a:tailEnd/>
          </a:ln>
          <a:effectLst/>
        </p:spPr>
        <p:txBody>
          <a:bodyPr>
            <a:spAutoFit/>
          </a:bodyPr>
          <a:lstStyle/>
          <a:p>
            <a:pPr algn="ctr">
              <a:spcBef>
                <a:spcPct val="50000"/>
              </a:spcBef>
            </a:pPr>
            <a:r>
              <a:rPr lang="en-US" sz="2000" b="1">
                <a:solidFill>
                  <a:schemeClr val="tx2"/>
                </a:solidFill>
              </a:rPr>
              <a:t>data</a:t>
            </a:r>
          </a:p>
        </p:txBody>
      </p:sp>
      <p:sp>
        <p:nvSpPr>
          <p:cNvPr id="148499" name="Text Box 1043"/>
          <p:cNvSpPr txBox="1">
            <a:spLocks noChangeArrowheads="1"/>
          </p:cNvSpPr>
          <p:nvPr/>
        </p:nvSpPr>
        <p:spPr bwMode="auto">
          <a:xfrm>
            <a:off x="4044950" y="5045075"/>
            <a:ext cx="1054100" cy="400110"/>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tx2"/>
                </a:solidFill>
              </a:rPr>
              <a:t>HTML</a:t>
            </a:r>
          </a:p>
        </p:txBody>
      </p:sp>
      <p:sp>
        <p:nvSpPr>
          <p:cNvPr id="23" name="Rounded Rectangle 22"/>
          <p:cNvSpPr/>
          <p:nvPr/>
        </p:nvSpPr>
        <p:spPr bwMode="auto">
          <a:xfrm>
            <a:off x="6190593" y="3405353"/>
            <a:ext cx="1891862" cy="1229710"/>
          </a:xfrm>
          <a:prstGeom prst="roundRect">
            <a:avLst/>
          </a:prstGeom>
          <a:solidFill>
            <a:schemeClr val="bg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sp>
        <p:nvSpPr>
          <p:cNvPr id="24" name="Text Box 1039"/>
          <p:cNvSpPr txBox="1">
            <a:spLocks noChangeArrowheads="1"/>
          </p:cNvSpPr>
          <p:nvPr/>
        </p:nvSpPr>
        <p:spPr bwMode="auto">
          <a:xfrm>
            <a:off x="6197491" y="3365120"/>
            <a:ext cx="1527175" cy="707886"/>
          </a:xfrm>
          <a:prstGeom prst="rect">
            <a:avLst/>
          </a:prstGeom>
          <a:noFill/>
          <a:ln w="9525">
            <a:noFill/>
            <a:miter lim="800000"/>
            <a:headEnd/>
            <a:tailEnd/>
          </a:ln>
          <a:effectLst/>
        </p:spPr>
        <p:txBody>
          <a:bodyPr>
            <a:spAutoFit/>
          </a:bodyPr>
          <a:lstStyle/>
          <a:p>
            <a:pPr>
              <a:spcBef>
                <a:spcPct val="50000"/>
              </a:spcBef>
            </a:pPr>
            <a:r>
              <a:rPr lang="en-US" sz="2000" b="1" dirty="0" smtClean="0">
                <a:solidFill>
                  <a:schemeClr val="tx2"/>
                </a:solidFill>
              </a:rPr>
              <a:t>Program components</a:t>
            </a:r>
            <a:endParaRPr lang="en-US" sz="2000" b="1" dirty="0">
              <a:solidFill>
                <a:schemeClr val="tx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Software Container Engine</a:t>
            </a:r>
            <a:endParaRPr lang="en-US" dirty="0"/>
          </a:p>
        </p:txBody>
      </p:sp>
      <p:sp>
        <p:nvSpPr>
          <p:cNvPr id="3" name="Date Placeholder 2"/>
          <p:cNvSpPr>
            <a:spLocks noGrp="1"/>
          </p:cNvSpPr>
          <p:nvPr>
            <p:ph type="dt" sz="half" idx="10"/>
          </p:nvPr>
        </p:nvSpPr>
        <p:spPr/>
        <p:txBody>
          <a:bodyPr/>
          <a:lstStyle/>
          <a:p>
            <a:pPr>
              <a:defRPr/>
            </a:pPr>
            <a:r>
              <a:rPr lang="en-US" smtClean="0"/>
              <a:t>Linköping, January 2011</a:t>
            </a:r>
            <a:endParaRPr lang="en-US"/>
          </a:p>
        </p:txBody>
      </p:sp>
      <p:sp>
        <p:nvSpPr>
          <p:cNvPr id="4" name="Footer Placeholder 3"/>
          <p:cNvSpPr>
            <a:spLocks noGrp="1"/>
          </p:cNvSpPr>
          <p:nvPr>
            <p:ph type="ftr" sz="quarter" idx="11"/>
          </p:nvPr>
        </p:nvSpPr>
        <p:spPr/>
        <p:txBody>
          <a:bodyPr/>
          <a:lstStyle/>
          <a:p>
            <a:pPr>
              <a:defRPr/>
            </a:pPr>
            <a:r>
              <a:rPr lang="en-US" smtClean="0"/>
              <a:t>©  Jeff Offutt</a:t>
            </a:r>
            <a:endParaRPr lang="en-US"/>
          </a:p>
        </p:txBody>
      </p:sp>
      <p:sp>
        <p:nvSpPr>
          <p:cNvPr id="5" name="Slide Number Placeholder 4"/>
          <p:cNvSpPr>
            <a:spLocks noGrp="1"/>
          </p:cNvSpPr>
          <p:nvPr>
            <p:ph type="sldNum" sz="quarter" idx="12"/>
          </p:nvPr>
        </p:nvSpPr>
        <p:spPr/>
        <p:txBody>
          <a:bodyPr/>
          <a:lstStyle/>
          <a:p>
            <a:pPr>
              <a:defRPr/>
            </a:pPr>
            <a:fld id="{5EDE8E54-11B3-46D3-8DA9-56519484B6C1}" type="slidenum">
              <a:rPr lang="en-US" smtClean="0"/>
              <a:pPr>
                <a:defRPr/>
              </a:pPr>
              <a:t>11</a:t>
            </a:fld>
            <a:endParaRPr lang="en-US" dirty="0"/>
          </a:p>
        </p:txBody>
      </p:sp>
      <p:grpSp>
        <p:nvGrpSpPr>
          <p:cNvPr id="6" name="Group 5"/>
          <p:cNvGrpSpPr/>
          <p:nvPr/>
        </p:nvGrpSpPr>
        <p:grpSpPr>
          <a:xfrm>
            <a:off x="1120871" y="1289616"/>
            <a:ext cx="6888006" cy="4869446"/>
            <a:chOff x="900161" y="1289616"/>
            <a:chExt cx="7308418" cy="4869446"/>
          </a:xfrm>
        </p:grpSpPr>
        <p:sp>
          <p:nvSpPr>
            <p:cNvPr id="7" name="AutoShape 1040"/>
            <p:cNvSpPr>
              <a:spLocks noChangeArrowheads="1"/>
            </p:cNvSpPr>
            <p:nvPr/>
          </p:nvSpPr>
          <p:spPr bwMode="auto">
            <a:xfrm>
              <a:off x="900161" y="1289616"/>
              <a:ext cx="7308418" cy="4869446"/>
            </a:xfrm>
            <a:prstGeom prst="roundRect">
              <a:avLst>
                <a:gd name="adj" fmla="val 16667"/>
              </a:avLst>
            </a:prstGeom>
            <a:solidFill>
              <a:srgbClr val="0000FF"/>
            </a:solidFill>
            <a:ln w="9525">
              <a:solidFill>
                <a:schemeClr val="tx1"/>
              </a:solidFill>
              <a:round/>
              <a:headEnd/>
              <a:tailEnd/>
            </a:ln>
            <a:effectLst/>
          </p:spPr>
          <p:txBody>
            <a:bodyPr wrap="none" anchor="ctr"/>
            <a:lstStyle/>
            <a:p>
              <a:pPr algn="ctr"/>
              <a:endParaRPr lang="en-US"/>
            </a:p>
          </p:txBody>
        </p:sp>
        <p:sp>
          <p:nvSpPr>
            <p:cNvPr id="8" name="Text Box 1041"/>
            <p:cNvSpPr txBox="1">
              <a:spLocks noChangeArrowheads="1"/>
            </p:cNvSpPr>
            <p:nvPr/>
          </p:nvSpPr>
          <p:spPr bwMode="auto">
            <a:xfrm>
              <a:off x="1120883" y="1309227"/>
              <a:ext cx="3272442" cy="523220"/>
            </a:xfrm>
            <a:prstGeom prst="rect">
              <a:avLst/>
            </a:prstGeom>
            <a:noFill/>
            <a:ln w="9525">
              <a:noFill/>
              <a:miter lim="800000"/>
              <a:headEnd/>
              <a:tailEnd/>
            </a:ln>
            <a:effectLst/>
          </p:spPr>
          <p:txBody>
            <a:bodyPr wrap="square">
              <a:spAutoFit/>
            </a:bodyPr>
            <a:lstStyle/>
            <a:p>
              <a:pPr algn="ctr">
                <a:spcBef>
                  <a:spcPct val="50000"/>
                </a:spcBef>
              </a:pPr>
              <a:r>
                <a:rPr lang="en-US" sz="2800" dirty="0" smtClean="0">
                  <a:solidFill>
                    <a:schemeClr val="tx1"/>
                  </a:solidFill>
                </a:rPr>
                <a:t>Container engine</a:t>
              </a:r>
              <a:endParaRPr lang="en-US" sz="2800" dirty="0">
                <a:solidFill>
                  <a:schemeClr val="tx1"/>
                </a:solidFill>
              </a:endParaRPr>
            </a:p>
          </p:txBody>
        </p:sp>
      </p:grpSp>
      <p:sp>
        <p:nvSpPr>
          <p:cNvPr id="12" name="AutoShape 1040"/>
          <p:cNvSpPr>
            <a:spLocks noChangeArrowheads="1"/>
          </p:cNvSpPr>
          <p:nvPr/>
        </p:nvSpPr>
        <p:spPr bwMode="auto">
          <a:xfrm>
            <a:off x="1557055" y="2033346"/>
            <a:ext cx="2689117" cy="3211315"/>
          </a:xfrm>
          <a:prstGeom prst="roundRect">
            <a:avLst>
              <a:gd name="adj" fmla="val 16667"/>
            </a:avLst>
          </a:prstGeom>
          <a:solidFill>
            <a:srgbClr val="0000CC"/>
          </a:solidFill>
          <a:ln w="9525">
            <a:solidFill>
              <a:schemeClr val="tx1"/>
            </a:solidFill>
            <a:round/>
            <a:headEnd/>
            <a:tailEnd/>
          </a:ln>
          <a:effectLst/>
        </p:spPr>
        <p:txBody>
          <a:bodyPr wrap="none" anchor="ctr"/>
          <a:lstStyle/>
          <a:p>
            <a:pPr algn="ctr"/>
            <a:endParaRPr lang="en-US"/>
          </a:p>
        </p:txBody>
      </p:sp>
      <p:sp>
        <p:nvSpPr>
          <p:cNvPr id="13" name="Text Box 1041"/>
          <p:cNvSpPr txBox="1">
            <a:spLocks noChangeArrowheads="1"/>
          </p:cNvSpPr>
          <p:nvPr/>
        </p:nvSpPr>
        <p:spPr bwMode="auto">
          <a:xfrm>
            <a:off x="1924917" y="2008165"/>
            <a:ext cx="1953393" cy="523220"/>
          </a:xfrm>
          <a:prstGeom prst="rect">
            <a:avLst/>
          </a:prstGeom>
          <a:noFill/>
          <a:ln w="9525">
            <a:noFill/>
            <a:miter lim="800000"/>
            <a:headEnd/>
            <a:tailEnd/>
          </a:ln>
          <a:effectLst/>
        </p:spPr>
        <p:txBody>
          <a:bodyPr wrap="square">
            <a:spAutoFit/>
          </a:bodyPr>
          <a:lstStyle/>
          <a:p>
            <a:pPr algn="ctr">
              <a:spcBef>
                <a:spcPct val="50000"/>
              </a:spcBef>
            </a:pPr>
            <a:r>
              <a:rPr lang="en-US" sz="2800" dirty="0" smtClean="0">
                <a:solidFill>
                  <a:schemeClr val="tx1"/>
                </a:solidFill>
              </a:rPr>
              <a:t>Web App 1</a:t>
            </a:r>
            <a:endParaRPr lang="en-US" sz="2800" dirty="0">
              <a:solidFill>
                <a:schemeClr val="tx1"/>
              </a:solidFill>
            </a:endParaRPr>
          </a:p>
        </p:txBody>
      </p:sp>
      <p:sp>
        <p:nvSpPr>
          <p:cNvPr id="14" name="AutoShape 1040"/>
          <p:cNvSpPr>
            <a:spLocks noChangeArrowheads="1"/>
          </p:cNvSpPr>
          <p:nvPr/>
        </p:nvSpPr>
        <p:spPr bwMode="auto">
          <a:xfrm>
            <a:off x="4736434" y="2028091"/>
            <a:ext cx="2689117" cy="3211315"/>
          </a:xfrm>
          <a:prstGeom prst="roundRect">
            <a:avLst>
              <a:gd name="adj" fmla="val 16667"/>
            </a:avLst>
          </a:prstGeom>
          <a:solidFill>
            <a:srgbClr val="0000CC"/>
          </a:solidFill>
          <a:ln w="9525">
            <a:solidFill>
              <a:schemeClr val="tx1"/>
            </a:solidFill>
            <a:round/>
            <a:headEnd/>
            <a:tailEnd/>
          </a:ln>
          <a:effectLst/>
        </p:spPr>
        <p:txBody>
          <a:bodyPr wrap="none" anchor="ctr"/>
          <a:lstStyle/>
          <a:p>
            <a:pPr algn="ctr"/>
            <a:endParaRPr lang="en-US"/>
          </a:p>
        </p:txBody>
      </p:sp>
      <p:sp>
        <p:nvSpPr>
          <p:cNvPr id="15" name="Text Box 1041"/>
          <p:cNvSpPr txBox="1">
            <a:spLocks noChangeArrowheads="1"/>
          </p:cNvSpPr>
          <p:nvPr/>
        </p:nvSpPr>
        <p:spPr bwMode="auto">
          <a:xfrm>
            <a:off x="5104296" y="2002910"/>
            <a:ext cx="1953393" cy="523220"/>
          </a:xfrm>
          <a:prstGeom prst="rect">
            <a:avLst/>
          </a:prstGeom>
          <a:noFill/>
          <a:ln w="9525">
            <a:noFill/>
            <a:miter lim="800000"/>
            <a:headEnd/>
            <a:tailEnd/>
          </a:ln>
          <a:effectLst/>
        </p:spPr>
        <p:txBody>
          <a:bodyPr wrap="square">
            <a:spAutoFit/>
          </a:bodyPr>
          <a:lstStyle/>
          <a:p>
            <a:pPr algn="ctr">
              <a:spcBef>
                <a:spcPct val="50000"/>
              </a:spcBef>
            </a:pPr>
            <a:r>
              <a:rPr lang="en-US" sz="2800" dirty="0" smtClean="0">
                <a:solidFill>
                  <a:schemeClr val="tx1"/>
                </a:solidFill>
              </a:rPr>
              <a:t>Web App 2</a:t>
            </a:r>
            <a:endParaRPr lang="en-US" sz="2800" dirty="0">
              <a:solidFill>
                <a:schemeClr val="tx1"/>
              </a:solidFill>
            </a:endParaRPr>
          </a:p>
        </p:txBody>
      </p:sp>
      <p:sp>
        <p:nvSpPr>
          <p:cNvPr id="16" name="Rounded Rectangle 15"/>
          <p:cNvSpPr/>
          <p:nvPr/>
        </p:nvSpPr>
        <p:spPr bwMode="auto">
          <a:xfrm>
            <a:off x="1839304" y="2785241"/>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C1</a:t>
            </a:r>
            <a:r>
              <a:rPr kumimoji="0" lang="en-US" sz="2400" b="1" i="0" u="none" strike="noStrike" cap="none" normalizeH="0" baseline="-10000" dirty="0" smtClean="0">
                <a:ln>
                  <a:noFill/>
                </a:ln>
                <a:solidFill>
                  <a:schemeClr val="tx1"/>
                </a:solidFill>
                <a:effectLst/>
                <a:latin typeface="Times New Roman" pitchFamily="18" charset="0"/>
              </a:rPr>
              <a:t>a</a:t>
            </a:r>
          </a:p>
        </p:txBody>
      </p:sp>
      <p:sp>
        <p:nvSpPr>
          <p:cNvPr id="17" name="Rounded Rectangle 16"/>
          <p:cNvSpPr/>
          <p:nvPr/>
        </p:nvSpPr>
        <p:spPr bwMode="auto">
          <a:xfrm>
            <a:off x="2054766" y="3610303"/>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C1</a:t>
            </a:r>
            <a:r>
              <a:rPr kumimoji="0" lang="en-US" sz="2400" b="1" i="0" u="none" strike="noStrike" cap="none" normalizeH="0" baseline="-10000" dirty="0" smtClean="0">
                <a:ln>
                  <a:noFill/>
                </a:ln>
                <a:solidFill>
                  <a:schemeClr val="tx1"/>
                </a:solidFill>
                <a:effectLst/>
                <a:latin typeface="Times New Roman" pitchFamily="18" charset="0"/>
              </a:rPr>
              <a:t>c</a:t>
            </a:r>
          </a:p>
        </p:txBody>
      </p:sp>
      <p:sp>
        <p:nvSpPr>
          <p:cNvPr id="18" name="Rounded Rectangle 17"/>
          <p:cNvSpPr/>
          <p:nvPr/>
        </p:nvSpPr>
        <p:spPr bwMode="auto">
          <a:xfrm>
            <a:off x="2921870" y="2911365"/>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C1</a:t>
            </a:r>
            <a:r>
              <a:rPr kumimoji="0" lang="en-US" sz="2400" b="1" i="0" u="none" strike="noStrike" cap="none" normalizeH="0" baseline="-10000" dirty="0" smtClean="0">
                <a:ln>
                  <a:noFill/>
                </a:ln>
                <a:solidFill>
                  <a:schemeClr val="tx1"/>
                </a:solidFill>
                <a:effectLst/>
                <a:latin typeface="Times New Roman" pitchFamily="18" charset="0"/>
              </a:rPr>
              <a:t>b</a:t>
            </a:r>
          </a:p>
        </p:txBody>
      </p:sp>
      <p:sp>
        <p:nvSpPr>
          <p:cNvPr id="19" name="Oval 18"/>
          <p:cNvSpPr/>
          <p:nvPr/>
        </p:nvSpPr>
        <p:spPr bwMode="auto">
          <a:xfrm>
            <a:off x="2427885" y="4424856"/>
            <a:ext cx="1639611" cy="777765"/>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Shared memory</a:t>
            </a:r>
          </a:p>
        </p:txBody>
      </p:sp>
      <p:sp>
        <p:nvSpPr>
          <p:cNvPr id="20" name="Rounded Rectangle 19"/>
          <p:cNvSpPr/>
          <p:nvPr/>
        </p:nvSpPr>
        <p:spPr bwMode="auto">
          <a:xfrm>
            <a:off x="4997663" y="2674883"/>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C2</a:t>
            </a:r>
            <a:r>
              <a:rPr kumimoji="0" lang="en-US" sz="2400" b="1" i="0" u="none" strike="noStrike" cap="none" normalizeH="0" baseline="-10000" dirty="0" smtClean="0">
                <a:ln>
                  <a:noFill/>
                </a:ln>
                <a:solidFill>
                  <a:schemeClr val="tx1"/>
                </a:solidFill>
                <a:effectLst/>
                <a:latin typeface="Times New Roman" pitchFamily="18" charset="0"/>
              </a:rPr>
              <a:t>a</a:t>
            </a:r>
          </a:p>
        </p:txBody>
      </p:sp>
      <p:sp>
        <p:nvSpPr>
          <p:cNvPr id="21" name="Rounded Rectangle 20"/>
          <p:cNvSpPr/>
          <p:nvPr/>
        </p:nvSpPr>
        <p:spPr bwMode="auto">
          <a:xfrm>
            <a:off x="5013428" y="3720662"/>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C2</a:t>
            </a:r>
            <a:r>
              <a:rPr kumimoji="0" lang="en-US" sz="2400" b="1" i="0" u="none" strike="noStrike" cap="none" normalizeH="0" baseline="-10000" dirty="0" smtClean="0">
                <a:ln>
                  <a:noFill/>
                </a:ln>
                <a:solidFill>
                  <a:schemeClr val="tx1"/>
                </a:solidFill>
                <a:effectLst/>
                <a:latin typeface="Times New Roman" pitchFamily="18" charset="0"/>
              </a:rPr>
              <a:t>c</a:t>
            </a:r>
          </a:p>
        </p:txBody>
      </p:sp>
      <p:sp>
        <p:nvSpPr>
          <p:cNvPr id="22" name="Rounded Rectangle 21"/>
          <p:cNvSpPr/>
          <p:nvPr/>
        </p:nvSpPr>
        <p:spPr bwMode="auto">
          <a:xfrm>
            <a:off x="6080229" y="2801007"/>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C2</a:t>
            </a:r>
            <a:r>
              <a:rPr kumimoji="0" lang="en-US" sz="2400" b="1" i="0" u="none" strike="noStrike" cap="none" normalizeH="0" baseline="-10000" dirty="0" smtClean="0">
                <a:ln>
                  <a:noFill/>
                </a:ln>
                <a:solidFill>
                  <a:schemeClr val="tx1"/>
                </a:solidFill>
                <a:effectLst/>
                <a:latin typeface="Times New Roman" pitchFamily="18" charset="0"/>
              </a:rPr>
              <a:t>b</a:t>
            </a:r>
          </a:p>
        </p:txBody>
      </p:sp>
      <p:sp>
        <p:nvSpPr>
          <p:cNvPr id="23" name="Oval 22"/>
          <p:cNvSpPr/>
          <p:nvPr/>
        </p:nvSpPr>
        <p:spPr bwMode="auto">
          <a:xfrm>
            <a:off x="5586244" y="4430108"/>
            <a:ext cx="1639611" cy="777765"/>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Shared memory</a:t>
            </a:r>
          </a:p>
        </p:txBody>
      </p:sp>
      <p:sp>
        <p:nvSpPr>
          <p:cNvPr id="28" name="Rounded Rectangle 27"/>
          <p:cNvSpPr/>
          <p:nvPr/>
        </p:nvSpPr>
        <p:spPr bwMode="auto">
          <a:xfrm>
            <a:off x="6258905" y="3515711"/>
            <a:ext cx="735724" cy="536028"/>
          </a:xfrm>
          <a:prstGeom prst="roundRect">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C2</a:t>
            </a:r>
            <a:r>
              <a:rPr lang="en-US" sz="2400" baseline="-10000" dirty="0" smtClean="0">
                <a:solidFill>
                  <a:schemeClr val="tx1"/>
                </a:solidFill>
              </a:rPr>
              <a:t>d</a:t>
            </a:r>
            <a:endParaRPr kumimoji="0" lang="en-US" sz="2400" b="1" i="0" u="none" strike="noStrike" cap="none" normalizeH="0" baseline="-10000" dirty="0" smtClean="0">
              <a:ln>
                <a:noFill/>
              </a:ln>
              <a:solidFill>
                <a:schemeClr val="tx1"/>
              </a:solidFill>
              <a:effectLst/>
              <a:latin typeface="Times New Roman" pitchFamily="18" charset="0"/>
            </a:endParaRPr>
          </a:p>
        </p:txBody>
      </p:sp>
      <p:sp>
        <p:nvSpPr>
          <p:cNvPr id="31" name="Oval 30"/>
          <p:cNvSpPr/>
          <p:nvPr/>
        </p:nvSpPr>
        <p:spPr bwMode="auto">
          <a:xfrm>
            <a:off x="3594534" y="5318232"/>
            <a:ext cx="1639611" cy="777765"/>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Shared memory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par>
                          <p:cTn id="48" fill="hold">
                            <p:stCondLst>
                              <p:cond delay="1500"/>
                            </p:stCondLst>
                            <p:childTnLst>
                              <p:par>
                                <p:cTn id="49" presetID="9"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par>
                          <p:cTn id="52" fill="hold">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500"/>
                                        <p:tgtEl>
                                          <p:spTgt spid="28"/>
                                        </p:tgtEl>
                                      </p:cBhvr>
                                    </p:animEffect>
                                  </p:childTnLst>
                                </p:cTn>
                              </p:par>
                            </p:childTnLst>
                          </p:cTn>
                        </p:par>
                        <p:par>
                          <p:cTn id="56" fill="hold">
                            <p:stCondLst>
                              <p:cond delay="2500"/>
                            </p:stCondLst>
                            <p:childTnLst>
                              <p:par>
                                <p:cTn id="57" presetID="9"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dissolv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25" y="96837"/>
            <a:ext cx="6931025" cy="1593739"/>
          </a:xfrm>
        </p:spPr>
        <p:txBody>
          <a:bodyPr/>
          <a:lstStyle/>
          <a:p>
            <a:r>
              <a:rPr lang="en-US" dirty="0" smtClean="0"/>
              <a:t>Issues with Programming Web Apps</a:t>
            </a:r>
            <a:endParaRPr lang="en-US" dirty="0"/>
          </a:p>
        </p:txBody>
      </p:sp>
      <p:sp>
        <p:nvSpPr>
          <p:cNvPr id="3" name="Content Placeholder 2"/>
          <p:cNvSpPr>
            <a:spLocks noGrp="1"/>
          </p:cNvSpPr>
          <p:nvPr>
            <p:ph idx="1"/>
          </p:nvPr>
        </p:nvSpPr>
        <p:spPr>
          <a:xfrm>
            <a:off x="1067098" y="2179674"/>
            <a:ext cx="6992386" cy="1656830"/>
          </a:xfrm>
          <a:solidFill>
            <a:srgbClr val="333399"/>
          </a:solidFill>
        </p:spPr>
        <p:txBody>
          <a:bodyPr/>
          <a:lstStyle/>
          <a:p>
            <a:pPr marL="514350" indent="-514350">
              <a:spcBef>
                <a:spcPts val="1200"/>
              </a:spcBef>
              <a:buFont typeface="+mj-lt"/>
              <a:buAutoNum type="arabicPeriod"/>
            </a:pPr>
            <a:r>
              <a:rPr lang="en-US" dirty="0" smtClean="0"/>
              <a:t>Control flow</a:t>
            </a:r>
          </a:p>
          <a:p>
            <a:pPr marL="514350" indent="-514350">
              <a:spcBef>
                <a:spcPts val="1200"/>
              </a:spcBef>
              <a:buFont typeface="+mj-lt"/>
              <a:buAutoNum type="arabicPeriod"/>
            </a:pPr>
            <a:r>
              <a:rPr lang="en-US" dirty="0" smtClean="0"/>
              <a:t>State management and variable scope</a:t>
            </a:r>
          </a:p>
        </p:txBody>
      </p:sp>
      <p:sp>
        <p:nvSpPr>
          <p:cNvPr id="4" name="Date Placeholder 3"/>
          <p:cNvSpPr>
            <a:spLocks noGrp="1"/>
          </p:cNvSpPr>
          <p:nvPr>
            <p:ph type="dt" sz="half" idx="10"/>
          </p:nvPr>
        </p:nvSpPr>
        <p:spPr/>
        <p:txBody>
          <a:bodyPr/>
          <a:lstStyle/>
          <a:p>
            <a:pPr>
              <a:defRPr/>
            </a:pPr>
            <a:r>
              <a:rPr lang="en-US" smtClean="0"/>
              <a:t>Linköping, January 2011</a:t>
            </a:r>
            <a:endParaRPr lang="en-US" u="sng"/>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DE8A8A-8C88-46EB-A4F9-387E7AC29813}"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Control Flow</a:t>
            </a:r>
            <a:endParaRPr lang="en-US" dirty="0"/>
          </a:p>
        </p:txBody>
      </p:sp>
      <p:sp>
        <p:nvSpPr>
          <p:cNvPr id="3" name="Content Placeholder 2"/>
          <p:cNvSpPr>
            <a:spLocks noGrp="1"/>
          </p:cNvSpPr>
          <p:nvPr>
            <p:ph idx="1"/>
          </p:nvPr>
        </p:nvSpPr>
        <p:spPr>
          <a:xfrm>
            <a:off x="88900" y="1061545"/>
            <a:ext cx="8966200" cy="5544043"/>
          </a:xfrm>
        </p:spPr>
        <p:txBody>
          <a:bodyPr/>
          <a:lstStyle/>
          <a:p>
            <a:r>
              <a:rPr lang="en-US" dirty="0" smtClean="0">
                <a:solidFill>
                  <a:schemeClr val="tx2"/>
                </a:solidFill>
              </a:rPr>
              <a:t>Traditional</a:t>
            </a:r>
          </a:p>
          <a:p>
            <a:pPr lvl="1"/>
            <a:r>
              <a:rPr lang="en-US" dirty="0" smtClean="0"/>
              <a:t>Method / function calls</a:t>
            </a:r>
          </a:p>
          <a:p>
            <a:pPr lvl="1"/>
            <a:r>
              <a:rPr lang="en-US" dirty="0" smtClean="0"/>
              <a:t>Decisions – </a:t>
            </a:r>
            <a:r>
              <a:rPr lang="en-US" dirty="0" smtClean="0">
                <a:latin typeface="Comic Sans MS" pitchFamily="66" charset="0"/>
              </a:rPr>
              <a:t>if</a:t>
            </a:r>
            <a:r>
              <a:rPr lang="en-US" dirty="0" smtClean="0"/>
              <a:t>, </a:t>
            </a:r>
            <a:r>
              <a:rPr lang="en-US" dirty="0" smtClean="0">
                <a:latin typeface="Comic Sans MS" pitchFamily="66" charset="0"/>
              </a:rPr>
              <a:t>while</a:t>
            </a:r>
            <a:r>
              <a:rPr lang="en-US" dirty="0" smtClean="0"/>
              <a:t>, </a:t>
            </a:r>
            <a:r>
              <a:rPr lang="en-US" dirty="0" smtClean="0">
                <a:latin typeface="Comic Sans MS" pitchFamily="66" charset="0"/>
              </a:rPr>
              <a:t>for</a:t>
            </a:r>
            <a:r>
              <a:rPr lang="en-US" dirty="0" smtClean="0"/>
              <a:t>, </a:t>
            </a:r>
            <a:r>
              <a:rPr lang="en-US" dirty="0" smtClean="0">
                <a:latin typeface="Comic Sans MS" pitchFamily="66" charset="0"/>
              </a:rPr>
              <a:t>repeat-until</a:t>
            </a:r>
            <a:r>
              <a:rPr lang="en-US" dirty="0" smtClean="0"/>
              <a:t>, </a:t>
            </a:r>
            <a:r>
              <a:rPr lang="en-US" dirty="0" smtClean="0">
                <a:latin typeface="Comic Sans MS" pitchFamily="66" charset="0"/>
              </a:rPr>
              <a:t>switch</a:t>
            </a:r>
            <a:r>
              <a:rPr lang="en-US" dirty="0" smtClean="0"/>
              <a:t>, …</a:t>
            </a:r>
          </a:p>
          <a:p>
            <a:pPr lvl="1"/>
            <a:r>
              <a:rPr lang="en-US" dirty="0" smtClean="0"/>
              <a:t>Static includes – other code pulled in before compiling</a:t>
            </a:r>
          </a:p>
          <a:p>
            <a:r>
              <a:rPr lang="en-US" dirty="0" smtClean="0">
                <a:solidFill>
                  <a:schemeClr val="tx2"/>
                </a:solidFill>
              </a:rPr>
              <a:t>OO</a:t>
            </a:r>
            <a:r>
              <a:rPr lang="en-US" dirty="0" smtClean="0"/>
              <a:t> languages</a:t>
            </a:r>
          </a:p>
          <a:p>
            <a:pPr lvl="1"/>
            <a:r>
              <a:rPr lang="en-US" dirty="0" smtClean="0"/>
              <a:t>Some dynamic binding via polymorphism</a:t>
            </a:r>
          </a:p>
          <a:p>
            <a:r>
              <a:rPr lang="en-US" dirty="0" smtClean="0">
                <a:solidFill>
                  <a:schemeClr val="tx2"/>
                </a:solidFill>
              </a:rPr>
              <a:t>Client</a:t>
            </a:r>
            <a:r>
              <a:rPr lang="en-US" dirty="0" smtClean="0"/>
              <a:t> / </a:t>
            </a:r>
            <a:r>
              <a:rPr lang="en-US" dirty="0" smtClean="0">
                <a:solidFill>
                  <a:schemeClr val="tx2"/>
                </a:solidFill>
              </a:rPr>
              <a:t>Server</a:t>
            </a:r>
          </a:p>
          <a:p>
            <a:pPr lvl="1"/>
            <a:r>
              <a:rPr lang="en-US" dirty="0" smtClean="0"/>
              <a:t>Message passing</a:t>
            </a:r>
          </a:p>
        </p:txBody>
      </p:sp>
      <p:sp>
        <p:nvSpPr>
          <p:cNvPr id="4" name="Date Placeholder 3"/>
          <p:cNvSpPr>
            <a:spLocks noGrp="1"/>
          </p:cNvSpPr>
          <p:nvPr>
            <p:ph type="dt" sz="half" idx="10"/>
          </p:nvPr>
        </p:nvSpPr>
        <p:spPr/>
        <p:txBody>
          <a:bodyPr/>
          <a:lstStyle/>
          <a:p>
            <a:pPr>
              <a:defRPr/>
            </a:pPr>
            <a:r>
              <a:rPr lang="en-US" smtClean="0"/>
              <a:t>Linköping, January 2011</a:t>
            </a:r>
            <a:endParaRPr lang="en-US" u="sng"/>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DE8A8A-8C88-46EB-A4F9-387E7AC29813}"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 Control Flow</a:t>
            </a:r>
            <a:endParaRPr lang="en-US" dirty="0"/>
          </a:p>
        </p:txBody>
      </p:sp>
      <p:sp>
        <p:nvSpPr>
          <p:cNvPr id="3" name="Content Placeholder 2"/>
          <p:cNvSpPr>
            <a:spLocks noGrp="1"/>
          </p:cNvSpPr>
          <p:nvPr>
            <p:ph idx="1"/>
          </p:nvPr>
        </p:nvSpPr>
        <p:spPr/>
        <p:txBody>
          <a:bodyPr/>
          <a:lstStyle/>
          <a:p>
            <a:r>
              <a:rPr lang="en-US" sz="2800" dirty="0" smtClean="0">
                <a:solidFill>
                  <a:schemeClr val="tx2"/>
                </a:solidFill>
              </a:rPr>
              <a:t>Same</a:t>
            </a:r>
            <a:r>
              <a:rPr lang="en-US" sz="2800" dirty="0" smtClean="0"/>
              <a:t> as traditional – Software on server and client</a:t>
            </a:r>
          </a:p>
          <a:p>
            <a:r>
              <a:rPr lang="en-US" sz="2800" dirty="0" smtClean="0">
                <a:solidFill>
                  <a:schemeClr val="tx2"/>
                </a:solidFill>
              </a:rPr>
              <a:t>Message passing</a:t>
            </a:r>
            <a:r>
              <a:rPr lang="en-US" sz="2800" b="1" dirty="0" smtClean="0"/>
              <a:t> :</a:t>
            </a:r>
          </a:p>
          <a:p>
            <a:pPr lvl="1"/>
            <a:r>
              <a:rPr lang="en-US" sz="2400" dirty="0" smtClean="0">
                <a:solidFill>
                  <a:schemeClr val="tx2"/>
                </a:solidFill>
              </a:rPr>
              <a:t>Synchronous</a:t>
            </a:r>
            <a:r>
              <a:rPr lang="en-US" sz="2400" dirty="0" smtClean="0"/>
              <a:t> – Client to server via HTTP</a:t>
            </a:r>
          </a:p>
          <a:p>
            <a:pPr lvl="1"/>
            <a:r>
              <a:rPr lang="en-US" sz="2400" dirty="0" smtClean="0">
                <a:solidFill>
                  <a:schemeClr val="tx2"/>
                </a:solidFill>
              </a:rPr>
              <a:t>Asynchronous</a:t>
            </a:r>
            <a:r>
              <a:rPr lang="en-US" sz="2400" dirty="0" smtClean="0"/>
              <a:t> – Client to server via Ajax</a:t>
            </a:r>
          </a:p>
          <a:p>
            <a:r>
              <a:rPr lang="en-US" sz="2800" dirty="0" smtClean="0">
                <a:solidFill>
                  <a:schemeClr val="tx2"/>
                </a:solidFill>
              </a:rPr>
              <a:t>Event handling</a:t>
            </a:r>
            <a:r>
              <a:rPr lang="en-US" sz="2800" dirty="0" smtClean="0"/>
              <a:t> – on the client</a:t>
            </a:r>
          </a:p>
          <a:p>
            <a:r>
              <a:rPr lang="en-US" sz="2800" dirty="0" smtClean="0">
                <a:solidFill>
                  <a:schemeClr val="tx2"/>
                </a:solidFill>
              </a:rPr>
              <a:t>Forward</a:t>
            </a:r>
            <a:r>
              <a:rPr lang="en-US" sz="2800" dirty="0" smtClean="0"/>
              <a:t> – Transfers control from one server component to another, no return</a:t>
            </a:r>
          </a:p>
          <a:p>
            <a:r>
              <a:rPr lang="en-US" sz="2800" dirty="0" smtClean="0">
                <a:solidFill>
                  <a:schemeClr val="tx2"/>
                </a:solidFill>
              </a:rPr>
              <a:t>Redirect</a:t>
            </a:r>
            <a:r>
              <a:rPr lang="en-US" sz="2800" dirty="0" smtClean="0"/>
              <a:t> – Ask client to send request elsewhere</a:t>
            </a:r>
          </a:p>
          <a:p>
            <a:r>
              <a:rPr lang="en-US" sz="2800" dirty="0" smtClean="0">
                <a:solidFill>
                  <a:schemeClr val="tx2"/>
                </a:solidFill>
              </a:rPr>
              <a:t>Operational transitions </a:t>
            </a:r>
            <a:r>
              <a:rPr lang="en-US" sz="2800" dirty="0" smtClean="0"/>
              <a:t>– URL rewriting, back, forward, …</a:t>
            </a:r>
          </a:p>
          <a:p>
            <a:r>
              <a:rPr lang="en-US" sz="2800" dirty="0" smtClean="0">
                <a:solidFill>
                  <a:schemeClr val="tx2"/>
                </a:solidFill>
              </a:rPr>
              <a:t>Dynamic include</a:t>
            </a:r>
            <a:r>
              <a:rPr lang="en-US" sz="2800" dirty="0" smtClean="0"/>
              <a:t> – Control passes to another component, then returns, no parameters</a:t>
            </a:r>
          </a:p>
          <a:p>
            <a:r>
              <a:rPr lang="en-US" sz="2800" dirty="0" smtClean="0">
                <a:solidFill>
                  <a:schemeClr val="tx2"/>
                </a:solidFill>
              </a:rPr>
              <a:t>Dynamic binding</a:t>
            </a:r>
            <a:r>
              <a:rPr lang="en-US" sz="2800" dirty="0" smtClean="0"/>
              <a:t> – Reflection allows new components</a:t>
            </a:r>
            <a:endParaRPr lang="en-US" sz="2800" dirty="0"/>
          </a:p>
        </p:txBody>
      </p:sp>
      <p:sp>
        <p:nvSpPr>
          <p:cNvPr id="4" name="Date Placeholder 3"/>
          <p:cNvSpPr>
            <a:spLocks noGrp="1"/>
          </p:cNvSpPr>
          <p:nvPr>
            <p:ph type="dt" sz="half" idx="10"/>
          </p:nvPr>
        </p:nvSpPr>
        <p:spPr/>
        <p:txBody>
          <a:bodyPr/>
          <a:lstStyle/>
          <a:p>
            <a:pPr>
              <a:defRPr/>
            </a:pPr>
            <a:r>
              <a:rPr lang="en-US" smtClean="0"/>
              <a:t>Linköping, January 2011</a:t>
            </a:r>
            <a:endParaRPr lang="en-US" u="sng"/>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DE8A8A-8C88-46EB-A4F9-387E7AC29813}"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Ramifications</a:t>
            </a:r>
            <a:endParaRPr lang="en-US" dirty="0"/>
          </a:p>
        </p:txBody>
      </p:sp>
      <p:sp>
        <p:nvSpPr>
          <p:cNvPr id="3" name="Content Placeholder 2"/>
          <p:cNvSpPr>
            <a:spLocks noGrp="1"/>
          </p:cNvSpPr>
          <p:nvPr>
            <p:ph idx="1"/>
          </p:nvPr>
        </p:nvSpPr>
        <p:spPr>
          <a:xfrm>
            <a:off x="0" y="1085850"/>
            <a:ext cx="9144000" cy="5528802"/>
          </a:xfrm>
        </p:spPr>
        <p:txBody>
          <a:bodyPr/>
          <a:lstStyle/>
          <a:p>
            <a:r>
              <a:rPr lang="en-US" dirty="0" smtClean="0"/>
              <a:t>The traditional control flow graph </a:t>
            </a:r>
            <a:r>
              <a:rPr lang="en-US" dirty="0" smtClean="0">
                <a:solidFill>
                  <a:schemeClr val="tx2"/>
                </a:solidFill>
              </a:rPr>
              <a:t>does not model </a:t>
            </a:r>
            <a:r>
              <a:rPr lang="en-US" dirty="0" smtClean="0"/>
              <a:t>essential parts of web app execution !</a:t>
            </a:r>
          </a:p>
          <a:p>
            <a:r>
              <a:rPr lang="en-US" dirty="0" smtClean="0"/>
              <a:t>UML diagrams </a:t>
            </a:r>
            <a:r>
              <a:rPr lang="en-US" dirty="0" smtClean="0">
                <a:solidFill>
                  <a:schemeClr val="tx2"/>
                </a:solidFill>
              </a:rPr>
              <a:t>do not model</a:t>
            </a:r>
            <a:r>
              <a:rPr lang="en-US" dirty="0" smtClean="0"/>
              <a:t> many of these</a:t>
            </a:r>
          </a:p>
          <a:p>
            <a:r>
              <a:rPr lang="en-US" dirty="0" smtClean="0"/>
              <a:t>Most developers learn the </a:t>
            </a:r>
            <a:r>
              <a:rPr lang="en-US" dirty="0" smtClean="0">
                <a:solidFill>
                  <a:schemeClr val="tx2"/>
                </a:solidFill>
              </a:rPr>
              <a:t>syntax</a:t>
            </a:r>
            <a:r>
              <a:rPr lang="en-US" dirty="0" smtClean="0"/>
              <a:t>, but not the </a:t>
            </a:r>
            <a:r>
              <a:rPr lang="en-US" dirty="0" smtClean="0">
                <a:solidFill>
                  <a:schemeClr val="tx2"/>
                </a:solidFill>
              </a:rPr>
              <a:t>concepts</a:t>
            </a:r>
            <a:r>
              <a:rPr lang="en-US" dirty="0" smtClean="0"/>
              <a:t> behind these new control connections</a:t>
            </a:r>
          </a:p>
        </p:txBody>
      </p:sp>
      <p:sp>
        <p:nvSpPr>
          <p:cNvPr id="4" name="Date Placeholder 3"/>
          <p:cNvSpPr>
            <a:spLocks noGrp="1"/>
          </p:cNvSpPr>
          <p:nvPr>
            <p:ph type="dt" sz="half" idx="10"/>
          </p:nvPr>
        </p:nvSpPr>
        <p:spPr/>
        <p:txBody>
          <a:bodyPr/>
          <a:lstStyle/>
          <a:p>
            <a:pPr>
              <a:defRPr/>
            </a:pPr>
            <a:r>
              <a:rPr lang="en-US" smtClean="0"/>
              <a:t>Linköping, January 2011</a:t>
            </a:r>
            <a:endParaRPr lang="en-US" u="sng"/>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DE8A8A-8C88-46EB-A4F9-387E7AC29813}" type="slidenum">
              <a:rPr lang="en-US" smtClean="0"/>
              <a:pPr>
                <a:defRPr/>
              </a:pPr>
              <a:t>15</a:t>
            </a:fld>
            <a:endParaRPr lang="en-US"/>
          </a:p>
        </p:txBody>
      </p:sp>
      <p:sp>
        <p:nvSpPr>
          <p:cNvPr id="7" name="Text Box 4"/>
          <p:cNvSpPr txBox="1">
            <a:spLocks noChangeArrowheads="1"/>
          </p:cNvSpPr>
          <p:nvPr/>
        </p:nvSpPr>
        <p:spPr bwMode="auto">
          <a:xfrm>
            <a:off x="294808" y="4451617"/>
            <a:ext cx="8544398" cy="1569660"/>
          </a:xfrm>
          <a:prstGeom prst="rect">
            <a:avLst/>
          </a:prstGeom>
          <a:gradFill flip="none" rotWithShape="1">
            <a:gsLst>
              <a:gs pos="15000">
                <a:srgbClr val="0000CC">
                  <a:shade val="30000"/>
                  <a:satMod val="115000"/>
                </a:srgbClr>
              </a:gs>
              <a:gs pos="50000">
                <a:srgbClr val="0000FF"/>
              </a:gs>
              <a:gs pos="68000">
                <a:srgbClr val="0033CC"/>
              </a:gs>
            </a:gsLst>
            <a:lin ang="2700000" scaled="1"/>
            <a:tileRect/>
          </a:gradFill>
          <a:ln w="9525">
            <a:solidFill>
              <a:srgbClr val="FFFF00"/>
            </a:solidFill>
            <a:miter lim="800000"/>
            <a:headEnd/>
            <a:tailEnd/>
          </a:ln>
          <a:effectLst/>
        </p:spPr>
        <p:txBody>
          <a:bodyPr wrap="square">
            <a:spAutoFit/>
          </a:bodyPr>
          <a:lstStyle/>
          <a:p>
            <a:pPr algn="ctr"/>
            <a:r>
              <a:rPr lang="en-US" sz="3200" b="1" dirty="0" smtClean="0">
                <a:effectLst>
                  <a:outerShdw blurRad="38100" dist="38100" dir="2700000" algn="tl">
                    <a:srgbClr val="000000">
                      <a:alpha val="43137"/>
                    </a:srgbClr>
                  </a:outerShdw>
                </a:effectLst>
              </a:rPr>
              <a:t>Lots of poorly designed software …</a:t>
            </a:r>
          </a:p>
          <a:p>
            <a:pPr algn="ctr"/>
            <a:r>
              <a:rPr lang="en-US" sz="3200" b="1" dirty="0" smtClean="0">
                <a:effectLst>
                  <a:outerShdw blurRad="38100" dist="38100" dir="2700000" algn="tl">
                    <a:srgbClr val="000000">
                      <a:alpha val="43137"/>
                    </a:srgbClr>
                  </a:outerShdw>
                </a:effectLst>
              </a:rPr>
              <a:t>and lots and lots of poorly understood software faults !</a:t>
            </a:r>
            <a:endParaRPr lang="en-US" sz="32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43" y="68580"/>
            <a:ext cx="7263714" cy="1394460"/>
          </a:xfrm>
        </p:spPr>
        <p:txBody>
          <a:bodyPr/>
          <a:lstStyle/>
          <a:p>
            <a:r>
              <a:rPr lang="en-US" dirty="0" smtClean="0"/>
              <a:t>State Management and Variable Scope</a:t>
            </a:r>
            <a:endParaRPr lang="en-US" dirty="0"/>
          </a:p>
        </p:txBody>
      </p:sp>
      <p:sp>
        <p:nvSpPr>
          <p:cNvPr id="3" name="Content Placeholder 2"/>
          <p:cNvSpPr>
            <a:spLocks noGrp="1"/>
          </p:cNvSpPr>
          <p:nvPr>
            <p:ph idx="1"/>
          </p:nvPr>
        </p:nvSpPr>
        <p:spPr>
          <a:xfrm>
            <a:off x="0" y="2183130"/>
            <a:ext cx="9144000" cy="4431522"/>
          </a:xfrm>
        </p:spPr>
        <p:txBody>
          <a:bodyPr/>
          <a:lstStyle/>
          <a:p>
            <a:r>
              <a:rPr lang="en-US" dirty="0" smtClean="0">
                <a:solidFill>
                  <a:schemeClr val="tx2"/>
                </a:solidFill>
              </a:rPr>
              <a:t>Connections</a:t>
            </a:r>
            <a:r>
              <a:rPr lang="en-US" dirty="0" smtClean="0"/>
              <a:t> between clients and web servers are not maintained</a:t>
            </a:r>
          </a:p>
          <a:p>
            <a:r>
              <a:rPr lang="en-US" dirty="0" smtClean="0"/>
              <a:t>Each request is independent</a:t>
            </a:r>
          </a:p>
          <a:p>
            <a:r>
              <a:rPr lang="en-US" dirty="0" smtClean="0"/>
              <a:t>Control flow repeatedly goes through the client</a:t>
            </a:r>
          </a:p>
          <a:p>
            <a:r>
              <a:rPr lang="en-US" dirty="0" smtClean="0"/>
              <a:t>How can the software keep track of multiple requests from the same user ?</a:t>
            </a:r>
            <a:endParaRPr lang="en-US" dirty="0"/>
          </a:p>
        </p:txBody>
      </p:sp>
      <p:sp>
        <p:nvSpPr>
          <p:cNvPr id="4" name="Date Placeholder 3"/>
          <p:cNvSpPr>
            <a:spLocks noGrp="1"/>
          </p:cNvSpPr>
          <p:nvPr>
            <p:ph type="dt" sz="half" idx="10"/>
          </p:nvPr>
        </p:nvSpPr>
        <p:spPr/>
        <p:txBody>
          <a:body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16</a:t>
            </a:fld>
            <a:endParaRPr lang="en-US" altLang="zh-CN" dirty="0"/>
          </a:p>
        </p:txBody>
      </p:sp>
      <p:sp>
        <p:nvSpPr>
          <p:cNvPr id="7" name="Text Box 4"/>
          <p:cNvSpPr txBox="1">
            <a:spLocks noChangeArrowheads="1"/>
          </p:cNvSpPr>
          <p:nvPr/>
        </p:nvSpPr>
        <p:spPr bwMode="auto">
          <a:xfrm>
            <a:off x="2570828" y="1561110"/>
            <a:ext cx="3989991" cy="584775"/>
          </a:xfrm>
          <a:prstGeom prst="rect">
            <a:avLst/>
          </a:prstGeom>
          <a:gradFill flip="none" rotWithShape="1">
            <a:gsLst>
              <a:gs pos="15000">
                <a:srgbClr val="0000CC">
                  <a:shade val="30000"/>
                  <a:satMod val="115000"/>
                </a:srgbClr>
              </a:gs>
              <a:gs pos="50000">
                <a:srgbClr val="0000FF"/>
              </a:gs>
              <a:gs pos="68000">
                <a:srgbClr val="0033CC"/>
              </a:gs>
            </a:gsLst>
            <a:lin ang="2700000" scaled="1"/>
            <a:tileRect/>
          </a:gradFill>
          <a:ln w="9525">
            <a:solidFill>
              <a:srgbClr val="FFFF00"/>
            </a:solidFill>
            <a:miter lim="800000"/>
            <a:headEnd/>
            <a:tailEnd/>
          </a:ln>
          <a:effectLst/>
        </p:spPr>
        <p:txBody>
          <a:bodyPr wrap="square">
            <a:spAutoFit/>
          </a:bodyPr>
          <a:lstStyle/>
          <a:p>
            <a:pPr algn="ctr"/>
            <a:r>
              <a:rPr lang="en-US" sz="3200" b="1" dirty="0" smtClean="0">
                <a:effectLst>
                  <a:outerShdw blurRad="38100" dist="38100" dir="2700000" algn="tl">
                    <a:srgbClr val="000000">
                      <a:alpha val="43137"/>
                    </a:srgbClr>
                  </a:outerShdw>
                </a:effectLst>
                <a:latin typeface="Comic Sans MS" pitchFamily="66" charset="0"/>
              </a:rPr>
              <a:t>HTTP is stateless</a:t>
            </a:r>
            <a:endParaRPr lang="en-US" sz="3200" b="1" dirty="0">
              <a:effectLst>
                <a:outerShdw blurRad="38100" dist="38100" dir="2700000" algn="tl">
                  <a:srgbClr val="000000">
                    <a:alpha val="43137"/>
                  </a:srgbClr>
                </a:outerShdw>
              </a:effectLst>
              <a:latin typeface="Comic Sans MS" pitchFamily="66" charset="0"/>
            </a:endParaRPr>
          </a:p>
        </p:txBody>
      </p:sp>
      <p:sp>
        <p:nvSpPr>
          <p:cNvPr id="8" name="Text Box 4"/>
          <p:cNvSpPr txBox="1">
            <a:spLocks noChangeArrowheads="1"/>
          </p:cNvSpPr>
          <p:nvPr/>
        </p:nvSpPr>
        <p:spPr bwMode="auto">
          <a:xfrm>
            <a:off x="525780" y="5748300"/>
            <a:ext cx="8092440" cy="584775"/>
          </a:xfrm>
          <a:prstGeom prst="rect">
            <a:avLst/>
          </a:prstGeom>
          <a:gradFill flip="none" rotWithShape="1">
            <a:gsLst>
              <a:gs pos="15000">
                <a:srgbClr val="0000CC">
                  <a:shade val="30000"/>
                  <a:satMod val="115000"/>
                </a:srgbClr>
              </a:gs>
              <a:gs pos="50000">
                <a:srgbClr val="0000FF"/>
              </a:gs>
              <a:gs pos="68000">
                <a:srgbClr val="0033CC"/>
              </a:gs>
            </a:gsLst>
            <a:lin ang="2700000" scaled="1"/>
            <a:tileRect/>
          </a:gradFill>
          <a:ln w="9525">
            <a:solidFill>
              <a:srgbClr val="FFFF00"/>
            </a:solidFill>
            <a:miter lim="800000"/>
            <a:headEnd/>
            <a:tailEnd/>
          </a:ln>
          <a:effectLst/>
        </p:spPr>
        <p:txBody>
          <a:bodyPr wrap="square">
            <a:spAutoFit/>
          </a:bodyPr>
          <a:lstStyle/>
          <a:p>
            <a:pPr algn="ctr"/>
            <a:r>
              <a:rPr lang="en-US" sz="3200" b="1" dirty="0" smtClean="0">
                <a:effectLst>
                  <a:outerShdw blurRad="38100" dist="38100" dir="2700000" algn="tl">
                    <a:srgbClr val="000000">
                      <a:alpha val="43137"/>
                    </a:srgbClr>
                  </a:outerShdw>
                </a:effectLst>
                <a:latin typeface="Comic Sans MS" pitchFamily="66" charset="0"/>
              </a:rPr>
              <a:t>Container engines maintain session data</a:t>
            </a:r>
            <a:endParaRPr lang="en-US" sz="3200" b="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Sessions—Big Picture</a:t>
            </a:r>
            <a:endParaRPr lang="en-US" dirty="0"/>
          </a:p>
        </p:txBody>
      </p:sp>
      <p:sp>
        <p:nvSpPr>
          <p:cNvPr id="4" name="Date Placeholder 3"/>
          <p:cNvSpPr>
            <a:spLocks noGrp="1"/>
          </p:cNvSpPr>
          <p:nvPr>
            <p:ph type="dt" sz="half" idx="10"/>
          </p:nvPr>
        </p:nvSpPr>
        <p:spPr/>
        <p:txBody>
          <a:bodyPr/>
          <a:lstStyle/>
          <a:p>
            <a:r>
              <a:rPr lang="en-US" smtClean="0"/>
              <a:t>Linköping, January 2011</a:t>
            </a:r>
            <a:endParaRPr lang="en-US"/>
          </a:p>
        </p:txBody>
      </p:sp>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069AC7F0-59D3-42A5-AE8D-DAE1F90500D0}" type="slidenum">
              <a:rPr lang="en-US" smtClean="0"/>
              <a:pPr/>
              <a:t>17</a:t>
            </a:fld>
            <a:endParaRPr lang="en-US"/>
          </a:p>
        </p:txBody>
      </p:sp>
      <p:sp>
        <p:nvSpPr>
          <p:cNvPr id="7" name="Rectangle 6"/>
          <p:cNvSpPr/>
          <p:nvPr/>
        </p:nvSpPr>
        <p:spPr bwMode="auto">
          <a:xfrm>
            <a:off x="4343400" y="1524000"/>
            <a:ext cx="457200" cy="5029200"/>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4038600" y="838200"/>
            <a:ext cx="1066800" cy="707886"/>
          </a:xfrm>
          <a:prstGeom prst="rect">
            <a:avLst/>
          </a:prstGeom>
          <a:noFill/>
        </p:spPr>
        <p:txBody>
          <a:bodyPr wrap="square" rtlCol="0">
            <a:spAutoFit/>
          </a:bodyPr>
          <a:lstStyle/>
          <a:p>
            <a:pPr algn="ctr"/>
            <a:r>
              <a:rPr lang="en-US" sz="2000" dirty="0" smtClean="0">
                <a:latin typeface="Comic Sans MS" pitchFamily="66" charset="0"/>
              </a:rPr>
              <a:t>Web Server</a:t>
            </a:r>
            <a:endParaRPr lang="en-US" sz="2000" dirty="0">
              <a:latin typeface="Comic Sans MS" pitchFamily="66" charset="0"/>
            </a:endParaRPr>
          </a:p>
        </p:txBody>
      </p:sp>
      <p:sp>
        <p:nvSpPr>
          <p:cNvPr id="9" name="TextBox 8"/>
          <p:cNvSpPr txBox="1"/>
          <p:nvPr/>
        </p:nvSpPr>
        <p:spPr>
          <a:xfrm>
            <a:off x="1295400" y="1066800"/>
            <a:ext cx="1066800" cy="400110"/>
          </a:xfrm>
          <a:prstGeom prst="rect">
            <a:avLst/>
          </a:prstGeom>
          <a:noFill/>
        </p:spPr>
        <p:txBody>
          <a:bodyPr wrap="square" rtlCol="0">
            <a:spAutoFit/>
          </a:bodyPr>
          <a:lstStyle/>
          <a:p>
            <a:pPr algn="ctr"/>
            <a:r>
              <a:rPr lang="en-US" sz="2000" dirty="0" smtClean="0">
                <a:latin typeface="Comic Sans MS" pitchFamily="66" charset="0"/>
              </a:rPr>
              <a:t>Client 1</a:t>
            </a:r>
            <a:endParaRPr lang="en-US" sz="2000" dirty="0">
              <a:latin typeface="Comic Sans MS" pitchFamily="66" charset="0"/>
            </a:endParaRPr>
          </a:p>
        </p:txBody>
      </p:sp>
      <p:sp>
        <p:nvSpPr>
          <p:cNvPr id="10" name="TextBox 9"/>
          <p:cNvSpPr txBox="1"/>
          <p:nvPr/>
        </p:nvSpPr>
        <p:spPr>
          <a:xfrm>
            <a:off x="457200" y="1222176"/>
            <a:ext cx="914400" cy="400110"/>
          </a:xfrm>
          <a:prstGeom prst="rect">
            <a:avLst/>
          </a:prstGeom>
          <a:noFill/>
        </p:spPr>
        <p:txBody>
          <a:bodyPr wrap="square" rtlCol="0">
            <a:spAutoFit/>
          </a:bodyPr>
          <a:lstStyle/>
          <a:p>
            <a:pPr algn="ctr"/>
            <a:r>
              <a:rPr lang="en-US" sz="2000" dirty="0" smtClean="0">
                <a:latin typeface="Comic Sans MS" pitchFamily="66" charset="0"/>
              </a:rPr>
              <a:t>Time</a:t>
            </a:r>
            <a:endParaRPr lang="en-US" sz="2000" dirty="0">
              <a:latin typeface="Comic Sans MS" pitchFamily="66" charset="0"/>
            </a:endParaRPr>
          </a:p>
        </p:txBody>
      </p:sp>
      <p:sp>
        <p:nvSpPr>
          <p:cNvPr id="11" name="Rectangle 10"/>
          <p:cNvSpPr/>
          <p:nvPr/>
        </p:nvSpPr>
        <p:spPr bwMode="auto">
          <a:xfrm>
            <a:off x="1600200" y="1676400"/>
            <a:ext cx="457200" cy="4876800"/>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2" name="Straight Arrow Connector 11"/>
          <p:cNvCxnSpPr/>
          <p:nvPr/>
        </p:nvCxnSpPr>
        <p:spPr bwMode="auto">
          <a:xfrm>
            <a:off x="2057400" y="1905000"/>
            <a:ext cx="2286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3" name="TextBox 12"/>
          <p:cNvSpPr txBox="1"/>
          <p:nvPr/>
        </p:nvSpPr>
        <p:spPr>
          <a:xfrm>
            <a:off x="2286000" y="1600200"/>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14" name="Straight Arrow Connector 13"/>
          <p:cNvCxnSpPr/>
          <p:nvPr/>
        </p:nvCxnSpPr>
        <p:spPr bwMode="auto">
          <a:xfrm rot="5400000">
            <a:off x="-1487438" y="3997374"/>
            <a:ext cx="4800600" cy="625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2057400" y="2286000"/>
            <a:ext cx="2286000" cy="13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0" name="TextBox 19"/>
          <p:cNvSpPr txBox="1"/>
          <p:nvPr/>
        </p:nvSpPr>
        <p:spPr>
          <a:xfrm>
            <a:off x="2209800" y="19928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21" name="TextBox 20"/>
          <p:cNvSpPr txBox="1"/>
          <p:nvPr/>
        </p:nvSpPr>
        <p:spPr>
          <a:xfrm>
            <a:off x="2057400" y="2286000"/>
            <a:ext cx="2286000" cy="369332"/>
          </a:xfrm>
          <a:prstGeom prst="rect">
            <a:avLst/>
          </a:prstGeom>
          <a:noFill/>
        </p:spPr>
        <p:txBody>
          <a:bodyPr wrap="square" rtlCol="0">
            <a:spAutoFit/>
          </a:bodyPr>
          <a:lstStyle/>
          <a:p>
            <a:pPr algn="ctr"/>
            <a:r>
              <a:rPr lang="en-US" sz="1800" dirty="0" smtClean="0">
                <a:latin typeface="Comic Sans MS" pitchFamily="66" charset="0"/>
              </a:rPr>
              <a:t>Session ID = 0347</a:t>
            </a:r>
            <a:endParaRPr lang="en-US" sz="1800" dirty="0">
              <a:latin typeface="Comic Sans MS" pitchFamily="66" charset="0"/>
            </a:endParaRPr>
          </a:p>
        </p:txBody>
      </p:sp>
      <p:sp>
        <p:nvSpPr>
          <p:cNvPr id="22" name="TextBox 21"/>
          <p:cNvSpPr txBox="1"/>
          <p:nvPr/>
        </p:nvSpPr>
        <p:spPr>
          <a:xfrm>
            <a:off x="2209800" y="3059668"/>
            <a:ext cx="19812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23" name="Straight Arrow Connector 22"/>
          <p:cNvCxnSpPr/>
          <p:nvPr/>
        </p:nvCxnSpPr>
        <p:spPr bwMode="auto">
          <a:xfrm>
            <a:off x="2057400" y="3427412"/>
            <a:ext cx="2286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10800000">
            <a:off x="2057401" y="4114800"/>
            <a:ext cx="2286000" cy="13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5" name="TextBox 24"/>
          <p:cNvSpPr txBox="1"/>
          <p:nvPr/>
        </p:nvSpPr>
        <p:spPr>
          <a:xfrm>
            <a:off x="2209801" y="38216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cxnSp>
        <p:nvCxnSpPr>
          <p:cNvPr id="26" name="Straight Arrow Connector 25"/>
          <p:cNvCxnSpPr/>
          <p:nvPr/>
        </p:nvCxnSpPr>
        <p:spPr bwMode="auto">
          <a:xfrm>
            <a:off x="2057401" y="4736068"/>
            <a:ext cx="2286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TextBox 26"/>
          <p:cNvSpPr txBox="1"/>
          <p:nvPr/>
        </p:nvSpPr>
        <p:spPr>
          <a:xfrm>
            <a:off x="2286001" y="4431268"/>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28" name="Straight Arrow Connector 27"/>
          <p:cNvCxnSpPr/>
          <p:nvPr/>
        </p:nvCxnSpPr>
        <p:spPr bwMode="auto">
          <a:xfrm rot="10800000">
            <a:off x="2057401" y="5943600"/>
            <a:ext cx="2286000" cy="13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TextBox 28"/>
          <p:cNvSpPr txBox="1"/>
          <p:nvPr/>
        </p:nvSpPr>
        <p:spPr>
          <a:xfrm>
            <a:off x="2209801" y="56504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30" name="TextBox 29"/>
          <p:cNvSpPr txBox="1"/>
          <p:nvPr/>
        </p:nvSpPr>
        <p:spPr>
          <a:xfrm>
            <a:off x="2057401" y="4736068"/>
            <a:ext cx="2286000" cy="369332"/>
          </a:xfrm>
          <a:prstGeom prst="rect">
            <a:avLst/>
          </a:prstGeom>
          <a:noFill/>
        </p:spPr>
        <p:txBody>
          <a:bodyPr wrap="square" rtlCol="0">
            <a:spAutoFit/>
          </a:bodyPr>
          <a:lstStyle/>
          <a:p>
            <a:pPr algn="ctr"/>
            <a:r>
              <a:rPr lang="en-US" sz="1800" dirty="0" smtClean="0">
                <a:latin typeface="Comic Sans MS" pitchFamily="66" charset="0"/>
              </a:rPr>
              <a:t>Session ID = 0347</a:t>
            </a:r>
            <a:endParaRPr lang="en-US" sz="1800" dirty="0">
              <a:latin typeface="Comic Sans MS" pitchFamily="66" charset="0"/>
            </a:endParaRPr>
          </a:p>
        </p:txBody>
      </p:sp>
      <p:sp>
        <p:nvSpPr>
          <p:cNvPr id="32" name="TextBox 31"/>
          <p:cNvSpPr txBox="1"/>
          <p:nvPr/>
        </p:nvSpPr>
        <p:spPr>
          <a:xfrm>
            <a:off x="7772400" y="1219200"/>
            <a:ext cx="914400" cy="400110"/>
          </a:xfrm>
          <a:prstGeom prst="rect">
            <a:avLst/>
          </a:prstGeom>
          <a:noFill/>
        </p:spPr>
        <p:txBody>
          <a:bodyPr wrap="square" rtlCol="0">
            <a:spAutoFit/>
          </a:bodyPr>
          <a:lstStyle/>
          <a:p>
            <a:pPr algn="ctr"/>
            <a:r>
              <a:rPr lang="en-US" sz="2000" dirty="0" smtClean="0">
                <a:latin typeface="Comic Sans MS" pitchFamily="66" charset="0"/>
              </a:rPr>
              <a:t>Time</a:t>
            </a:r>
            <a:endParaRPr lang="en-US" sz="2000" dirty="0">
              <a:latin typeface="Comic Sans MS" pitchFamily="66" charset="0"/>
            </a:endParaRPr>
          </a:p>
        </p:txBody>
      </p:sp>
      <p:cxnSp>
        <p:nvCxnSpPr>
          <p:cNvPr id="33" name="Straight Arrow Connector 32"/>
          <p:cNvCxnSpPr/>
          <p:nvPr/>
        </p:nvCxnSpPr>
        <p:spPr bwMode="auto">
          <a:xfrm rot="5400000">
            <a:off x="5827762" y="3994398"/>
            <a:ext cx="4800600" cy="625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4" name="TextBox 33"/>
          <p:cNvSpPr txBox="1"/>
          <p:nvPr/>
        </p:nvSpPr>
        <p:spPr>
          <a:xfrm>
            <a:off x="6781800" y="1066800"/>
            <a:ext cx="1143000" cy="400110"/>
          </a:xfrm>
          <a:prstGeom prst="rect">
            <a:avLst/>
          </a:prstGeom>
          <a:noFill/>
        </p:spPr>
        <p:txBody>
          <a:bodyPr wrap="square" rtlCol="0">
            <a:spAutoFit/>
          </a:bodyPr>
          <a:lstStyle/>
          <a:p>
            <a:pPr algn="ctr"/>
            <a:r>
              <a:rPr lang="en-US" sz="2000" dirty="0" smtClean="0">
                <a:latin typeface="Comic Sans MS" pitchFamily="66" charset="0"/>
              </a:rPr>
              <a:t>Client 2</a:t>
            </a:r>
            <a:endParaRPr lang="en-US" sz="2000" dirty="0">
              <a:latin typeface="Comic Sans MS" pitchFamily="66" charset="0"/>
            </a:endParaRPr>
          </a:p>
        </p:txBody>
      </p:sp>
      <p:sp>
        <p:nvSpPr>
          <p:cNvPr id="35" name="Rectangle 34"/>
          <p:cNvSpPr/>
          <p:nvPr/>
        </p:nvSpPr>
        <p:spPr bwMode="auto">
          <a:xfrm>
            <a:off x="7086600" y="1676400"/>
            <a:ext cx="457200" cy="4876800"/>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6" name="Straight Arrow Connector 35"/>
          <p:cNvCxnSpPr/>
          <p:nvPr/>
        </p:nvCxnSpPr>
        <p:spPr bwMode="auto">
          <a:xfrm>
            <a:off x="4800599" y="2209800"/>
            <a:ext cx="2286000" cy="1588"/>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37" name="TextBox 36"/>
          <p:cNvSpPr txBox="1"/>
          <p:nvPr/>
        </p:nvSpPr>
        <p:spPr>
          <a:xfrm>
            <a:off x="5029199" y="1905000"/>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38" name="Straight Arrow Connector 37"/>
          <p:cNvCxnSpPr/>
          <p:nvPr/>
        </p:nvCxnSpPr>
        <p:spPr bwMode="auto">
          <a:xfrm rot="10800000">
            <a:off x="4800599" y="2590800"/>
            <a:ext cx="2286000" cy="13256"/>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39" name="TextBox 38"/>
          <p:cNvSpPr txBox="1"/>
          <p:nvPr/>
        </p:nvSpPr>
        <p:spPr>
          <a:xfrm>
            <a:off x="4952999" y="22976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40" name="TextBox 39"/>
          <p:cNvSpPr txBox="1"/>
          <p:nvPr/>
        </p:nvSpPr>
        <p:spPr>
          <a:xfrm>
            <a:off x="4800599" y="2590800"/>
            <a:ext cx="2286000" cy="369332"/>
          </a:xfrm>
          <a:prstGeom prst="rect">
            <a:avLst/>
          </a:prstGeom>
          <a:noFill/>
        </p:spPr>
        <p:txBody>
          <a:bodyPr wrap="square" rtlCol="0">
            <a:spAutoFit/>
          </a:bodyPr>
          <a:lstStyle/>
          <a:p>
            <a:pPr algn="ctr"/>
            <a:r>
              <a:rPr lang="en-US" sz="1800" dirty="0" smtClean="0">
                <a:latin typeface="Comic Sans MS" pitchFamily="66" charset="0"/>
              </a:rPr>
              <a:t>Session ID = 4403</a:t>
            </a:r>
            <a:endParaRPr lang="en-US" sz="1800" dirty="0">
              <a:latin typeface="Comic Sans MS" pitchFamily="66" charset="0"/>
            </a:endParaRPr>
          </a:p>
        </p:txBody>
      </p:sp>
      <p:sp>
        <p:nvSpPr>
          <p:cNvPr id="41" name="TextBox 40"/>
          <p:cNvSpPr txBox="1"/>
          <p:nvPr/>
        </p:nvSpPr>
        <p:spPr>
          <a:xfrm>
            <a:off x="4952999" y="3364468"/>
            <a:ext cx="19812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42" name="Straight Arrow Connector 41"/>
          <p:cNvCxnSpPr/>
          <p:nvPr/>
        </p:nvCxnSpPr>
        <p:spPr bwMode="auto">
          <a:xfrm>
            <a:off x="4800599" y="3732212"/>
            <a:ext cx="2286000" cy="1588"/>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cxnSp>
        <p:nvCxnSpPr>
          <p:cNvPr id="43" name="Straight Arrow Connector 42"/>
          <p:cNvCxnSpPr/>
          <p:nvPr/>
        </p:nvCxnSpPr>
        <p:spPr bwMode="auto">
          <a:xfrm rot="10800000">
            <a:off x="4800600" y="4419600"/>
            <a:ext cx="2286000" cy="13256"/>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44" name="TextBox 43"/>
          <p:cNvSpPr txBox="1"/>
          <p:nvPr/>
        </p:nvSpPr>
        <p:spPr>
          <a:xfrm>
            <a:off x="4953000" y="41264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cxnSp>
        <p:nvCxnSpPr>
          <p:cNvPr id="45" name="Straight Arrow Connector 44"/>
          <p:cNvCxnSpPr/>
          <p:nvPr/>
        </p:nvCxnSpPr>
        <p:spPr bwMode="auto">
          <a:xfrm>
            <a:off x="4800600" y="5040868"/>
            <a:ext cx="2286000" cy="1588"/>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46" name="TextBox 45"/>
          <p:cNvSpPr txBox="1"/>
          <p:nvPr/>
        </p:nvSpPr>
        <p:spPr>
          <a:xfrm>
            <a:off x="5029200" y="4736068"/>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47" name="Straight Arrow Connector 46"/>
          <p:cNvCxnSpPr/>
          <p:nvPr/>
        </p:nvCxnSpPr>
        <p:spPr bwMode="auto">
          <a:xfrm rot="10800000">
            <a:off x="4800600" y="6248400"/>
            <a:ext cx="2286000" cy="13256"/>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48" name="TextBox 47"/>
          <p:cNvSpPr txBox="1"/>
          <p:nvPr/>
        </p:nvSpPr>
        <p:spPr>
          <a:xfrm>
            <a:off x="4953000" y="59552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49" name="TextBox 48"/>
          <p:cNvSpPr txBox="1"/>
          <p:nvPr/>
        </p:nvSpPr>
        <p:spPr>
          <a:xfrm>
            <a:off x="4800600" y="5040868"/>
            <a:ext cx="2286000" cy="369332"/>
          </a:xfrm>
          <a:prstGeom prst="rect">
            <a:avLst/>
          </a:prstGeom>
          <a:noFill/>
        </p:spPr>
        <p:txBody>
          <a:bodyPr wrap="square" rtlCol="0">
            <a:spAutoFit/>
          </a:bodyPr>
          <a:lstStyle/>
          <a:p>
            <a:pPr algn="ctr"/>
            <a:r>
              <a:rPr lang="en-US" sz="1800" dirty="0" smtClean="0">
                <a:latin typeface="Comic Sans MS" pitchFamily="66" charset="0"/>
              </a:rPr>
              <a:t>Session ID = 4403</a:t>
            </a:r>
            <a:endParaRPr lang="en-US" sz="1800" dirty="0">
              <a:latin typeface="Comic Sans MS" pitchFamily="66" charset="0"/>
            </a:endParaRPr>
          </a:p>
        </p:txBody>
      </p:sp>
      <p:sp>
        <p:nvSpPr>
          <p:cNvPr id="52" name="Oval 51"/>
          <p:cNvSpPr/>
          <p:nvPr/>
        </p:nvSpPr>
        <p:spPr bwMode="auto">
          <a:xfrm>
            <a:off x="1905000" y="1905000"/>
            <a:ext cx="2590800" cy="838200"/>
          </a:xfrm>
          <a:prstGeom prst="ellipse">
            <a:avLst/>
          </a:prstGeom>
          <a:solidFill>
            <a:schemeClr val="bg1">
              <a:lumMod val="25000"/>
              <a:lumOff val="75000"/>
              <a:alpha val="5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2057400" y="3429000"/>
            <a:ext cx="2286000" cy="369332"/>
          </a:xfrm>
          <a:prstGeom prst="rect">
            <a:avLst/>
          </a:prstGeom>
          <a:noFill/>
        </p:spPr>
        <p:txBody>
          <a:bodyPr wrap="square" rtlCol="0">
            <a:spAutoFit/>
          </a:bodyPr>
          <a:lstStyle/>
          <a:p>
            <a:pPr algn="ctr"/>
            <a:r>
              <a:rPr lang="en-US" sz="1800" dirty="0" smtClean="0">
                <a:latin typeface="Comic Sans MS" pitchFamily="66" charset="0"/>
              </a:rPr>
              <a:t>Session ID = 0347</a:t>
            </a:r>
            <a:endParaRPr lang="en-US" sz="1800" dirty="0">
              <a:latin typeface="Comic Sans MS" pitchFamily="66" charset="0"/>
            </a:endParaRPr>
          </a:p>
        </p:txBody>
      </p:sp>
      <p:sp>
        <p:nvSpPr>
          <p:cNvPr id="50" name="TextBox 49"/>
          <p:cNvSpPr txBox="1"/>
          <p:nvPr/>
        </p:nvSpPr>
        <p:spPr>
          <a:xfrm>
            <a:off x="4800600" y="3745468"/>
            <a:ext cx="2286000" cy="369332"/>
          </a:xfrm>
          <a:prstGeom prst="rect">
            <a:avLst/>
          </a:prstGeom>
          <a:noFill/>
        </p:spPr>
        <p:txBody>
          <a:bodyPr wrap="square" rtlCol="0">
            <a:spAutoFit/>
          </a:bodyPr>
          <a:lstStyle/>
          <a:p>
            <a:pPr algn="ctr"/>
            <a:r>
              <a:rPr lang="en-US" sz="1800" dirty="0" smtClean="0">
                <a:latin typeface="Comic Sans MS" pitchFamily="66" charset="0"/>
              </a:rPr>
              <a:t>Session ID = 4403</a:t>
            </a:r>
            <a:endParaRPr lang="en-US" sz="1800" dirty="0">
              <a:latin typeface="Comic Sans MS" pitchFamily="66" charset="0"/>
            </a:endParaRPr>
          </a:p>
        </p:txBody>
      </p:sp>
      <p:sp>
        <p:nvSpPr>
          <p:cNvPr id="53" name="TextBox 52"/>
          <p:cNvSpPr txBox="1"/>
          <p:nvPr/>
        </p:nvSpPr>
        <p:spPr>
          <a:xfrm>
            <a:off x="76200" y="2895600"/>
            <a:ext cx="3124200" cy="1602828"/>
          </a:xfrm>
          <a:prstGeom prst="rect">
            <a:avLst/>
          </a:prstGeom>
          <a:solidFill>
            <a:srgbClr val="00644B"/>
          </a:solidFill>
          <a:ln w="19050">
            <a:solidFill>
              <a:schemeClr val="bg1"/>
            </a:solidFill>
          </a:ln>
        </p:spPr>
        <p:txBody>
          <a:bodyPr wrap="square" rtlCol="0">
            <a:spAutoFit/>
          </a:bodyPr>
          <a:lstStyle/>
          <a:p>
            <a:r>
              <a:rPr lang="en-US" sz="2400" dirty="0" smtClean="0">
                <a:latin typeface="+mn-lt"/>
              </a:rPr>
              <a:t>Server returns a new unique session ID when the request has none</a:t>
            </a:r>
            <a:endParaRPr lang="en-US" sz="24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1000"/>
                                        <p:tgtEl>
                                          <p:spTgt spid="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1000"/>
                                        <p:tgtEl>
                                          <p:spTgt spid="2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1000"/>
                                        <p:tgtEl>
                                          <p:spTgt spid="2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1000"/>
                                        <p:tgtEl>
                                          <p:spTgt spid="2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1000"/>
                                        <p:tgtEl>
                                          <p:spTgt spid="2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childTnLst>
                          </p:cTn>
                        </p:par>
                        <p:par>
                          <p:cTn id="84" fill="hold">
                            <p:stCondLst>
                              <p:cond delay="500"/>
                            </p:stCondLst>
                            <p:childTnLst>
                              <p:par>
                                <p:cTn id="85" presetID="22" presetClass="entr" presetSubtype="1"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up)">
                                      <p:cBhvr>
                                        <p:cTn id="87" dur="500"/>
                                        <p:tgtEl>
                                          <p:spTgt spid="35"/>
                                        </p:tgtEl>
                                      </p:cBhvr>
                                    </p:animEffect>
                                  </p:childTnLst>
                                </p:cTn>
                              </p:par>
                            </p:childTnLst>
                          </p:cTn>
                        </p:par>
                        <p:par>
                          <p:cTn id="88" fill="hold">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par>
                          <p:cTn id="91" fill="hold">
                            <p:stCondLst>
                              <p:cond delay="1000"/>
                            </p:stCondLst>
                            <p:childTnLst>
                              <p:par>
                                <p:cTn id="92" presetID="22" presetClass="entr" presetSubtype="1"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up)">
                                      <p:cBhvr>
                                        <p:cTn id="94" dur="1000"/>
                                        <p:tgtEl>
                                          <p:spTgt spid="33"/>
                                        </p:tgtEl>
                                      </p:cBhvr>
                                    </p:animEffect>
                                  </p:childTnLst>
                                </p:cTn>
                              </p:par>
                            </p:childTnLst>
                          </p:cTn>
                        </p:par>
                        <p:par>
                          <p:cTn id="95" fill="hold">
                            <p:stCondLst>
                              <p:cond delay="2000"/>
                            </p:stCondLst>
                            <p:childTnLst>
                              <p:par>
                                <p:cTn id="96" presetID="22" presetClass="entr" presetSubtype="2" fill="hold" nodeType="after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right)">
                                      <p:cBhvr>
                                        <p:cTn id="98" dur="1000"/>
                                        <p:tgtEl>
                                          <p:spTgt spid="3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3000"/>
                            </p:stCondLst>
                            <p:childTnLst>
                              <p:par>
                                <p:cTn id="103" presetID="22" presetClass="entr" presetSubtype="8" fill="hold"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1000"/>
                                        <p:tgtEl>
                                          <p:spTgt spid="38"/>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left)">
                                      <p:cBhvr>
                                        <p:cTn id="111" dur="500"/>
                                        <p:tgtEl>
                                          <p:spTgt spid="40"/>
                                        </p:tgtEl>
                                      </p:cBhvr>
                                    </p:animEffect>
                                  </p:childTnLst>
                                </p:cTn>
                              </p:par>
                            </p:childTnLst>
                          </p:cTn>
                        </p:par>
                        <p:par>
                          <p:cTn id="112" fill="hold">
                            <p:stCondLst>
                              <p:cond delay="4000"/>
                            </p:stCondLst>
                            <p:childTnLst>
                              <p:par>
                                <p:cTn id="113" presetID="22" presetClass="entr" presetSubtype="2" fill="hold"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right)">
                                      <p:cBhvr>
                                        <p:cTn id="115" dur="1000"/>
                                        <p:tgtEl>
                                          <p:spTgt spid="4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wipe(left)">
                                      <p:cBhvr>
                                        <p:cTn id="121" dur="500"/>
                                        <p:tgtEl>
                                          <p:spTgt spid="50"/>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left)">
                                      <p:cBhvr>
                                        <p:cTn id="125" dur="1000"/>
                                        <p:tgtEl>
                                          <p:spTgt spid="43"/>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left)">
                                      <p:cBhvr>
                                        <p:cTn id="128" dur="500"/>
                                        <p:tgtEl>
                                          <p:spTgt spid="44"/>
                                        </p:tgtEl>
                                      </p:cBhvr>
                                    </p:animEffect>
                                  </p:childTnLst>
                                </p:cTn>
                              </p:par>
                            </p:childTnLst>
                          </p:cTn>
                        </p:par>
                        <p:par>
                          <p:cTn id="129" fill="hold">
                            <p:stCondLst>
                              <p:cond delay="6000"/>
                            </p:stCondLst>
                            <p:childTnLst>
                              <p:par>
                                <p:cTn id="130" presetID="22" presetClass="entr" presetSubtype="2" fill="hold" nodeType="after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wipe(right)">
                                      <p:cBhvr>
                                        <p:cTn id="132" dur="1000"/>
                                        <p:tgtEl>
                                          <p:spTgt spid="45"/>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wipe(left)">
                                      <p:cBhvr>
                                        <p:cTn id="138" dur="500"/>
                                        <p:tgtEl>
                                          <p:spTgt spid="49"/>
                                        </p:tgtEl>
                                      </p:cBhvr>
                                    </p:animEffect>
                                  </p:childTnLst>
                                </p:cTn>
                              </p:par>
                            </p:childTnLst>
                          </p:cTn>
                        </p:par>
                        <p:par>
                          <p:cTn id="139" fill="hold">
                            <p:stCondLst>
                              <p:cond delay="7000"/>
                            </p:stCondLst>
                            <p:childTnLst>
                              <p:par>
                                <p:cTn id="140" presetID="22" presetClass="entr" presetSubtype="8" fill="hold" nodeType="after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wipe(left)">
                                      <p:cBhvr>
                                        <p:cTn id="142" dur="1000"/>
                                        <p:tgtEl>
                                          <p:spTgt spid="47"/>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wipe(left)">
                                      <p:cBhvr>
                                        <p:cTn id="145" dur="500"/>
                                        <p:tgtEl>
                                          <p:spTgt spid="48"/>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dissolve">
                                      <p:cBhvr>
                                        <p:cTn id="150" dur="500"/>
                                        <p:tgtEl>
                                          <p:spTgt spid="52"/>
                                        </p:tgtEl>
                                      </p:cBhvr>
                                    </p:animEffect>
                                  </p:childTnLst>
                                </p:cTn>
                              </p:par>
                            </p:childTnLst>
                          </p:cTn>
                        </p:par>
                        <p:par>
                          <p:cTn id="151" fill="hold">
                            <p:stCondLst>
                              <p:cond delay="500"/>
                            </p:stCondLst>
                            <p:childTnLst>
                              <p:par>
                                <p:cTn id="152" presetID="9" presetClass="entr" presetSubtype="0" fill="hold" grpId="0" nodeType="after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dissolve">
                                      <p:cBhvr>
                                        <p:cTn id="1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3" grpId="0"/>
      <p:bldP spid="20" grpId="0"/>
      <p:bldP spid="21" grpId="0"/>
      <p:bldP spid="22" grpId="0"/>
      <p:bldP spid="25" grpId="0"/>
      <p:bldP spid="27" grpId="0"/>
      <p:bldP spid="29" grpId="0"/>
      <p:bldP spid="30" grpId="0"/>
      <p:bldP spid="32" grpId="0"/>
      <p:bldP spid="34" grpId="0"/>
      <p:bldP spid="35" grpId="0" animBg="1"/>
      <p:bldP spid="37" grpId="0"/>
      <p:bldP spid="39" grpId="0"/>
      <p:bldP spid="40" grpId="0"/>
      <p:bldP spid="41" grpId="0"/>
      <p:bldP spid="44" grpId="0"/>
      <p:bldP spid="46" grpId="0"/>
      <p:bldP spid="48" grpId="0"/>
      <p:bldP spid="49" grpId="0"/>
      <p:bldP spid="52" grpId="0" animBg="1"/>
      <p:bldP spid="54" grpId="0"/>
      <p:bldP spid="50"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4800600" y="3745468"/>
            <a:ext cx="2286000" cy="369332"/>
          </a:xfrm>
          <a:prstGeom prst="rect">
            <a:avLst/>
          </a:prstGeom>
          <a:noFill/>
        </p:spPr>
        <p:txBody>
          <a:bodyPr wrap="square" rtlCol="0">
            <a:spAutoFit/>
          </a:bodyPr>
          <a:lstStyle/>
          <a:p>
            <a:pPr algn="ctr"/>
            <a:r>
              <a:rPr lang="en-US" sz="1800" dirty="0" smtClean="0">
                <a:latin typeface="Comic Sans MS" pitchFamily="66" charset="0"/>
              </a:rPr>
              <a:t>Session ID = 4403</a:t>
            </a:r>
            <a:endParaRPr lang="en-US" sz="1800" dirty="0">
              <a:latin typeface="Comic Sans MS" pitchFamily="66" charset="0"/>
            </a:endParaRPr>
          </a:p>
        </p:txBody>
      </p:sp>
      <p:sp>
        <p:nvSpPr>
          <p:cNvPr id="2" name="Title 1"/>
          <p:cNvSpPr>
            <a:spLocks noGrp="1"/>
          </p:cNvSpPr>
          <p:nvPr>
            <p:ph type="title"/>
          </p:nvPr>
        </p:nvSpPr>
        <p:spPr/>
        <p:txBody>
          <a:bodyPr/>
          <a:lstStyle/>
          <a:p>
            <a:r>
              <a:rPr lang="en-US" dirty="0" smtClean="0"/>
              <a:t>Sessions—Big Picture</a:t>
            </a:r>
            <a:endParaRPr lang="en-US" dirty="0"/>
          </a:p>
        </p:txBody>
      </p:sp>
      <p:sp>
        <p:nvSpPr>
          <p:cNvPr id="4" name="Date Placeholder 3"/>
          <p:cNvSpPr>
            <a:spLocks noGrp="1"/>
          </p:cNvSpPr>
          <p:nvPr>
            <p:ph type="dt" sz="half" idx="10"/>
          </p:nvPr>
        </p:nvSpPr>
        <p:spPr/>
        <p:txBody>
          <a:bodyPr/>
          <a:lstStyle/>
          <a:p>
            <a:r>
              <a:rPr lang="en-US" smtClean="0"/>
              <a:t>Linköping, January 2011</a:t>
            </a:r>
            <a:endParaRPr lang="en-US"/>
          </a:p>
        </p:txBody>
      </p:sp>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069AC7F0-59D3-42A5-AE8D-DAE1F90500D0}" type="slidenum">
              <a:rPr lang="en-US" smtClean="0"/>
              <a:pPr/>
              <a:t>18</a:t>
            </a:fld>
            <a:endParaRPr lang="en-US"/>
          </a:p>
        </p:txBody>
      </p:sp>
      <p:sp>
        <p:nvSpPr>
          <p:cNvPr id="7" name="Rectangle 6"/>
          <p:cNvSpPr/>
          <p:nvPr/>
        </p:nvSpPr>
        <p:spPr bwMode="auto">
          <a:xfrm>
            <a:off x="4343400" y="1524000"/>
            <a:ext cx="457200" cy="5029200"/>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4038600" y="838200"/>
            <a:ext cx="1066800" cy="707886"/>
          </a:xfrm>
          <a:prstGeom prst="rect">
            <a:avLst/>
          </a:prstGeom>
          <a:noFill/>
        </p:spPr>
        <p:txBody>
          <a:bodyPr wrap="square" rtlCol="0">
            <a:spAutoFit/>
          </a:bodyPr>
          <a:lstStyle/>
          <a:p>
            <a:pPr algn="ctr"/>
            <a:r>
              <a:rPr lang="en-US" sz="2000" dirty="0" smtClean="0">
                <a:latin typeface="Comic Sans MS" pitchFamily="66" charset="0"/>
              </a:rPr>
              <a:t>Web Server</a:t>
            </a:r>
            <a:endParaRPr lang="en-US" sz="2000" dirty="0">
              <a:latin typeface="Comic Sans MS" pitchFamily="66" charset="0"/>
            </a:endParaRPr>
          </a:p>
        </p:txBody>
      </p:sp>
      <p:sp>
        <p:nvSpPr>
          <p:cNvPr id="9" name="TextBox 8"/>
          <p:cNvSpPr txBox="1"/>
          <p:nvPr/>
        </p:nvSpPr>
        <p:spPr>
          <a:xfrm>
            <a:off x="1295400" y="1066800"/>
            <a:ext cx="1066800" cy="400110"/>
          </a:xfrm>
          <a:prstGeom prst="rect">
            <a:avLst/>
          </a:prstGeom>
          <a:noFill/>
        </p:spPr>
        <p:txBody>
          <a:bodyPr wrap="square" rtlCol="0">
            <a:spAutoFit/>
          </a:bodyPr>
          <a:lstStyle/>
          <a:p>
            <a:pPr algn="ctr"/>
            <a:r>
              <a:rPr lang="en-US" sz="2000" dirty="0" smtClean="0">
                <a:latin typeface="Comic Sans MS" pitchFamily="66" charset="0"/>
              </a:rPr>
              <a:t>Client 1</a:t>
            </a:r>
            <a:endParaRPr lang="en-US" sz="2000" dirty="0">
              <a:latin typeface="Comic Sans MS" pitchFamily="66" charset="0"/>
            </a:endParaRPr>
          </a:p>
        </p:txBody>
      </p:sp>
      <p:sp>
        <p:nvSpPr>
          <p:cNvPr id="10" name="TextBox 9"/>
          <p:cNvSpPr txBox="1"/>
          <p:nvPr/>
        </p:nvSpPr>
        <p:spPr>
          <a:xfrm>
            <a:off x="457200" y="1222176"/>
            <a:ext cx="914400" cy="400110"/>
          </a:xfrm>
          <a:prstGeom prst="rect">
            <a:avLst/>
          </a:prstGeom>
          <a:noFill/>
        </p:spPr>
        <p:txBody>
          <a:bodyPr wrap="square" rtlCol="0">
            <a:spAutoFit/>
          </a:bodyPr>
          <a:lstStyle/>
          <a:p>
            <a:pPr algn="ctr"/>
            <a:r>
              <a:rPr lang="en-US" sz="2000" dirty="0" smtClean="0">
                <a:latin typeface="Comic Sans MS" pitchFamily="66" charset="0"/>
              </a:rPr>
              <a:t>Time</a:t>
            </a:r>
            <a:endParaRPr lang="en-US" sz="2000" dirty="0">
              <a:latin typeface="Comic Sans MS" pitchFamily="66" charset="0"/>
            </a:endParaRPr>
          </a:p>
        </p:txBody>
      </p:sp>
      <p:sp>
        <p:nvSpPr>
          <p:cNvPr id="11" name="Rectangle 10"/>
          <p:cNvSpPr/>
          <p:nvPr/>
        </p:nvSpPr>
        <p:spPr bwMode="auto">
          <a:xfrm>
            <a:off x="1600200" y="1676400"/>
            <a:ext cx="457200" cy="4876800"/>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2" name="Straight Arrow Connector 11"/>
          <p:cNvCxnSpPr/>
          <p:nvPr/>
        </p:nvCxnSpPr>
        <p:spPr bwMode="auto">
          <a:xfrm>
            <a:off x="2057400" y="1905000"/>
            <a:ext cx="2286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3" name="TextBox 12"/>
          <p:cNvSpPr txBox="1"/>
          <p:nvPr/>
        </p:nvSpPr>
        <p:spPr>
          <a:xfrm>
            <a:off x="2286000" y="1600200"/>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14" name="Straight Arrow Connector 13"/>
          <p:cNvCxnSpPr/>
          <p:nvPr/>
        </p:nvCxnSpPr>
        <p:spPr bwMode="auto">
          <a:xfrm rot="5400000">
            <a:off x="-1487438" y="3997374"/>
            <a:ext cx="4800600" cy="625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2057400" y="2286000"/>
            <a:ext cx="2286000" cy="13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0" name="TextBox 19"/>
          <p:cNvSpPr txBox="1"/>
          <p:nvPr/>
        </p:nvSpPr>
        <p:spPr>
          <a:xfrm>
            <a:off x="2209800" y="19928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21" name="TextBox 20"/>
          <p:cNvSpPr txBox="1"/>
          <p:nvPr/>
        </p:nvSpPr>
        <p:spPr>
          <a:xfrm>
            <a:off x="2057400" y="2286000"/>
            <a:ext cx="2286000" cy="369332"/>
          </a:xfrm>
          <a:prstGeom prst="rect">
            <a:avLst/>
          </a:prstGeom>
          <a:noFill/>
        </p:spPr>
        <p:txBody>
          <a:bodyPr wrap="square" rtlCol="0">
            <a:spAutoFit/>
          </a:bodyPr>
          <a:lstStyle/>
          <a:p>
            <a:pPr algn="ctr"/>
            <a:r>
              <a:rPr lang="en-US" sz="1800" dirty="0" smtClean="0">
                <a:latin typeface="Comic Sans MS" pitchFamily="66" charset="0"/>
              </a:rPr>
              <a:t>Session ID = 0347</a:t>
            </a:r>
            <a:endParaRPr lang="en-US" sz="1800" dirty="0">
              <a:latin typeface="Comic Sans MS" pitchFamily="66" charset="0"/>
            </a:endParaRPr>
          </a:p>
        </p:txBody>
      </p:sp>
      <p:sp>
        <p:nvSpPr>
          <p:cNvPr id="22" name="TextBox 21"/>
          <p:cNvSpPr txBox="1"/>
          <p:nvPr/>
        </p:nvSpPr>
        <p:spPr>
          <a:xfrm>
            <a:off x="2209800" y="3059668"/>
            <a:ext cx="19812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23" name="Straight Arrow Connector 22"/>
          <p:cNvCxnSpPr/>
          <p:nvPr/>
        </p:nvCxnSpPr>
        <p:spPr bwMode="auto">
          <a:xfrm>
            <a:off x="2057400" y="3427412"/>
            <a:ext cx="2286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10800000">
            <a:off x="2057401" y="4114800"/>
            <a:ext cx="2286000" cy="13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5" name="TextBox 24"/>
          <p:cNvSpPr txBox="1"/>
          <p:nvPr/>
        </p:nvSpPr>
        <p:spPr>
          <a:xfrm>
            <a:off x="2209801" y="38216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cxnSp>
        <p:nvCxnSpPr>
          <p:cNvPr id="26" name="Straight Arrow Connector 25"/>
          <p:cNvCxnSpPr/>
          <p:nvPr/>
        </p:nvCxnSpPr>
        <p:spPr bwMode="auto">
          <a:xfrm>
            <a:off x="2057401" y="4736068"/>
            <a:ext cx="22860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TextBox 26"/>
          <p:cNvSpPr txBox="1"/>
          <p:nvPr/>
        </p:nvSpPr>
        <p:spPr>
          <a:xfrm>
            <a:off x="2286001" y="4431268"/>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28" name="Straight Arrow Connector 27"/>
          <p:cNvCxnSpPr/>
          <p:nvPr/>
        </p:nvCxnSpPr>
        <p:spPr bwMode="auto">
          <a:xfrm rot="10800000">
            <a:off x="2057401" y="5943600"/>
            <a:ext cx="2286000" cy="13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TextBox 28"/>
          <p:cNvSpPr txBox="1"/>
          <p:nvPr/>
        </p:nvSpPr>
        <p:spPr>
          <a:xfrm>
            <a:off x="2209801" y="56504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30" name="TextBox 29"/>
          <p:cNvSpPr txBox="1"/>
          <p:nvPr/>
        </p:nvSpPr>
        <p:spPr>
          <a:xfrm>
            <a:off x="2057401" y="4736068"/>
            <a:ext cx="2286000" cy="369332"/>
          </a:xfrm>
          <a:prstGeom prst="rect">
            <a:avLst/>
          </a:prstGeom>
          <a:noFill/>
        </p:spPr>
        <p:txBody>
          <a:bodyPr wrap="square" rtlCol="0">
            <a:spAutoFit/>
          </a:bodyPr>
          <a:lstStyle/>
          <a:p>
            <a:pPr algn="ctr"/>
            <a:r>
              <a:rPr lang="en-US" sz="1800" dirty="0" smtClean="0">
                <a:latin typeface="Comic Sans MS" pitchFamily="66" charset="0"/>
              </a:rPr>
              <a:t>Session ID = 0347</a:t>
            </a:r>
            <a:endParaRPr lang="en-US" sz="1800" dirty="0">
              <a:latin typeface="Comic Sans MS" pitchFamily="66" charset="0"/>
            </a:endParaRPr>
          </a:p>
        </p:txBody>
      </p:sp>
      <p:sp>
        <p:nvSpPr>
          <p:cNvPr id="32" name="TextBox 31"/>
          <p:cNvSpPr txBox="1"/>
          <p:nvPr/>
        </p:nvSpPr>
        <p:spPr>
          <a:xfrm>
            <a:off x="7772400" y="1219200"/>
            <a:ext cx="914400" cy="400110"/>
          </a:xfrm>
          <a:prstGeom prst="rect">
            <a:avLst/>
          </a:prstGeom>
          <a:noFill/>
        </p:spPr>
        <p:txBody>
          <a:bodyPr wrap="square" rtlCol="0">
            <a:spAutoFit/>
          </a:bodyPr>
          <a:lstStyle/>
          <a:p>
            <a:pPr algn="ctr"/>
            <a:r>
              <a:rPr lang="en-US" sz="2000" dirty="0" smtClean="0">
                <a:latin typeface="Comic Sans MS" pitchFamily="66" charset="0"/>
              </a:rPr>
              <a:t>Time</a:t>
            </a:r>
            <a:endParaRPr lang="en-US" sz="2000" dirty="0">
              <a:latin typeface="Comic Sans MS" pitchFamily="66" charset="0"/>
            </a:endParaRPr>
          </a:p>
        </p:txBody>
      </p:sp>
      <p:cxnSp>
        <p:nvCxnSpPr>
          <p:cNvPr id="33" name="Straight Arrow Connector 32"/>
          <p:cNvCxnSpPr/>
          <p:nvPr/>
        </p:nvCxnSpPr>
        <p:spPr bwMode="auto">
          <a:xfrm rot="5400000">
            <a:off x="5827762" y="3994398"/>
            <a:ext cx="4800600" cy="625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4" name="TextBox 33"/>
          <p:cNvSpPr txBox="1"/>
          <p:nvPr/>
        </p:nvSpPr>
        <p:spPr>
          <a:xfrm>
            <a:off x="6781800" y="1066800"/>
            <a:ext cx="1143000" cy="400110"/>
          </a:xfrm>
          <a:prstGeom prst="rect">
            <a:avLst/>
          </a:prstGeom>
          <a:noFill/>
        </p:spPr>
        <p:txBody>
          <a:bodyPr wrap="square" rtlCol="0">
            <a:spAutoFit/>
          </a:bodyPr>
          <a:lstStyle/>
          <a:p>
            <a:pPr algn="ctr"/>
            <a:r>
              <a:rPr lang="en-US" sz="2000" dirty="0" smtClean="0">
                <a:latin typeface="Comic Sans MS" pitchFamily="66" charset="0"/>
              </a:rPr>
              <a:t>Client 2</a:t>
            </a:r>
            <a:endParaRPr lang="en-US" sz="2000" dirty="0">
              <a:latin typeface="Comic Sans MS" pitchFamily="66" charset="0"/>
            </a:endParaRPr>
          </a:p>
        </p:txBody>
      </p:sp>
      <p:sp>
        <p:nvSpPr>
          <p:cNvPr id="35" name="Rectangle 34"/>
          <p:cNvSpPr/>
          <p:nvPr/>
        </p:nvSpPr>
        <p:spPr bwMode="auto">
          <a:xfrm>
            <a:off x="7086600" y="1676400"/>
            <a:ext cx="457200" cy="4876800"/>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6" name="Straight Arrow Connector 35"/>
          <p:cNvCxnSpPr/>
          <p:nvPr/>
        </p:nvCxnSpPr>
        <p:spPr bwMode="auto">
          <a:xfrm>
            <a:off x="4800599" y="2209800"/>
            <a:ext cx="2286000" cy="1588"/>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37" name="TextBox 36"/>
          <p:cNvSpPr txBox="1"/>
          <p:nvPr/>
        </p:nvSpPr>
        <p:spPr>
          <a:xfrm>
            <a:off x="5029199" y="1905000"/>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38" name="Straight Arrow Connector 37"/>
          <p:cNvCxnSpPr/>
          <p:nvPr/>
        </p:nvCxnSpPr>
        <p:spPr bwMode="auto">
          <a:xfrm rot="10800000">
            <a:off x="4800599" y="2590800"/>
            <a:ext cx="2286000" cy="13256"/>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39" name="TextBox 38"/>
          <p:cNvSpPr txBox="1"/>
          <p:nvPr/>
        </p:nvSpPr>
        <p:spPr>
          <a:xfrm>
            <a:off x="4952999" y="22976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40" name="TextBox 39"/>
          <p:cNvSpPr txBox="1"/>
          <p:nvPr/>
        </p:nvSpPr>
        <p:spPr>
          <a:xfrm>
            <a:off x="4800599" y="2590800"/>
            <a:ext cx="2286000" cy="369332"/>
          </a:xfrm>
          <a:prstGeom prst="rect">
            <a:avLst/>
          </a:prstGeom>
          <a:noFill/>
        </p:spPr>
        <p:txBody>
          <a:bodyPr wrap="square" rtlCol="0">
            <a:spAutoFit/>
          </a:bodyPr>
          <a:lstStyle/>
          <a:p>
            <a:pPr algn="ctr"/>
            <a:r>
              <a:rPr lang="en-US" sz="1800" dirty="0" smtClean="0">
                <a:latin typeface="Comic Sans MS" pitchFamily="66" charset="0"/>
              </a:rPr>
              <a:t>Session ID = 4403</a:t>
            </a:r>
            <a:endParaRPr lang="en-US" sz="1800" dirty="0">
              <a:latin typeface="Comic Sans MS" pitchFamily="66" charset="0"/>
            </a:endParaRPr>
          </a:p>
        </p:txBody>
      </p:sp>
      <p:sp>
        <p:nvSpPr>
          <p:cNvPr id="41" name="TextBox 40"/>
          <p:cNvSpPr txBox="1"/>
          <p:nvPr/>
        </p:nvSpPr>
        <p:spPr>
          <a:xfrm>
            <a:off x="4952999" y="3364468"/>
            <a:ext cx="19812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42" name="Straight Arrow Connector 41"/>
          <p:cNvCxnSpPr/>
          <p:nvPr/>
        </p:nvCxnSpPr>
        <p:spPr bwMode="auto">
          <a:xfrm>
            <a:off x="4800599" y="3732212"/>
            <a:ext cx="2286000" cy="1588"/>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cxnSp>
        <p:nvCxnSpPr>
          <p:cNvPr id="43" name="Straight Arrow Connector 42"/>
          <p:cNvCxnSpPr/>
          <p:nvPr/>
        </p:nvCxnSpPr>
        <p:spPr bwMode="auto">
          <a:xfrm rot="10800000">
            <a:off x="4800600" y="4427480"/>
            <a:ext cx="2286000" cy="13256"/>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44" name="TextBox 43"/>
          <p:cNvSpPr txBox="1"/>
          <p:nvPr/>
        </p:nvSpPr>
        <p:spPr>
          <a:xfrm>
            <a:off x="4953000" y="412383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cxnSp>
        <p:nvCxnSpPr>
          <p:cNvPr id="45" name="Straight Arrow Connector 44"/>
          <p:cNvCxnSpPr/>
          <p:nvPr/>
        </p:nvCxnSpPr>
        <p:spPr bwMode="auto">
          <a:xfrm>
            <a:off x="4800600" y="5040868"/>
            <a:ext cx="2286000" cy="1588"/>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46" name="TextBox 45"/>
          <p:cNvSpPr txBox="1"/>
          <p:nvPr/>
        </p:nvSpPr>
        <p:spPr>
          <a:xfrm>
            <a:off x="5029200" y="4736068"/>
            <a:ext cx="1828800" cy="369332"/>
          </a:xfrm>
          <a:prstGeom prst="rect">
            <a:avLst/>
          </a:prstGeom>
          <a:noFill/>
        </p:spPr>
        <p:txBody>
          <a:bodyPr wrap="square" rtlCol="0">
            <a:spAutoFit/>
          </a:bodyPr>
          <a:lstStyle/>
          <a:p>
            <a:pPr algn="ctr"/>
            <a:r>
              <a:rPr lang="en-US" sz="1800" dirty="0" smtClean="0">
                <a:latin typeface="Comic Sans MS" pitchFamily="66" charset="0"/>
              </a:rPr>
              <a:t>HTTP Request</a:t>
            </a:r>
            <a:endParaRPr lang="en-US" sz="1800" dirty="0">
              <a:latin typeface="Comic Sans MS" pitchFamily="66" charset="0"/>
            </a:endParaRPr>
          </a:p>
        </p:txBody>
      </p:sp>
      <p:cxnSp>
        <p:nvCxnSpPr>
          <p:cNvPr id="47" name="Straight Arrow Connector 46"/>
          <p:cNvCxnSpPr/>
          <p:nvPr/>
        </p:nvCxnSpPr>
        <p:spPr bwMode="auto">
          <a:xfrm rot="10800000">
            <a:off x="4800600" y="6248400"/>
            <a:ext cx="2286000" cy="13256"/>
          </a:xfrm>
          <a:prstGeom prst="straightConnector1">
            <a:avLst/>
          </a:prstGeom>
          <a:solidFill>
            <a:schemeClr val="accent1"/>
          </a:solidFill>
          <a:ln w="28575" cap="flat" cmpd="sng" algn="ctr">
            <a:solidFill>
              <a:schemeClr val="tx1"/>
            </a:solidFill>
            <a:prstDash val="solid"/>
            <a:round/>
            <a:headEnd type="arrow" w="med" len="med"/>
            <a:tailEnd type="none" w="med" len="med"/>
          </a:ln>
          <a:effectLst/>
        </p:spPr>
      </p:cxnSp>
      <p:sp>
        <p:nvSpPr>
          <p:cNvPr id="48" name="TextBox 47"/>
          <p:cNvSpPr txBox="1"/>
          <p:nvPr/>
        </p:nvSpPr>
        <p:spPr>
          <a:xfrm>
            <a:off x="4953000" y="5955268"/>
            <a:ext cx="1981200" cy="369332"/>
          </a:xfrm>
          <a:prstGeom prst="rect">
            <a:avLst/>
          </a:prstGeom>
          <a:noFill/>
        </p:spPr>
        <p:txBody>
          <a:bodyPr wrap="square" rtlCol="0">
            <a:spAutoFit/>
          </a:bodyPr>
          <a:lstStyle/>
          <a:p>
            <a:pPr algn="ctr"/>
            <a:r>
              <a:rPr lang="en-US" sz="1800" dirty="0" smtClean="0">
                <a:latin typeface="Comic Sans MS" pitchFamily="66" charset="0"/>
              </a:rPr>
              <a:t>HTTP Response</a:t>
            </a:r>
            <a:endParaRPr lang="en-US" sz="1800" dirty="0">
              <a:latin typeface="Comic Sans MS" pitchFamily="66" charset="0"/>
            </a:endParaRPr>
          </a:p>
        </p:txBody>
      </p:sp>
      <p:sp>
        <p:nvSpPr>
          <p:cNvPr id="49" name="TextBox 48"/>
          <p:cNvSpPr txBox="1"/>
          <p:nvPr/>
        </p:nvSpPr>
        <p:spPr>
          <a:xfrm>
            <a:off x="4800600" y="5040868"/>
            <a:ext cx="2286000" cy="369332"/>
          </a:xfrm>
          <a:prstGeom prst="rect">
            <a:avLst/>
          </a:prstGeom>
          <a:noFill/>
        </p:spPr>
        <p:txBody>
          <a:bodyPr wrap="square" rtlCol="0">
            <a:spAutoFit/>
          </a:bodyPr>
          <a:lstStyle/>
          <a:p>
            <a:pPr algn="ctr"/>
            <a:r>
              <a:rPr lang="en-US" sz="1800" dirty="0" smtClean="0">
                <a:latin typeface="Comic Sans MS" pitchFamily="66" charset="0"/>
              </a:rPr>
              <a:t>Session ID = 4403</a:t>
            </a:r>
            <a:endParaRPr lang="en-US" sz="1800" dirty="0">
              <a:latin typeface="Comic Sans MS" pitchFamily="66" charset="0"/>
            </a:endParaRPr>
          </a:p>
        </p:txBody>
      </p:sp>
      <p:sp>
        <p:nvSpPr>
          <p:cNvPr id="52" name="Oval 51"/>
          <p:cNvSpPr/>
          <p:nvPr/>
        </p:nvSpPr>
        <p:spPr bwMode="auto">
          <a:xfrm>
            <a:off x="1905000" y="3048000"/>
            <a:ext cx="2590800" cy="838200"/>
          </a:xfrm>
          <a:prstGeom prst="ellipse">
            <a:avLst/>
          </a:prstGeom>
          <a:solidFill>
            <a:schemeClr val="bg1">
              <a:lumMod val="25000"/>
              <a:lumOff val="75000"/>
              <a:alpha val="5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3" name="TextBox 52"/>
          <p:cNvSpPr txBox="1"/>
          <p:nvPr/>
        </p:nvSpPr>
        <p:spPr>
          <a:xfrm>
            <a:off x="76200" y="3657610"/>
            <a:ext cx="3124200" cy="1569660"/>
          </a:xfrm>
          <a:prstGeom prst="rect">
            <a:avLst/>
          </a:prstGeom>
          <a:solidFill>
            <a:srgbClr val="00644B"/>
          </a:solidFill>
          <a:ln w="19050">
            <a:solidFill>
              <a:schemeClr val="bg1"/>
            </a:solidFill>
          </a:ln>
        </p:spPr>
        <p:txBody>
          <a:bodyPr wrap="square" rtlCol="0">
            <a:spAutoFit/>
          </a:bodyPr>
          <a:lstStyle/>
          <a:p>
            <a:r>
              <a:rPr lang="en-US" sz="2400" dirty="0" smtClean="0">
                <a:latin typeface="+mn-lt"/>
              </a:rPr>
              <a:t>Client stores the ID and sends it to the server in subsequent requests</a:t>
            </a:r>
            <a:endParaRPr lang="en-US" sz="2400" dirty="0">
              <a:latin typeface="+mn-lt"/>
            </a:endParaRPr>
          </a:p>
        </p:txBody>
      </p:sp>
      <p:sp>
        <p:nvSpPr>
          <p:cNvPr id="54" name="TextBox 53"/>
          <p:cNvSpPr txBox="1"/>
          <p:nvPr/>
        </p:nvSpPr>
        <p:spPr>
          <a:xfrm>
            <a:off x="2057400" y="3429000"/>
            <a:ext cx="2286000" cy="369332"/>
          </a:xfrm>
          <a:prstGeom prst="rect">
            <a:avLst/>
          </a:prstGeom>
          <a:noFill/>
        </p:spPr>
        <p:txBody>
          <a:bodyPr wrap="square" rtlCol="0">
            <a:spAutoFit/>
          </a:bodyPr>
          <a:lstStyle/>
          <a:p>
            <a:pPr algn="ctr"/>
            <a:r>
              <a:rPr lang="en-US" sz="1800" dirty="0" smtClean="0">
                <a:latin typeface="Comic Sans MS" pitchFamily="66" charset="0"/>
              </a:rPr>
              <a:t>Session ID = 0347</a:t>
            </a:r>
            <a:endParaRPr lang="en-US" sz="1800" dirty="0">
              <a:latin typeface="Comic Sans MS" pitchFamily="66" charset="0"/>
            </a:endParaRPr>
          </a:p>
        </p:txBody>
      </p:sp>
      <p:sp>
        <p:nvSpPr>
          <p:cNvPr id="50" name="Rounded Rectangle 49"/>
          <p:cNvSpPr/>
          <p:nvPr/>
        </p:nvSpPr>
        <p:spPr bwMode="auto">
          <a:xfrm>
            <a:off x="2133600" y="1524000"/>
            <a:ext cx="2057400" cy="4724400"/>
          </a:xfrm>
          <a:prstGeom prst="roundRect">
            <a:avLst/>
          </a:prstGeom>
          <a:solidFill>
            <a:schemeClr val="bg1">
              <a:lumMod val="25000"/>
              <a:lumOff val="75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76200" y="5257800"/>
            <a:ext cx="3124200" cy="1569660"/>
          </a:xfrm>
          <a:prstGeom prst="rect">
            <a:avLst/>
          </a:prstGeom>
          <a:solidFill>
            <a:srgbClr val="00644B"/>
          </a:solidFill>
          <a:ln w="19050">
            <a:solidFill>
              <a:schemeClr val="bg1"/>
            </a:solidFill>
          </a:ln>
        </p:spPr>
        <p:txBody>
          <a:bodyPr wrap="square" rtlCol="0">
            <a:spAutoFit/>
          </a:bodyPr>
          <a:lstStyle/>
          <a:p>
            <a:r>
              <a:rPr lang="en-US" sz="2400" dirty="0" smtClean="0">
                <a:latin typeface="+mn-lt"/>
              </a:rPr>
              <a:t>Server recognizes all the requests as being from the same client.</a:t>
            </a:r>
          </a:p>
          <a:p>
            <a:r>
              <a:rPr lang="en-US" sz="2400" dirty="0" smtClean="0">
                <a:latin typeface="+mn-lt"/>
              </a:rPr>
              <a:t>This defines a </a:t>
            </a:r>
            <a:r>
              <a:rPr lang="en-US" sz="2400" b="1" i="1" dirty="0" smtClean="0">
                <a:solidFill>
                  <a:srgbClr val="FFFF00"/>
                </a:solidFill>
                <a:effectLst>
                  <a:outerShdw blurRad="38100" dist="38100" dir="2700000" algn="tl">
                    <a:srgbClr val="000000">
                      <a:alpha val="43137"/>
                    </a:srgbClr>
                  </a:outerShdw>
                </a:effectLst>
                <a:latin typeface="+mn-lt"/>
              </a:rPr>
              <a:t>session</a:t>
            </a:r>
            <a:r>
              <a:rPr lang="en-US" sz="2400" dirty="0" smtClean="0">
                <a:latin typeface="+mn-lt"/>
              </a:rPr>
              <a:t>.</a:t>
            </a:r>
            <a:endParaRPr lang="en-US" sz="2400" dirty="0">
              <a:latin typeface="+mn-lt"/>
            </a:endParaRPr>
          </a:p>
        </p:txBody>
      </p:sp>
      <p:sp>
        <p:nvSpPr>
          <p:cNvPr id="55" name="Rounded Rectangle 54"/>
          <p:cNvSpPr/>
          <p:nvPr/>
        </p:nvSpPr>
        <p:spPr bwMode="auto">
          <a:xfrm>
            <a:off x="4876800" y="1752600"/>
            <a:ext cx="2057400" cy="4724400"/>
          </a:xfrm>
          <a:prstGeom prst="roundRect">
            <a:avLst/>
          </a:prstGeom>
          <a:solidFill>
            <a:schemeClr val="bg1">
              <a:lumMod val="25000"/>
              <a:lumOff val="75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5791200" y="5055475"/>
            <a:ext cx="3124200" cy="1569660"/>
          </a:xfrm>
          <a:prstGeom prst="rect">
            <a:avLst/>
          </a:prstGeom>
          <a:solidFill>
            <a:srgbClr val="00644B"/>
          </a:solidFill>
          <a:ln w="19050">
            <a:solidFill>
              <a:schemeClr val="bg1"/>
            </a:solidFill>
          </a:ln>
        </p:spPr>
        <p:txBody>
          <a:bodyPr wrap="square" rtlCol="0">
            <a:spAutoFit/>
          </a:bodyPr>
          <a:lstStyle/>
          <a:p>
            <a:r>
              <a:rPr lang="en-US" sz="2400" dirty="0" smtClean="0">
                <a:latin typeface="+mn-lt"/>
              </a:rPr>
              <a:t>Server recognizes these requests as being from a </a:t>
            </a:r>
            <a:r>
              <a:rPr lang="en-US" sz="2400" i="1" dirty="0" smtClean="0">
                <a:solidFill>
                  <a:srgbClr val="FFFF00"/>
                </a:solidFill>
                <a:effectLst>
                  <a:outerShdw blurRad="38100" dist="38100" dir="2700000" algn="tl">
                    <a:srgbClr val="000000">
                      <a:alpha val="43137"/>
                    </a:srgbClr>
                  </a:outerShdw>
                </a:effectLst>
                <a:latin typeface="+mn-lt"/>
              </a:rPr>
              <a:t>different</a:t>
            </a:r>
            <a:r>
              <a:rPr lang="en-US" sz="2400" dirty="0" smtClean="0">
                <a:latin typeface="+mn-lt"/>
              </a:rPr>
              <a:t> client.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dissolve">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52"/>
                                        </p:tgtEl>
                                      </p:cBhvr>
                                    </p:animEffect>
                                    <p:set>
                                      <p:cBhvr>
                                        <p:cTn id="16" dur="1" fill="hold">
                                          <p:stCondLst>
                                            <p:cond delay="1999"/>
                                          </p:stCondLst>
                                        </p:cTn>
                                        <p:tgtEl>
                                          <p:spTgt spid="5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53"/>
                                        </p:tgtEl>
                                      </p:cBhvr>
                                    </p:animEffect>
                                    <p:set>
                                      <p:cBhvr>
                                        <p:cTn id="19" dur="1" fill="hold">
                                          <p:stCondLst>
                                            <p:cond delay="1999"/>
                                          </p:stCondLst>
                                        </p:cTn>
                                        <p:tgtEl>
                                          <p:spTgt spid="53"/>
                                        </p:tgtEl>
                                        <p:attrNameLst>
                                          <p:attrName>style.visibility</p:attrName>
                                        </p:attrNameLst>
                                      </p:cBhvr>
                                      <p:to>
                                        <p:strVal val="hidden"/>
                                      </p:to>
                                    </p:se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dissolve">
                                      <p:cBhvr>
                                        <p:cTn id="23" dur="500"/>
                                        <p:tgtEl>
                                          <p:spTgt spid="5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ssolv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500"/>
                                        <p:tgtEl>
                                          <p:spTgt spid="55"/>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0" grpId="0" animBg="1"/>
      <p:bldP spid="51" grpId="0" animBg="1"/>
      <p:bldP spid="55"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Linköping, January 2011</a:t>
            </a:r>
            <a:endParaRPr lang="en-US"/>
          </a:p>
        </p:txBody>
      </p:sp>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956DC7EB-D330-40F7-96A3-07EE866203CC}" type="slidenum">
              <a:rPr lang="en-US"/>
              <a:pPr/>
              <a:t>19</a:t>
            </a:fld>
            <a:endParaRPr lang="en-US"/>
          </a:p>
        </p:txBody>
      </p:sp>
      <p:sp>
        <p:nvSpPr>
          <p:cNvPr id="163842" name="Rectangle 2"/>
          <p:cNvSpPr>
            <a:spLocks noGrp="1" noChangeArrowheads="1"/>
          </p:cNvSpPr>
          <p:nvPr>
            <p:ph type="title"/>
          </p:nvPr>
        </p:nvSpPr>
        <p:spPr/>
        <p:txBody>
          <a:bodyPr/>
          <a:lstStyle/>
          <a:p>
            <a:r>
              <a:rPr lang="en-US"/>
              <a:t>Sharing Data : Session Object</a:t>
            </a:r>
          </a:p>
        </p:txBody>
      </p:sp>
      <p:sp>
        <p:nvSpPr>
          <p:cNvPr id="163843" name="Rectangle 3"/>
          <p:cNvSpPr>
            <a:spLocks noGrp="1" noChangeArrowheads="1"/>
          </p:cNvSpPr>
          <p:nvPr>
            <p:ph type="body" idx="1"/>
          </p:nvPr>
        </p:nvSpPr>
        <p:spPr/>
        <p:txBody>
          <a:bodyPr/>
          <a:lstStyle/>
          <a:p>
            <a:r>
              <a:rPr lang="en-US" dirty="0"/>
              <a:t>One program component can store a value in the </a:t>
            </a:r>
            <a:r>
              <a:rPr lang="en-US" dirty="0">
                <a:solidFill>
                  <a:srgbClr val="FFFF00"/>
                </a:solidFill>
              </a:rPr>
              <a:t>session object</a:t>
            </a:r>
          </a:p>
          <a:p>
            <a:r>
              <a:rPr lang="en-US" dirty="0"/>
              <a:t>Another component can </a:t>
            </a:r>
            <a:r>
              <a:rPr lang="en-US" dirty="0">
                <a:solidFill>
                  <a:srgbClr val="FFFF00"/>
                </a:solidFill>
              </a:rPr>
              <a:t>retrieve, use, and modify</a:t>
            </a:r>
            <a:r>
              <a:rPr lang="en-US" dirty="0"/>
              <a:t> the value</a:t>
            </a:r>
          </a:p>
          <a:p>
            <a:r>
              <a:rPr lang="en-US" dirty="0"/>
              <a:t>Depends on the </a:t>
            </a:r>
            <a:r>
              <a:rPr lang="en-US" dirty="0" smtClean="0">
                <a:solidFill>
                  <a:srgbClr val="FFFF00"/>
                </a:solidFill>
              </a:rPr>
              <a:t>container</a:t>
            </a:r>
            <a:r>
              <a:rPr lang="en-US" dirty="0" smtClean="0"/>
              <a:t> engine:</a:t>
            </a:r>
            <a:endParaRPr lang="en-US" dirty="0"/>
          </a:p>
          <a:p>
            <a:pPr lvl="1"/>
            <a:r>
              <a:rPr lang="en-US" dirty="0"/>
              <a:t>Software components </a:t>
            </a:r>
            <a:r>
              <a:rPr lang="en-US" dirty="0" smtClean="0"/>
              <a:t>run as </a:t>
            </a:r>
            <a:r>
              <a:rPr lang="en-US" dirty="0" smtClean="0">
                <a:solidFill>
                  <a:srgbClr val="FFFF00"/>
                </a:solidFill>
              </a:rPr>
              <a:t>threads</a:t>
            </a:r>
            <a:r>
              <a:rPr lang="en-US" dirty="0"/>
              <a:t>, not processes</a:t>
            </a:r>
          </a:p>
          <a:p>
            <a:pPr lvl="1"/>
            <a:r>
              <a:rPr lang="en-US" dirty="0" smtClean="0">
                <a:solidFill>
                  <a:srgbClr val="FFFF00"/>
                </a:solidFill>
              </a:rPr>
              <a:t>Container engine stays resident</a:t>
            </a:r>
            <a:r>
              <a:rPr lang="en-US" dirty="0" smtClean="0"/>
              <a:t> and can keep shared memory</a:t>
            </a:r>
          </a:p>
          <a:p>
            <a:r>
              <a:rPr lang="en-US" dirty="0" smtClean="0"/>
              <a:t>Different programs can share data through the </a:t>
            </a:r>
            <a:r>
              <a:rPr lang="en-US" dirty="0" smtClean="0">
                <a:solidFill>
                  <a:schemeClr val="tx2"/>
                </a:solidFill>
              </a:rPr>
              <a:t>context object</a:t>
            </a:r>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a:t>
            </a:fld>
            <a:endParaRPr lang="en-US" altLang="zh-CN"/>
          </a:p>
        </p:txBody>
      </p:sp>
      <p:sp>
        <p:nvSpPr>
          <p:cNvPr id="7" name="Content Placeholder 2"/>
          <p:cNvSpPr txBox="1">
            <a:spLocks/>
          </p:cNvSpPr>
          <p:nvPr/>
        </p:nvSpPr>
        <p:spPr>
          <a:xfrm>
            <a:off x="1089878" y="1585860"/>
            <a:ext cx="6960814" cy="4178828"/>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Motivation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Unique Aspects of Web Software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Atomic Section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Testing with the </a:t>
            </a:r>
            <a:r>
              <a:rPr lang="en-US" sz="2800" b="1" kern="0" dirty="0" err="1" smtClean="0">
                <a:solidFill>
                  <a:schemeClr val="tx1">
                    <a:lumMod val="95000"/>
                  </a:schemeClr>
                </a:solidFill>
                <a:effectLst>
                  <a:outerShdw blurRad="38100" dist="38100" dir="2700000" algn="tl">
                    <a:srgbClr val="000000">
                      <a:alpha val="43137"/>
                    </a:srgbClr>
                  </a:outerShdw>
                </a:effectLst>
                <a:latin typeface="Comic Sans MS" pitchFamily="66" charset="0"/>
              </a:rPr>
              <a:t>AtS</a:t>
            </a: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Other Applications and Summary</a:t>
            </a:r>
          </a:p>
        </p:txBody>
      </p:sp>
      <p:sp>
        <p:nvSpPr>
          <p:cNvPr id="8" name="Rectangle 7"/>
          <p:cNvSpPr/>
          <p:nvPr/>
        </p:nvSpPr>
        <p:spPr>
          <a:xfrm>
            <a:off x="1144597" y="1648564"/>
            <a:ext cx="2483186"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Linköping, January 2011</a:t>
            </a:r>
            <a:endParaRPr lang="en-US"/>
          </a:p>
        </p:txBody>
      </p:sp>
      <p:sp>
        <p:nvSpPr>
          <p:cNvPr id="35" name="Footer Placeholder 4"/>
          <p:cNvSpPr>
            <a:spLocks noGrp="1"/>
          </p:cNvSpPr>
          <p:nvPr>
            <p:ph type="ftr" sz="quarter" idx="11"/>
          </p:nvPr>
        </p:nvSpPr>
        <p:spPr/>
        <p:txBody>
          <a:bodyPr/>
          <a:lstStyle/>
          <a:p>
            <a:r>
              <a:rPr lang="en-US" smtClean="0"/>
              <a:t>©  Jeff Offutt</a:t>
            </a:r>
            <a:endParaRPr lang="en-US"/>
          </a:p>
        </p:txBody>
      </p:sp>
      <p:sp>
        <p:nvSpPr>
          <p:cNvPr id="36" name="Slide Number Placeholder 5"/>
          <p:cNvSpPr>
            <a:spLocks noGrp="1"/>
          </p:cNvSpPr>
          <p:nvPr>
            <p:ph type="sldNum" sz="quarter" idx="12"/>
          </p:nvPr>
        </p:nvSpPr>
        <p:spPr/>
        <p:txBody>
          <a:bodyPr/>
          <a:lstStyle/>
          <a:p>
            <a:fld id="{E6041430-E785-460E-B1AA-FF3319F8332D}" type="slidenum">
              <a:rPr lang="en-US"/>
              <a:pPr/>
              <a:t>20</a:t>
            </a:fld>
            <a:endParaRPr lang="en-US"/>
          </a:p>
        </p:txBody>
      </p:sp>
      <p:grpSp>
        <p:nvGrpSpPr>
          <p:cNvPr id="2" name="Group 41"/>
          <p:cNvGrpSpPr/>
          <p:nvPr/>
        </p:nvGrpSpPr>
        <p:grpSpPr>
          <a:xfrm>
            <a:off x="4572000" y="990600"/>
            <a:ext cx="4343400" cy="5181600"/>
            <a:chOff x="4572000" y="990600"/>
            <a:chExt cx="4343400" cy="5181600"/>
          </a:xfrm>
        </p:grpSpPr>
        <p:sp>
          <p:nvSpPr>
            <p:cNvPr id="184324" name="Rectangle 4"/>
            <p:cNvSpPr>
              <a:spLocks noChangeArrowheads="1"/>
            </p:cNvSpPr>
            <p:nvPr/>
          </p:nvSpPr>
          <p:spPr bwMode="auto">
            <a:xfrm>
              <a:off x="4572000" y="990600"/>
              <a:ext cx="4343400" cy="5181600"/>
            </a:xfrm>
            <a:prstGeom prst="rect">
              <a:avLst/>
            </a:prstGeom>
            <a:solidFill>
              <a:srgbClr val="0000CC"/>
            </a:solidFill>
            <a:ln w="9525">
              <a:solidFill>
                <a:schemeClr val="tx1"/>
              </a:solidFill>
              <a:miter lim="800000"/>
              <a:headEnd/>
              <a:tailEnd/>
            </a:ln>
            <a:effectLst/>
          </p:spPr>
          <p:txBody>
            <a:bodyPr wrap="none" anchor="ctr"/>
            <a:lstStyle/>
            <a:p>
              <a:endParaRPr lang="en-US"/>
            </a:p>
          </p:txBody>
        </p:sp>
        <p:sp>
          <p:nvSpPr>
            <p:cNvPr id="184326" name="Text Box 6"/>
            <p:cNvSpPr txBox="1">
              <a:spLocks noChangeArrowheads="1"/>
            </p:cNvSpPr>
            <p:nvPr/>
          </p:nvSpPr>
          <p:spPr bwMode="auto">
            <a:xfrm>
              <a:off x="7515225" y="5775325"/>
              <a:ext cx="1400175" cy="396875"/>
            </a:xfrm>
            <a:prstGeom prst="rect">
              <a:avLst/>
            </a:prstGeom>
            <a:noFill/>
            <a:ln w="9525">
              <a:noFill/>
              <a:miter lim="800000"/>
              <a:headEnd/>
              <a:tailEnd/>
            </a:ln>
            <a:effectLst/>
          </p:spPr>
          <p:txBody>
            <a:bodyPr wrap="none">
              <a:spAutoFit/>
            </a:bodyPr>
            <a:lstStyle/>
            <a:p>
              <a:r>
                <a:rPr lang="en-US" sz="2000" dirty="0">
                  <a:solidFill>
                    <a:srgbClr val="FFFF00"/>
                  </a:solidFill>
                </a:rPr>
                <a:t>application</a:t>
              </a:r>
            </a:p>
          </p:txBody>
        </p:sp>
      </p:grpSp>
      <p:grpSp>
        <p:nvGrpSpPr>
          <p:cNvPr id="3" name="Group 40"/>
          <p:cNvGrpSpPr/>
          <p:nvPr/>
        </p:nvGrpSpPr>
        <p:grpSpPr>
          <a:xfrm>
            <a:off x="5559425" y="5135563"/>
            <a:ext cx="749300" cy="941387"/>
            <a:chOff x="5559425" y="5135563"/>
            <a:chExt cx="749300" cy="941387"/>
          </a:xfrm>
        </p:grpSpPr>
        <p:sp>
          <p:nvSpPr>
            <p:cNvPr id="184325" name="AutoShape 5"/>
            <p:cNvSpPr>
              <a:spLocks noChangeArrowheads="1"/>
            </p:cNvSpPr>
            <p:nvPr/>
          </p:nvSpPr>
          <p:spPr bwMode="auto">
            <a:xfrm>
              <a:off x="5600700" y="5162550"/>
              <a:ext cx="685800" cy="914400"/>
            </a:xfrm>
            <a:prstGeom prst="foldedCorner">
              <a:avLst>
                <a:gd name="adj" fmla="val 12500"/>
              </a:avLst>
            </a:prstGeom>
            <a:solidFill>
              <a:srgbClr val="6666FF"/>
            </a:solidFill>
            <a:ln w="9525">
              <a:solidFill>
                <a:schemeClr val="tx1"/>
              </a:solidFill>
              <a:round/>
              <a:headEnd/>
              <a:tailEnd/>
            </a:ln>
            <a:effectLst/>
          </p:spPr>
          <p:txBody>
            <a:bodyPr wrap="none" anchor="ctr"/>
            <a:lstStyle/>
            <a:p>
              <a:endParaRPr lang="en-US"/>
            </a:p>
          </p:txBody>
        </p:sp>
        <p:sp>
          <p:nvSpPr>
            <p:cNvPr id="184327" name="Text Box 7"/>
            <p:cNvSpPr txBox="1">
              <a:spLocks noChangeArrowheads="1"/>
            </p:cNvSpPr>
            <p:nvPr/>
          </p:nvSpPr>
          <p:spPr bwMode="auto">
            <a:xfrm>
              <a:off x="5559425" y="5135563"/>
              <a:ext cx="749300" cy="396875"/>
            </a:xfrm>
            <a:prstGeom prst="rect">
              <a:avLst/>
            </a:prstGeom>
            <a:noFill/>
            <a:ln w="9525">
              <a:noFill/>
              <a:miter lim="800000"/>
              <a:headEnd/>
              <a:tailEnd/>
            </a:ln>
            <a:effectLst/>
          </p:spPr>
          <p:txBody>
            <a:bodyPr wrap="none">
              <a:spAutoFit/>
            </a:bodyPr>
            <a:lstStyle/>
            <a:p>
              <a:r>
                <a:rPr lang="en-US" sz="2000" dirty="0"/>
                <a:t>page</a:t>
              </a:r>
            </a:p>
          </p:txBody>
        </p:sp>
      </p:grpSp>
      <p:grpSp>
        <p:nvGrpSpPr>
          <p:cNvPr id="4" name="Group 35"/>
          <p:cNvGrpSpPr>
            <a:grpSpLocks/>
          </p:cNvGrpSpPr>
          <p:nvPr/>
        </p:nvGrpSpPr>
        <p:grpSpPr bwMode="auto">
          <a:xfrm>
            <a:off x="4953000" y="1143000"/>
            <a:ext cx="3733800" cy="3749675"/>
            <a:chOff x="3120" y="720"/>
            <a:chExt cx="2352" cy="2362"/>
          </a:xfrm>
        </p:grpSpPr>
        <p:sp>
          <p:nvSpPr>
            <p:cNvPr id="184329" name="Rectangle 9"/>
            <p:cNvSpPr>
              <a:spLocks noChangeArrowheads="1"/>
            </p:cNvSpPr>
            <p:nvPr/>
          </p:nvSpPr>
          <p:spPr bwMode="auto">
            <a:xfrm>
              <a:off x="3120" y="720"/>
              <a:ext cx="2352" cy="2352"/>
            </a:xfrm>
            <a:prstGeom prst="rect">
              <a:avLst/>
            </a:prstGeom>
            <a:solidFill>
              <a:srgbClr val="3333FF"/>
            </a:solidFill>
            <a:ln w="9525">
              <a:solidFill>
                <a:schemeClr val="tx1"/>
              </a:solidFill>
              <a:miter lim="800000"/>
              <a:headEnd/>
              <a:tailEnd/>
            </a:ln>
            <a:effectLst/>
          </p:spPr>
          <p:txBody>
            <a:bodyPr wrap="none" anchor="ctr"/>
            <a:lstStyle/>
            <a:p>
              <a:endParaRPr lang="en-US"/>
            </a:p>
          </p:txBody>
        </p:sp>
        <p:sp>
          <p:nvSpPr>
            <p:cNvPr id="184330" name="Text Box 10"/>
            <p:cNvSpPr txBox="1">
              <a:spLocks noChangeArrowheads="1"/>
            </p:cNvSpPr>
            <p:nvPr/>
          </p:nvSpPr>
          <p:spPr bwMode="auto">
            <a:xfrm>
              <a:off x="4813" y="2832"/>
              <a:ext cx="659" cy="250"/>
            </a:xfrm>
            <a:prstGeom prst="rect">
              <a:avLst/>
            </a:prstGeom>
            <a:noFill/>
            <a:ln w="9525">
              <a:noFill/>
              <a:miter lim="800000"/>
              <a:headEnd/>
              <a:tailEnd/>
            </a:ln>
            <a:effectLst/>
          </p:spPr>
          <p:txBody>
            <a:bodyPr wrap="none">
              <a:spAutoFit/>
            </a:bodyPr>
            <a:lstStyle/>
            <a:p>
              <a:r>
                <a:rPr lang="en-US" sz="2000" dirty="0">
                  <a:solidFill>
                    <a:srgbClr val="FFFF00"/>
                  </a:solidFill>
                </a:rPr>
                <a:t>session</a:t>
              </a:r>
            </a:p>
          </p:txBody>
        </p:sp>
      </p:grpSp>
      <p:sp>
        <p:nvSpPr>
          <p:cNvPr id="184331" name="Rectangle 11"/>
          <p:cNvSpPr>
            <a:spLocks noChangeArrowheads="1"/>
          </p:cNvSpPr>
          <p:nvPr/>
        </p:nvSpPr>
        <p:spPr bwMode="auto">
          <a:xfrm>
            <a:off x="5257800" y="3124200"/>
            <a:ext cx="3200400" cy="1371600"/>
          </a:xfrm>
          <a:prstGeom prst="rect">
            <a:avLst/>
          </a:prstGeom>
          <a:solidFill>
            <a:srgbClr val="3333CC"/>
          </a:solidFill>
          <a:ln w="9525">
            <a:solidFill>
              <a:schemeClr val="tx1"/>
            </a:solidFill>
            <a:miter lim="800000"/>
            <a:headEnd/>
            <a:tailEnd/>
          </a:ln>
          <a:effectLst/>
        </p:spPr>
        <p:txBody>
          <a:bodyPr wrap="none" anchor="ctr"/>
          <a:lstStyle/>
          <a:p>
            <a:endParaRPr lang="en-US"/>
          </a:p>
        </p:txBody>
      </p:sp>
      <p:sp>
        <p:nvSpPr>
          <p:cNvPr id="184332" name="Rectangle 12"/>
          <p:cNvSpPr>
            <a:spLocks noChangeArrowheads="1"/>
          </p:cNvSpPr>
          <p:nvPr/>
        </p:nvSpPr>
        <p:spPr bwMode="auto">
          <a:xfrm>
            <a:off x="5257800" y="1447800"/>
            <a:ext cx="3200400" cy="1371600"/>
          </a:xfrm>
          <a:prstGeom prst="rect">
            <a:avLst/>
          </a:prstGeom>
          <a:solidFill>
            <a:srgbClr val="3333CC"/>
          </a:solidFill>
          <a:ln w="9525">
            <a:solidFill>
              <a:schemeClr val="tx1"/>
            </a:solidFill>
            <a:miter lim="800000"/>
            <a:headEnd/>
            <a:tailEnd/>
          </a:ln>
          <a:effectLst/>
        </p:spPr>
        <p:txBody>
          <a:bodyPr wrap="none" anchor="ctr"/>
          <a:lstStyle/>
          <a:p>
            <a:endParaRPr lang="en-US"/>
          </a:p>
        </p:txBody>
      </p:sp>
      <p:sp>
        <p:nvSpPr>
          <p:cNvPr id="184333" name="Rectangle 13"/>
          <p:cNvSpPr>
            <a:spLocks noGrp="1" noChangeArrowheads="1"/>
          </p:cNvSpPr>
          <p:nvPr>
            <p:ph type="title"/>
          </p:nvPr>
        </p:nvSpPr>
        <p:spPr/>
        <p:txBody>
          <a:bodyPr/>
          <a:lstStyle/>
          <a:p>
            <a:r>
              <a:rPr lang="en-US" dirty="0"/>
              <a:t>Sharing Data </a:t>
            </a:r>
            <a:r>
              <a:rPr lang="en-US" dirty="0" smtClean="0"/>
              <a:t>with Scope (JSP)</a:t>
            </a:r>
            <a:endParaRPr lang="en-US" dirty="0"/>
          </a:p>
        </p:txBody>
      </p:sp>
      <p:sp>
        <p:nvSpPr>
          <p:cNvPr id="184336" name="Line 16"/>
          <p:cNvSpPr>
            <a:spLocks noChangeShapeType="1"/>
          </p:cNvSpPr>
          <p:nvPr/>
        </p:nvSpPr>
        <p:spPr bwMode="auto">
          <a:xfrm flipV="1">
            <a:off x="2743200" y="2133600"/>
            <a:ext cx="2438400" cy="838200"/>
          </a:xfrm>
          <a:prstGeom prst="line">
            <a:avLst/>
          </a:prstGeom>
          <a:noFill/>
          <a:ln w="57150">
            <a:solidFill>
              <a:schemeClr val="tx1"/>
            </a:solidFill>
            <a:round/>
            <a:headEnd/>
            <a:tailEnd type="triangle" w="med" len="med"/>
          </a:ln>
          <a:effectLst/>
        </p:spPr>
        <p:txBody>
          <a:bodyPr/>
          <a:lstStyle/>
          <a:p>
            <a:endParaRPr lang="en-US"/>
          </a:p>
        </p:txBody>
      </p:sp>
      <p:sp>
        <p:nvSpPr>
          <p:cNvPr id="184337" name="AutoShape 17"/>
          <p:cNvSpPr>
            <a:spLocks noChangeArrowheads="1"/>
          </p:cNvSpPr>
          <p:nvPr/>
        </p:nvSpPr>
        <p:spPr bwMode="auto">
          <a:xfrm>
            <a:off x="5600700" y="1828800"/>
            <a:ext cx="685800" cy="914400"/>
          </a:xfrm>
          <a:prstGeom prst="foldedCorner">
            <a:avLst>
              <a:gd name="adj" fmla="val 12500"/>
            </a:avLst>
          </a:prstGeom>
          <a:solidFill>
            <a:srgbClr val="6666FF"/>
          </a:solidFill>
          <a:ln w="9525">
            <a:solidFill>
              <a:schemeClr val="tx1"/>
            </a:solidFill>
            <a:round/>
            <a:headEnd/>
            <a:tailEnd/>
          </a:ln>
          <a:effectLst/>
        </p:spPr>
        <p:txBody>
          <a:bodyPr wrap="none" anchor="ctr"/>
          <a:lstStyle/>
          <a:p>
            <a:endParaRPr lang="en-US"/>
          </a:p>
        </p:txBody>
      </p:sp>
      <p:sp>
        <p:nvSpPr>
          <p:cNvPr id="184338" name="Line 18"/>
          <p:cNvSpPr>
            <a:spLocks noChangeShapeType="1"/>
          </p:cNvSpPr>
          <p:nvPr/>
        </p:nvSpPr>
        <p:spPr bwMode="auto">
          <a:xfrm>
            <a:off x="2743200" y="3140075"/>
            <a:ext cx="2438400" cy="762000"/>
          </a:xfrm>
          <a:prstGeom prst="line">
            <a:avLst/>
          </a:prstGeom>
          <a:noFill/>
          <a:ln w="57150">
            <a:solidFill>
              <a:schemeClr val="tx1"/>
            </a:solidFill>
            <a:round/>
            <a:headEnd/>
            <a:tailEnd type="triangle" w="med" len="med"/>
          </a:ln>
          <a:effectLst/>
        </p:spPr>
        <p:txBody>
          <a:bodyPr/>
          <a:lstStyle/>
          <a:p>
            <a:endParaRPr lang="en-US"/>
          </a:p>
        </p:txBody>
      </p:sp>
      <p:sp>
        <p:nvSpPr>
          <p:cNvPr id="184339" name="AutoShape 19"/>
          <p:cNvSpPr>
            <a:spLocks noChangeArrowheads="1"/>
          </p:cNvSpPr>
          <p:nvPr/>
        </p:nvSpPr>
        <p:spPr bwMode="auto">
          <a:xfrm>
            <a:off x="5600700" y="3505200"/>
            <a:ext cx="685800" cy="914400"/>
          </a:xfrm>
          <a:prstGeom prst="foldedCorner">
            <a:avLst>
              <a:gd name="adj" fmla="val 12500"/>
            </a:avLst>
          </a:prstGeom>
          <a:solidFill>
            <a:srgbClr val="6666FF"/>
          </a:solidFill>
          <a:ln w="9525">
            <a:solidFill>
              <a:schemeClr val="tx1"/>
            </a:solidFill>
            <a:round/>
            <a:headEnd/>
            <a:tailEnd/>
          </a:ln>
          <a:effectLst/>
        </p:spPr>
        <p:txBody>
          <a:bodyPr wrap="none" anchor="ctr"/>
          <a:lstStyle/>
          <a:p>
            <a:endParaRPr lang="en-US"/>
          </a:p>
        </p:txBody>
      </p:sp>
      <p:sp>
        <p:nvSpPr>
          <p:cNvPr id="184340" name="AutoShape 20"/>
          <p:cNvSpPr>
            <a:spLocks noChangeArrowheads="1"/>
          </p:cNvSpPr>
          <p:nvPr/>
        </p:nvSpPr>
        <p:spPr bwMode="auto">
          <a:xfrm>
            <a:off x="7391400" y="3505200"/>
            <a:ext cx="685800" cy="914400"/>
          </a:xfrm>
          <a:prstGeom prst="foldedCorner">
            <a:avLst>
              <a:gd name="adj" fmla="val 12500"/>
            </a:avLst>
          </a:prstGeom>
          <a:solidFill>
            <a:srgbClr val="6666FF"/>
          </a:solidFill>
          <a:ln w="9525">
            <a:solidFill>
              <a:schemeClr val="tx1"/>
            </a:solidFill>
            <a:round/>
            <a:headEnd/>
            <a:tailEnd/>
          </a:ln>
          <a:effectLst/>
        </p:spPr>
        <p:txBody>
          <a:bodyPr wrap="none" anchor="ctr"/>
          <a:lstStyle/>
          <a:p>
            <a:endParaRPr lang="en-US"/>
          </a:p>
        </p:txBody>
      </p:sp>
      <p:sp>
        <p:nvSpPr>
          <p:cNvPr id="184341" name="AutoShape 21"/>
          <p:cNvSpPr>
            <a:spLocks noChangeArrowheads="1"/>
          </p:cNvSpPr>
          <p:nvPr/>
        </p:nvSpPr>
        <p:spPr bwMode="auto">
          <a:xfrm>
            <a:off x="7391400" y="1828800"/>
            <a:ext cx="685800" cy="914400"/>
          </a:xfrm>
          <a:prstGeom prst="foldedCorner">
            <a:avLst>
              <a:gd name="adj" fmla="val 12500"/>
            </a:avLst>
          </a:prstGeom>
          <a:solidFill>
            <a:srgbClr val="6666FF"/>
          </a:solidFill>
          <a:ln w="9525">
            <a:solidFill>
              <a:schemeClr val="tx1"/>
            </a:solidFill>
            <a:round/>
            <a:headEnd/>
            <a:tailEnd/>
          </a:ln>
          <a:effectLst/>
        </p:spPr>
        <p:txBody>
          <a:bodyPr wrap="none" anchor="ctr"/>
          <a:lstStyle/>
          <a:p>
            <a:endParaRPr lang="en-US"/>
          </a:p>
        </p:txBody>
      </p:sp>
      <p:sp>
        <p:nvSpPr>
          <p:cNvPr id="184342" name="Line 22"/>
          <p:cNvSpPr>
            <a:spLocks noChangeShapeType="1"/>
          </p:cNvSpPr>
          <p:nvPr/>
        </p:nvSpPr>
        <p:spPr bwMode="auto">
          <a:xfrm>
            <a:off x="6438900" y="2286000"/>
            <a:ext cx="723900" cy="0"/>
          </a:xfrm>
          <a:prstGeom prst="line">
            <a:avLst/>
          </a:prstGeom>
          <a:noFill/>
          <a:ln w="57150">
            <a:solidFill>
              <a:schemeClr val="tx1"/>
            </a:solidFill>
            <a:round/>
            <a:headEnd/>
            <a:tailEnd type="triangle" w="med" len="med"/>
          </a:ln>
          <a:effectLst/>
        </p:spPr>
        <p:txBody>
          <a:bodyPr/>
          <a:lstStyle/>
          <a:p>
            <a:endParaRPr lang="en-US"/>
          </a:p>
        </p:txBody>
      </p:sp>
      <p:sp>
        <p:nvSpPr>
          <p:cNvPr id="184343" name="Line 23"/>
          <p:cNvSpPr>
            <a:spLocks noChangeShapeType="1"/>
          </p:cNvSpPr>
          <p:nvPr/>
        </p:nvSpPr>
        <p:spPr bwMode="auto">
          <a:xfrm>
            <a:off x="6400800" y="4038600"/>
            <a:ext cx="723900" cy="0"/>
          </a:xfrm>
          <a:prstGeom prst="line">
            <a:avLst/>
          </a:prstGeom>
          <a:noFill/>
          <a:ln w="57150">
            <a:solidFill>
              <a:schemeClr val="tx1"/>
            </a:solidFill>
            <a:round/>
            <a:headEnd/>
            <a:tailEnd type="triangle" w="med" len="med"/>
          </a:ln>
          <a:effectLst/>
        </p:spPr>
        <p:txBody>
          <a:bodyPr/>
          <a:lstStyle/>
          <a:p>
            <a:endParaRPr lang="en-US"/>
          </a:p>
        </p:txBody>
      </p:sp>
      <p:sp>
        <p:nvSpPr>
          <p:cNvPr id="184344" name="Text Box 24"/>
          <p:cNvSpPr txBox="1">
            <a:spLocks noChangeArrowheads="1"/>
          </p:cNvSpPr>
          <p:nvPr/>
        </p:nvSpPr>
        <p:spPr bwMode="auto">
          <a:xfrm rot="-1132674">
            <a:off x="3108325" y="2209800"/>
            <a:ext cx="1030288" cy="396875"/>
          </a:xfrm>
          <a:prstGeom prst="rect">
            <a:avLst/>
          </a:prstGeom>
          <a:noFill/>
          <a:ln w="9525">
            <a:noFill/>
            <a:miter lim="800000"/>
            <a:headEnd/>
            <a:tailEnd/>
          </a:ln>
          <a:effectLst/>
        </p:spPr>
        <p:txBody>
          <a:bodyPr wrap="none">
            <a:spAutoFit/>
          </a:bodyPr>
          <a:lstStyle/>
          <a:p>
            <a:r>
              <a:rPr lang="en-US" sz="2000" dirty="0"/>
              <a:t>request</a:t>
            </a:r>
          </a:p>
        </p:txBody>
      </p:sp>
      <p:sp>
        <p:nvSpPr>
          <p:cNvPr id="184345" name="Text Box 25"/>
          <p:cNvSpPr txBox="1">
            <a:spLocks noChangeArrowheads="1"/>
          </p:cNvSpPr>
          <p:nvPr/>
        </p:nvSpPr>
        <p:spPr bwMode="auto">
          <a:xfrm rot="1079097">
            <a:off x="3276600" y="3048000"/>
            <a:ext cx="1030288" cy="396875"/>
          </a:xfrm>
          <a:prstGeom prst="rect">
            <a:avLst/>
          </a:prstGeom>
          <a:noFill/>
          <a:ln w="9525">
            <a:noFill/>
            <a:miter lim="800000"/>
            <a:headEnd/>
            <a:tailEnd/>
          </a:ln>
          <a:effectLst/>
        </p:spPr>
        <p:txBody>
          <a:bodyPr wrap="none">
            <a:spAutoFit/>
          </a:bodyPr>
          <a:lstStyle/>
          <a:p>
            <a:r>
              <a:rPr lang="en-US" sz="2000" dirty="0"/>
              <a:t>request</a:t>
            </a:r>
          </a:p>
        </p:txBody>
      </p:sp>
      <p:sp>
        <p:nvSpPr>
          <p:cNvPr id="184346" name="Text Box 26"/>
          <p:cNvSpPr txBox="1">
            <a:spLocks noChangeArrowheads="1"/>
          </p:cNvSpPr>
          <p:nvPr/>
        </p:nvSpPr>
        <p:spPr bwMode="auto">
          <a:xfrm>
            <a:off x="6308725" y="1828800"/>
            <a:ext cx="1030288" cy="396875"/>
          </a:xfrm>
          <a:prstGeom prst="rect">
            <a:avLst/>
          </a:prstGeom>
          <a:noFill/>
          <a:ln w="9525">
            <a:noFill/>
            <a:miter lim="800000"/>
            <a:headEnd/>
            <a:tailEnd/>
          </a:ln>
          <a:effectLst/>
        </p:spPr>
        <p:txBody>
          <a:bodyPr wrap="none">
            <a:spAutoFit/>
          </a:bodyPr>
          <a:lstStyle/>
          <a:p>
            <a:r>
              <a:rPr lang="en-US" sz="2000"/>
              <a:t>forward</a:t>
            </a:r>
          </a:p>
        </p:txBody>
      </p:sp>
      <p:sp>
        <p:nvSpPr>
          <p:cNvPr id="184347" name="Text Box 27"/>
          <p:cNvSpPr txBox="1">
            <a:spLocks noChangeArrowheads="1"/>
          </p:cNvSpPr>
          <p:nvPr/>
        </p:nvSpPr>
        <p:spPr bwMode="auto">
          <a:xfrm>
            <a:off x="6308725" y="3565525"/>
            <a:ext cx="1030288" cy="396875"/>
          </a:xfrm>
          <a:prstGeom prst="rect">
            <a:avLst/>
          </a:prstGeom>
          <a:noFill/>
          <a:ln w="9525">
            <a:noFill/>
            <a:miter lim="800000"/>
            <a:headEnd/>
            <a:tailEnd/>
          </a:ln>
          <a:effectLst/>
        </p:spPr>
        <p:txBody>
          <a:bodyPr wrap="none">
            <a:spAutoFit/>
          </a:bodyPr>
          <a:lstStyle/>
          <a:p>
            <a:r>
              <a:rPr lang="en-US" sz="2000"/>
              <a:t>forward</a:t>
            </a:r>
          </a:p>
        </p:txBody>
      </p:sp>
      <p:sp>
        <p:nvSpPr>
          <p:cNvPr id="184349" name="Text Box 29"/>
          <p:cNvSpPr txBox="1">
            <a:spLocks noChangeArrowheads="1"/>
          </p:cNvSpPr>
          <p:nvPr/>
        </p:nvSpPr>
        <p:spPr bwMode="auto">
          <a:xfrm>
            <a:off x="7427913" y="3089275"/>
            <a:ext cx="1030287" cy="396875"/>
          </a:xfrm>
          <a:prstGeom prst="rect">
            <a:avLst/>
          </a:prstGeom>
          <a:noFill/>
          <a:ln w="9525">
            <a:noFill/>
            <a:miter lim="800000"/>
            <a:headEnd/>
            <a:tailEnd/>
          </a:ln>
          <a:effectLst/>
        </p:spPr>
        <p:txBody>
          <a:bodyPr wrap="none">
            <a:spAutoFit/>
          </a:bodyPr>
          <a:lstStyle/>
          <a:p>
            <a:r>
              <a:rPr lang="en-US" sz="2000"/>
              <a:t>request</a:t>
            </a:r>
          </a:p>
        </p:txBody>
      </p:sp>
      <p:sp>
        <p:nvSpPr>
          <p:cNvPr id="184350" name="Text Box 30"/>
          <p:cNvSpPr txBox="1">
            <a:spLocks noChangeArrowheads="1"/>
          </p:cNvSpPr>
          <p:nvPr/>
        </p:nvSpPr>
        <p:spPr bwMode="auto">
          <a:xfrm>
            <a:off x="7391400" y="1447800"/>
            <a:ext cx="1030288" cy="396875"/>
          </a:xfrm>
          <a:prstGeom prst="rect">
            <a:avLst/>
          </a:prstGeom>
          <a:noFill/>
          <a:ln w="9525">
            <a:noFill/>
            <a:miter lim="800000"/>
            <a:headEnd/>
            <a:tailEnd/>
          </a:ln>
          <a:effectLst/>
        </p:spPr>
        <p:txBody>
          <a:bodyPr wrap="none">
            <a:spAutoFit/>
          </a:bodyPr>
          <a:lstStyle/>
          <a:p>
            <a:r>
              <a:rPr lang="en-US" sz="2000" dirty="0">
                <a:solidFill>
                  <a:srgbClr val="FFFF00"/>
                </a:solidFill>
              </a:rPr>
              <a:t>request</a:t>
            </a:r>
          </a:p>
        </p:txBody>
      </p:sp>
      <p:grpSp>
        <p:nvGrpSpPr>
          <p:cNvPr id="5" name="Group 36"/>
          <p:cNvGrpSpPr/>
          <p:nvPr/>
        </p:nvGrpSpPr>
        <p:grpSpPr>
          <a:xfrm>
            <a:off x="1438275" y="2514600"/>
            <a:ext cx="1046163" cy="1368425"/>
            <a:chOff x="1438275" y="2514600"/>
            <a:chExt cx="1046163" cy="1368425"/>
          </a:xfrm>
        </p:grpSpPr>
        <p:sp>
          <p:nvSpPr>
            <p:cNvPr id="184334" name="computr1"/>
            <p:cNvSpPr>
              <a:spLocks noEditPoints="1" noChangeArrowheads="1"/>
            </p:cNvSpPr>
            <p:nvPr/>
          </p:nvSpPr>
          <p:spPr bwMode="auto">
            <a:xfrm>
              <a:off x="1476375" y="2514600"/>
              <a:ext cx="971550" cy="97155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a:lstStyle/>
            <a:p>
              <a:endParaRPr lang="en-US"/>
            </a:p>
          </p:txBody>
        </p:sp>
        <p:sp>
          <p:nvSpPr>
            <p:cNvPr id="184351" name="Text Box 31"/>
            <p:cNvSpPr txBox="1">
              <a:spLocks noChangeArrowheads="1"/>
            </p:cNvSpPr>
            <p:nvPr/>
          </p:nvSpPr>
          <p:spPr bwMode="auto">
            <a:xfrm>
              <a:off x="1438275" y="3486150"/>
              <a:ext cx="1046163" cy="396875"/>
            </a:xfrm>
            <a:prstGeom prst="rect">
              <a:avLst/>
            </a:prstGeom>
            <a:noFill/>
            <a:ln w="9525">
              <a:noFill/>
              <a:miter lim="800000"/>
              <a:headEnd/>
              <a:tailEnd/>
            </a:ln>
            <a:effectLst/>
          </p:spPr>
          <p:txBody>
            <a:bodyPr wrap="none">
              <a:spAutoFit/>
            </a:bodyPr>
            <a:lstStyle/>
            <a:p>
              <a:r>
                <a:rPr lang="en-US" sz="2000"/>
                <a:t>Client 1</a:t>
              </a:r>
            </a:p>
          </p:txBody>
        </p:sp>
      </p:grpSp>
      <p:grpSp>
        <p:nvGrpSpPr>
          <p:cNvPr id="6" name="Group 37"/>
          <p:cNvGrpSpPr/>
          <p:nvPr/>
        </p:nvGrpSpPr>
        <p:grpSpPr>
          <a:xfrm>
            <a:off x="1439863" y="4648200"/>
            <a:ext cx="1046162" cy="1368425"/>
            <a:chOff x="1439863" y="4648200"/>
            <a:chExt cx="1046162" cy="1368425"/>
          </a:xfrm>
        </p:grpSpPr>
        <p:sp>
          <p:nvSpPr>
            <p:cNvPr id="184335" name="computr1"/>
            <p:cNvSpPr>
              <a:spLocks noEditPoints="1" noChangeArrowheads="1"/>
            </p:cNvSpPr>
            <p:nvPr/>
          </p:nvSpPr>
          <p:spPr bwMode="auto">
            <a:xfrm>
              <a:off x="1476375" y="4648200"/>
              <a:ext cx="971550" cy="97155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a:lstStyle/>
            <a:p>
              <a:endParaRPr lang="en-US"/>
            </a:p>
          </p:txBody>
        </p:sp>
        <p:sp>
          <p:nvSpPr>
            <p:cNvPr id="184352" name="Text Box 32"/>
            <p:cNvSpPr txBox="1">
              <a:spLocks noChangeArrowheads="1"/>
            </p:cNvSpPr>
            <p:nvPr/>
          </p:nvSpPr>
          <p:spPr bwMode="auto">
            <a:xfrm>
              <a:off x="1439863" y="5619750"/>
              <a:ext cx="1046162" cy="396875"/>
            </a:xfrm>
            <a:prstGeom prst="rect">
              <a:avLst/>
            </a:prstGeom>
            <a:noFill/>
            <a:ln w="9525">
              <a:noFill/>
              <a:miter lim="800000"/>
              <a:headEnd/>
              <a:tailEnd/>
            </a:ln>
            <a:effectLst/>
          </p:spPr>
          <p:txBody>
            <a:bodyPr wrap="none">
              <a:spAutoFit/>
            </a:bodyPr>
            <a:lstStyle/>
            <a:p>
              <a:r>
                <a:rPr lang="en-US" sz="2000"/>
                <a:t>Client 2</a:t>
              </a:r>
            </a:p>
          </p:txBody>
        </p:sp>
      </p:grpSp>
      <p:sp>
        <p:nvSpPr>
          <p:cNvPr id="184353" name="Text Box 33"/>
          <p:cNvSpPr txBox="1">
            <a:spLocks noChangeArrowheads="1"/>
          </p:cNvSpPr>
          <p:nvPr/>
        </p:nvSpPr>
        <p:spPr bwMode="auto">
          <a:xfrm>
            <a:off x="5580063" y="1844675"/>
            <a:ext cx="749300" cy="396875"/>
          </a:xfrm>
          <a:prstGeom prst="rect">
            <a:avLst/>
          </a:prstGeom>
          <a:noFill/>
          <a:ln w="9525">
            <a:noFill/>
            <a:miter lim="800000"/>
            <a:headEnd/>
            <a:tailEnd/>
          </a:ln>
          <a:effectLst/>
        </p:spPr>
        <p:txBody>
          <a:bodyPr wrap="none">
            <a:spAutoFit/>
          </a:bodyPr>
          <a:lstStyle/>
          <a:p>
            <a:r>
              <a:rPr lang="en-US" sz="2000" dirty="0">
                <a:solidFill>
                  <a:srgbClr val="FFFF00"/>
                </a:solidFill>
              </a:rPr>
              <a:t>page</a:t>
            </a:r>
          </a:p>
        </p:txBody>
      </p:sp>
      <p:sp>
        <p:nvSpPr>
          <p:cNvPr id="184354" name="Text Box 34"/>
          <p:cNvSpPr txBox="1">
            <a:spLocks noChangeArrowheads="1"/>
          </p:cNvSpPr>
          <p:nvPr/>
        </p:nvSpPr>
        <p:spPr bwMode="auto">
          <a:xfrm>
            <a:off x="5580063" y="3505200"/>
            <a:ext cx="749300" cy="396875"/>
          </a:xfrm>
          <a:prstGeom prst="rect">
            <a:avLst/>
          </a:prstGeom>
          <a:noFill/>
          <a:ln w="9525">
            <a:noFill/>
            <a:miter lim="800000"/>
            <a:headEnd/>
            <a:tailEnd/>
          </a:ln>
          <a:effectLst/>
        </p:spPr>
        <p:txBody>
          <a:bodyPr wrap="none">
            <a:spAutoFit/>
          </a:bodyPr>
          <a:lstStyle/>
          <a:p>
            <a:r>
              <a:rPr lang="en-US" sz="2000"/>
              <a:t>page</a:t>
            </a:r>
          </a:p>
        </p:txBody>
      </p:sp>
      <p:grpSp>
        <p:nvGrpSpPr>
          <p:cNvPr id="7" name="Group 39"/>
          <p:cNvGrpSpPr/>
          <p:nvPr/>
        </p:nvGrpSpPr>
        <p:grpSpPr>
          <a:xfrm>
            <a:off x="2743200" y="4937125"/>
            <a:ext cx="2667000" cy="396875"/>
            <a:chOff x="2743200" y="4937125"/>
            <a:chExt cx="2667000" cy="396875"/>
          </a:xfrm>
        </p:grpSpPr>
        <p:sp>
          <p:nvSpPr>
            <p:cNvPr id="184348" name="Line 28"/>
            <p:cNvSpPr>
              <a:spLocks noChangeShapeType="1"/>
            </p:cNvSpPr>
            <p:nvPr/>
          </p:nvSpPr>
          <p:spPr bwMode="auto">
            <a:xfrm>
              <a:off x="2743200" y="5334000"/>
              <a:ext cx="2667000" cy="0"/>
            </a:xfrm>
            <a:prstGeom prst="line">
              <a:avLst/>
            </a:prstGeom>
            <a:noFill/>
            <a:ln w="57150">
              <a:solidFill>
                <a:schemeClr val="tx1"/>
              </a:solidFill>
              <a:round/>
              <a:headEnd/>
              <a:tailEnd type="triangle" w="med" len="med"/>
            </a:ln>
            <a:effectLst/>
          </p:spPr>
          <p:txBody>
            <a:bodyPr/>
            <a:lstStyle/>
            <a:p>
              <a:endParaRPr lang="en-US"/>
            </a:p>
          </p:txBody>
        </p:sp>
        <p:sp>
          <p:nvSpPr>
            <p:cNvPr id="39" name="Text Box 25"/>
            <p:cNvSpPr txBox="1">
              <a:spLocks noChangeArrowheads="1"/>
            </p:cNvSpPr>
            <p:nvPr/>
          </p:nvSpPr>
          <p:spPr bwMode="auto">
            <a:xfrm>
              <a:off x="3160301" y="4937125"/>
              <a:ext cx="1030288" cy="396875"/>
            </a:xfrm>
            <a:prstGeom prst="rect">
              <a:avLst/>
            </a:prstGeom>
            <a:noFill/>
            <a:ln w="9525">
              <a:noFill/>
              <a:miter lim="800000"/>
              <a:headEnd/>
              <a:tailEnd/>
            </a:ln>
            <a:effectLst/>
          </p:spPr>
          <p:txBody>
            <a:bodyPr wrap="none">
              <a:spAutoFit/>
            </a:bodyPr>
            <a:lstStyle/>
            <a:p>
              <a:r>
                <a:rPr lang="en-US" sz="2000" dirty="0"/>
                <a:t>request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36"/>
                                        </p:tgtEl>
                                        <p:attrNameLst>
                                          <p:attrName>style.visibility</p:attrName>
                                        </p:attrNameLst>
                                      </p:cBhvr>
                                      <p:to>
                                        <p:strVal val="visible"/>
                                      </p:to>
                                    </p:set>
                                    <p:animEffect transition="in" filter="wipe(left)">
                                      <p:cBhvr>
                                        <p:cTn id="11" dur="500"/>
                                        <p:tgtEl>
                                          <p:spTgt spid="1843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4344"/>
                                        </p:tgtEl>
                                        <p:attrNameLst>
                                          <p:attrName>style.visibility</p:attrName>
                                        </p:attrNameLst>
                                      </p:cBhvr>
                                      <p:to>
                                        <p:strVal val="visible"/>
                                      </p:to>
                                    </p:set>
                                    <p:animEffect transition="in" filter="wipe(left)">
                                      <p:cBhvr>
                                        <p:cTn id="14" dur="500"/>
                                        <p:tgtEl>
                                          <p:spTgt spid="18434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84337"/>
                                        </p:tgtEl>
                                        <p:attrNameLst>
                                          <p:attrName>style.visibility</p:attrName>
                                        </p:attrNameLst>
                                      </p:cBhvr>
                                      <p:to>
                                        <p:strVal val="visible"/>
                                      </p:to>
                                    </p:set>
                                    <p:animEffect transition="in" filter="dissolve">
                                      <p:cBhvr>
                                        <p:cTn id="18" dur="500"/>
                                        <p:tgtEl>
                                          <p:spTgt spid="184337"/>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84353"/>
                                        </p:tgtEl>
                                        <p:attrNameLst>
                                          <p:attrName>style.visibility</p:attrName>
                                        </p:attrNameLst>
                                      </p:cBhvr>
                                      <p:to>
                                        <p:strVal val="visible"/>
                                      </p:to>
                                    </p:set>
                                    <p:animEffect transition="in" filter="dissolve">
                                      <p:cBhvr>
                                        <p:cTn id="22" dur="500"/>
                                        <p:tgtEl>
                                          <p:spTgt spid="1843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42"/>
                                        </p:tgtEl>
                                        <p:attrNameLst>
                                          <p:attrName>style.visibility</p:attrName>
                                        </p:attrNameLst>
                                      </p:cBhvr>
                                      <p:to>
                                        <p:strVal val="visible"/>
                                      </p:to>
                                    </p:set>
                                    <p:animEffect transition="in" filter="wipe(left)">
                                      <p:cBhvr>
                                        <p:cTn id="27" dur="500"/>
                                        <p:tgtEl>
                                          <p:spTgt spid="18434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4346"/>
                                        </p:tgtEl>
                                        <p:attrNameLst>
                                          <p:attrName>style.visibility</p:attrName>
                                        </p:attrNameLst>
                                      </p:cBhvr>
                                      <p:to>
                                        <p:strVal val="visible"/>
                                      </p:to>
                                    </p:set>
                                    <p:animEffect transition="in" filter="wipe(left)">
                                      <p:cBhvr>
                                        <p:cTn id="30" dur="500"/>
                                        <p:tgtEl>
                                          <p:spTgt spid="184346"/>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84341"/>
                                        </p:tgtEl>
                                        <p:attrNameLst>
                                          <p:attrName>style.visibility</p:attrName>
                                        </p:attrNameLst>
                                      </p:cBhvr>
                                      <p:to>
                                        <p:strVal val="visible"/>
                                      </p:to>
                                    </p:set>
                                    <p:animEffect transition="in" filter="dissolve">
                                      <p:cBhvr>
                                        <p:cTn id="34" dur="500"/>
                                        <p:tgtEl>
                                          <p:spTgt spid="184341"/>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84332"/>
                                        </p:tgtEl>
                                        <p:attrNameLst>
                                          <p:attrName>style.visibility</p:attrName>
                                        </p:attrNameLst>
                                      </p:cBhvr>
                                      <p:to>
                                        <p:strVal val="visible"/>
                                      </p:to>
                                    </p:set>
                                    <p:animEffect transition="in" filter="dissolve">
                                      <p:cBhvr>
                                        <p:cTn id="38" dur="500"/>
                                        <p:tgtEl>
                                          <p:spTgt spid="18433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84350"/>
                                        </p:tgtEl>
                                        <p:attrNameLst>
                                          <p:attrName>style.visibility</p:attrName>
                                        </p:attrNameLst>
                                      </p:cBhvr>
                                      <p:to>
                                        <p:strVal val="visible"/>
                                      </p:to>
                                    </p:set>
                                    <p:animEffect transition="in" filter="dissolve">
                                      <p:cBhvr>
                                        <p:cTn id="41" dur="500"/>
                                        <p:tgtEl>
                                          <p:spTgt spid="18435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4338"/>
                                        </p:tgtEl>
                                        <p:attrNameLst>
                                          <p:attrName>style.visibility</p:attrName>
                                        </p:attrNameLst>
                                      </p:cBhvr>
                                      <p:to>
                                        <p:strVal val="visible"/>
                                      </p:to>
                                    </p:set>
                                    <p:animEffect transition="in" filter="wipe(left)">
                                      <p:cBhvr>
                                        <p:cTn id="46" dur="500"/>
                                        <p:tgtEl>
                                          <p:spTgt spid="18433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4345"/>
                                        </p:tgtEl>
                                        <p:attrNameLst>
                                          <p:attrName>style.visibility</p:attrName>
                                        </p:attrNameLst>
                                      </p:cBhvr>
                                      <p:to>
                                        <p:strVal val="visible"/>
                                      </p:to>
                                    </p:set>
                                    <p:animEffect transition="in" filter="wipe(left)">
                                      <p:cBhvr>
                                        <p:cTn id="49" dur="500"/>
                                        <p:tgtEl>
                                          <p:spTgt spid="184345"/>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84331"/>
                                        </p:tgtEl>
                                        <p:attrNameLst>
                                          <p:attrName>style.visibility</p:attrName>
                                        </p:attrNameLst>
                                      </p:cBhvr>
                                      <p:to>
                                        <p:strVal val="visible"/>
                                      </p:to>
                                    </p:set>
                                    <p:animEffect transition="in" filter="dissolve">
                                      <p:cBhvr>
                                        <p:cTn id="53" dur="500"/>
                                        <p:tgtEl>
                                          <p:spTgt spid="18433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84339"/>
                                        </p:tgtEl>
                                        <p:attrNameLst>
                                          <p:attrName>style.visibility</p:attrName>
                                        </p:attrNameLst>
                                      </p:cBhvr>
                                      <p:to>
                                        <p:strVal val="visible"/>
                                      </p:to>
                                    </p:set>
                                    <p:animEffect transition="in" filter="dissolve">
                                      <p:cBhvr>
                                        <p:cTn id="56" dur="500"/>
                                        <p:tgtEl>
                                          <p:spTgt spid="18433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84354"/>
                                        </p:tgtEl>
                                        <p:attrNameLst>
                                          <p:attrName>style.visibility</p:attrName>
                                        </p:attrNameLst>
                                      </p:cBhvr>
                                      <p:to>
                                        <p:strVal val="visible"/>
                                      </p:to>
                                    </p:set>
                                    <p:animEffect transition="in" filter="dissolve">
                                      <p:cBhvr>
                                        <p:cTn id="59" dur="500"/>
                                        <p:tgtEl>
                                          <p:spTgt spid="18435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84347"/>
                                        </p:tgtEl>
                                        <p:attrNameLst>
                                          <p:attrName>style.visibility</p:attrName>
                                        </p:attrNameLst>
                                      </p:cBhvr>
                                      <p:to>
                                        <p:strVal val="visible"/>
                                      </p:to>
                                    </p:set>
                                    <p:animEffect transition="in" filter="dissolve">
                                      <p:cBhvr>
                                        <p:cTn id="62" dur="500"/>
                                        <p:tgtEl>
                                          <p:spTgt spid="18434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84343"/>
                                        </p:tgtEl>
                                        <p:attrNameLst>
                                          <p:attrName>style.visibility</p:attrName>
                                        </p:attrNameLst>
                                      </p:cBhvr>
                                      <p:to>
                                        <p:strVal val="visible"/>
                                      </p:to>
                                    </p:set>
                                    <p:animEffect transition="in" filter="dissolve">
                                      <p:cBhvr>
                                        <p:cTn id="65" dur="500"/>
                                        <p:tgtEl>
                                          <p:spTgt spid="18434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84340"/>
                                        </p:tgtEl>
                                        <p:attrNameLst>
                                          <p:attrName>style.visibility</p:attrName>
                                        </p:attrNameLst>
                                      </p:cBhvr>
                                      <p:to>
                                        <p:strVal val="visible"/>
                                      </p:to>
                                    </p:set>
                                    <p:animEffect transition="in" filter="dissolve">
                                      <p:cBhvr>
                                        <p:cTn id="68" dur="500"/>
                                        <p:tgtEl>
                                          <p:spTgt spid="18434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84349"/>
                                        </p:tgtEl>
                                        <p:attrNameLst>
                                          <p:attrName>style.visibility</p:attrName>
                                        </p:attrNameLst>
                                      </p:cBhvr>
                                      <p:to>
                                        <p:strVal val="visible"/>
                                      </p:to>
                                    </p:set>
                                    <p:animEffect transition="in" filter="dissolve">
                                      <p:cBhvr>
                                        <p:cTn id="71" dur="500"/>
                                        <p:tgtEl>
                                          <p:spTgt spid="184349"/>
                                        </p:tgtEl>
                                      </p:cBhvr>
                                    </p:animEffect>
                                  </p:childTnLst>
                                </p:cTn>
                              </p:par>
                            </p:childTnLst>
                          </p:cTn>
                        </p:par>
                        <p:par>
                          <p:cTn id="72" fill="hold">
                            <p:stCondLst>
                              <p:cond delay="1000"/>
                            </p:stCondLst>
                            <p:childTnLst>
                              <p:par>
                                <p:cTn id="73" presetID="9"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dissolv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dissolve">
                                      <p:cBhvr>
                                        <p:cTn id="80" dur="500"/>
                                        <p:tgtEl>
                                          <p:spTgt spid="6"/>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left)">
                                      <p:cBhvr>
                                        <p:cTn id="84" dur="500"/>
                                        <p:tgtEl>
                                          <p:spTgt spid="7"/>
                                        </p:tgtEl>
                                      </p:cBhvr>
                                    </p:animEffect>
                                  </p:childTnLst>
                                </p:cTn>
                              </p:par>
                            </p:childTnLst>
                          </p:cTn>
                        </p:par>
                        <p:par>
                          <p:cTn id="85" fill="hold">
                            <p:stCondLst>
                              <p:cond delay="1000"/>
                            </p:stCondLst>
                            <p:childTnLst>
                              <p:par>
                                <p:cTn id="86" presetID="9" presetClass="entr" presetSubtype="0" fill="hold" nodeType="after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dissolve">
                                      <p:cBhvr>
                                        <p:cTn id="88" dur="500"/>
                                        <p:tgtEl>
                                          <p:spTgt spid="3"/>
                                        </p:tgtEl>
                                      </p:cBhvr>
                                    </p:animEffect>
                                  </p:childTnLst>
                                </p:cTn>
                              </p:par>
                            </p:childTnLst>
                          </p:cTn>
                        </p:par>
                        <p:par>
                          <p:cTn id="89" fill="hold">
                            <p:stCondLst>
                              <p:cond delay="1500"/>
                            </p:stCondLst>
                            <p:childTnLst>
                              <p:par>
                                <p:cTn id="90" presetID="9" presetClass="entr" presetSubtype="0"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dissolve">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1" grpId="0" animBg="1"/>
      <p:bldP spid="184332" grpId="0" animBg="1"/>
      <p:bldP spid="184336" grpId="0" animBg="1"/>
      <p:bldP spid="184337" grpId="0" animBg="1"/>
      <p:bldP spid="184338" grpId="0" animBg="1"/>
      <p:bldP spid="184339" grpId="0" animBg="1"/>
      <p:bldP spid="184340" grpId="0" animBg="1"/>
      <p:bldP spid="184341" grpId="0" animBg="1"/>
      <p:bldP spid="184342" grpId="0" animBg="1"/>
      <p:bldP spid="184343" grpId="0" animBg="1"/>
      <p:bldP spid="184344" grpId="0"/>
      <p:bldP spid="184345" grpId="0"/>
      <p:bldP spid="184346" grpId="0"/>
      <p:bldP spid="184347" grpId="0"/>
      <p:bldP spid="184349" grpId="0"/>
      <p:bldP spid="184350" grpId="0"/>
      <p:bldP spid="184353" grpId="0"/>
      <p:bldP spid="1843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and State Summary</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FFFF00"/>
                </a:solidFill>
              </a:rPr>
              <a:t>Managing state</a:t>
            </a:r>
            <a:r>
              <a:rPr lang="en-US" dirty="0" smtClean="0"/>
              <a:t> and </a:t>
            </a:r>
            <a:r>
              <a:rPr lang="en-US" dirty="0" smtClean="0">
                <a:solidFill>
                  <a:schemeClr val="tx2"/>
                </a:solidFill>
              </a:rPr>
              <a:t>control flow</a:t>
            </a:r>
            <a:r>
              <a:rPr lang="en-US" dirty="0" smtClean="0"/>
              <a:t> is fundamental to any program</a:t>
            </a:r>
          </a:p>
          <a:p>
            <a:r>
              <a:rPr lang="en-US" dirty="0" smtClean="0"/>
              <a:t> These are the most </a:t>
            </a:r>
            <a:r>
              <a:rPr lang="en-US" dirty="0" smtClean="0">
                <a:solidFill>
                  <a:srgbClr val="FFFF00"/>
                </a:solidFill>
              </a:rPr>
              <a:t>unique aspects</a:t>
            </a:r>
            <a:r>
              <a:rPr lang="en-US" dirty="0" smtClean="0"/>
              <a:t> of designing and programming web applications</a:t>
            </a:r>
          </a:p>
          <a:p>
            <a:r>
              <a:rPr lang="en-US" dirty="0" smtClean="0"/>
              <a:t> Software vendors are creating </a:t>
            </a:r>
            <a:r>
              <a:rPr lang="en-US" dirty="0" smtClean="0">
                <a:solidFill>
                  <a:srgbClr val="FFFF00"/>
                </a:solidFill>
              </a:rPr>
              <a:t>new frameworks</a:t>
            </a:r>
            <a:r>
              <a:rPr lang="en-US" dirty="0" smtClean="0"/>
              <a:t> all the time</a:t>
            </a:r>
          </a:p>
          <a:p>
            <a:pPr lvl="1"/>
            <a:r>
              <a:rPr lang="en-US" dirty="0" smtClean="0"/>
              <a:t> Most introduce </a:t>
            </a:r>
            <a:r>
              <a:rPr lang="en-US" dirty="0" smtClean="0">
                <a:solidFill>
                  <a:srgbClr val="FFFF00"/>
                </a:solidFill>
              </a:rPr>
              <a:t>additional state handling</a:t>
            </a:r>
            <a:r>
              <a:rPr lang="en-US" dirty="0" smtClean="0"/>
              <a:t> techniques</a:t>
            </a:r>
          </a:p>
          <a:p>
            <a:r>
              <a:rPr lang="en-US" dirty="0" smtClean="0"/>
              <a:t> Many professional web developers make </a:t>
            </a:r>
            <a:r>
              <a:rPr lang="en-US" dirty="0" smtClean="0">
                <a:solidFill>
                  <a:srgbClr val="FFFF00"/>
                </a:solidFill>
              </a:rPr>
              <a:t>fundamental mistakes</a:t>
            </a:r>
            <a:r>
              <a:rPr lang="en-US" dirty="0" smtClean="0"/>
              <a:t> with state and control !</a:t>
            </a:r>
            <a:endParaRPr lang="en-US" dirty="0"/>
          </a:p>
        </p:txBody>
      </p:sp>
      <p:sp>
        <p:nvSpPr>
          <p:cNvPr id="4" name="Date Placeholder 3"/>
          <p:cNvSpPr>
            <a:spLocks noGrp="1"/>
          </p:cNvSpPr>
          <p:nvPr>
            <p:ph type="dt" sz="half" idx="10"/>
          </p:nvPr>
        </p:nvSpPr>
        <p:spPr/>
        <p:txBody>
          <a:bodyPr/>
          <a:lstStyle/>
          <a:p>
            <a:r>
              <a:rPr lang="en-US" smtClean="0"/>
              <a:t>Linköping, January 2011</a:t>
            </a:r>
            <a:endParaRPr lang="en-US"/>
          </a:p>
        </p:txBody>
      </p:sp>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069AC7F0-59D3-42A5-AE8D-DAE1F90500D0}" type="slidenum">
              <a:rPr lang="en-US" smtClean="0"/>
              <a:pPr/>
              <a:t>21</a:t>
            </a:fld>
            <a:endParaRPr lang="en-US"/>
          </a:p>
        </p:txBody>
      </p:sp>
      <p:grpSp>
        <p:nvGrpSpPr>
          <p:cNvPr id="9" name="Group 8"/>
          <p:cNvGrpSpPr/>
          <p:nvPr/>
        </p:nvGrpSpPr>
        <p:grpSpPr>
          <a:xfrm>
            <a:off x="495300" y="5570294"/>
            <a:ext cx="8153400" cy="954107"/>
            <a:chOff x="495300" y="5480843"/>
            <a:chExt cx="8153400" cy="954107"/>
          </a:xfrm>
        </p:grpSpPr>
        <p:sp>
          <p:nvSpPr>
            <p:cNvPr id="7" name="Text Box 1075"/>
            <p:cNvSpPr txBox="1">
              <a:spLocks noChangeArrowheads="1"/>
            </p:cNvSpPr>
            <p:nvPr/>
          </p:nvSpPr>
          <p:spPr bwMode="auto">
            <a:xfrm>
              <a:off x="495300" y="5480843"/>
              <a:ext cx="8153400" cy="954107"/>
            </a:xfrm>
            <a:prstGeom prst="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path path="circle">
                <a:fillToRect l="50000" t="50000" r="50000" b="50000"/>
              </a:path>
              <a:tileRect/>
            </a:gradFill>
            <a:ln w="19050">
              <a:solidFill>
                <a:srgbClr val="FFFF00"/>
              </a:solidFill>
              <a:miter lim="800000"/>
              <a:headEnd/>
              <a:tailEnd/>
            </a:ln>
            <a:effectLst/>
          </p:spPr>
          <p:txBody>
            <a:bodyPr>
              <a:spAutoFit/>
            </a:bodyPr>
            <a:lstStyle/>
            <a:p>
              <a:pPr algn="ctr">
                <a:spcBef>
                  <a:spcPct val="50000"/>
                </a:spcBef>
              </a:pPr>
              <a:r>
                <a:rPr lang="en-US" sz="2800" b="1" dirty="0" smtClean="0">
                  <a:solidFill>
                    <a:srgbClr val="FFFF00"/>
                  </a:solidFill>
                  <a:effectLst>
                    <a:outerShdw blurRad="38100" dist="38100" dir="2700000" algn="tl">
                      <a:srgbClr val="000000">
                        <a:alpha val="43137"/>
                      </a:srgbClr>
                    </a:outerShdw>
                  </a:effectLst>
                  <a:latin typeface="Times New Roman" pitchFamily="18" charset="0"/>
                </a:rPr>
                <a:t>State management is the most common source of software faults in web applications</a:t>
              </a:r>
              <a:endParaRPr lang="en-US" sz="2800" b="1" dirty="0">
                <a:solidFill>
                  <a:srgbClr val="FFFF00"/>
                </a:solidFill>
                <a:effectLst>
                  <a:outerShdw blurRad="38100" dist="38100" dir="2700000" algn="tl">
                    <a:srgbClr val="000000">
                      <a:alpha val="43137"/>
                    </a:srgbClr>
                  </a:outerShdw>
                </a:effectLst>
                <a:latin typeface="Times New Roman" pitchFamily="18" charset="0"/>
              </a:endParaRPr>
            </a:p>
          </p:txBody>
        </p:sp>
        <p:sp>
          <p:nvSpPr>
            <p:cNvPr id="8" name="Rectangle 7"/>
            <p:cNvSpPr/>
            <p:nvPr/>
          </p:nvSpPr>
          <p:spPr bwMode="auto">
            <a:xfrm>
              <a:off x="515007" y="5496910"/>
              <a:ext cx="8113986" cy="924911"/>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22</a:t>
            </a:fld>
            <a:endParaRPr lang="en-US" altLang="zh-CN"/>
          </a:p>
        </p:txBody>
      </p:sp>
      <p:sp>
        <p:nvSpPr>
          <p:cNvPr id="7" name="Content Placeholder 2"/>
          <p:cNvSpPr txBox="1">
            <a:spLocks/>
          </p:cNvSpPr>
          <p:nvPr/>
        </p:nvSpPr>
        <p:spPr>
          <a:xfrm>
            <a:off x="1089878" y="1585860"/>
            <a:ext cx="6960814" cy="4178828"/>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Motivation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Unique Aspects of Web Software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Atomic Section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Testing with the </a:t>
            </a:r>
            <a:r>
              <a:rPr lang="en-US" sz="2800" b="1" kern="0" dirty="0" err="1" smtClean="0">
                <a:solidFill>
                  <a:schemeClr val="tx1">
                    <a:lumMod val="95000"/>
                  </a:schemeClr>
                </a:solidFill>
                <a:effectLst>
                  <a:outerShdw blurRad="38100" dist="38100" dir="2700000" algn="tl">
                    <a:srgbClr val="000000">
                      <a:alpha val="43137"/>
                    </a:srgbClr>
                  </a:outerShdw>
                </a:effectLst>
                <a:latin typeface="Comic Sans MS" pitchFamily="66" charset="0"/>
              </a:rPr>
              <a:t>AtS</a:t>
            </a: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Other Applications and Summary</a:t>
            </a:r>
          </a:p>
        </p:txBody>
      </p:sp>
      <p:sp>
        <p:nvSpPr>
          <p:cNvPr id="8" name="Rectangle 7"/>
          <p:cNvSpPr/>
          <p:nvPr/>
        </p:nvSpPr>
        <p:spPr>
          <a:xfrm>
            <a:off x="1144597" y="3228884"/>
            <a:ext cx="5206507"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3897EA5E-B3AA-4F35-90BE-1B974CF533A6}" type="slidenum">
              <a:rPr lang="en-US"/>
              <a:pPr/>
              <a:t>23</a:t>
            </a:fld>
            <a:endParaRPr lang="en-US"/>
          </a:p>
        </p:txBody>
      </p:sp>
      <p:sp>
        <p:nvSpPr>
          <p:cNvPr id="75778" name="Rectangle 2"/>
          <p:cNvSpPr>
            <a:spLocks noGrp="1" noChangeArrowheads="1"/>
          </p:cNvSpPr>
          <p:nvPr>
            <p:ph type="title"/>
          </p:nvPr>
        </p:nvSpPr>
        <p:spPr>
          <a:xfrm>
            <a:off x="1139825" y="96838"/>
            <a:ext cx="6931025" cy="1572474"/>
          </a:xfrm>
        </p:spPr>
        <p:txBody>
          <a:bodyPr/>
          <a:lstStyle/>
          <a:p>
            <a:r>
              <a:rPr lang="en-US" dirty="0"/>
              <a:t>Control Flow Graphs in Web Applications</a:t>
            </a:r>
          </a:p>
        </p:txBody>
      </p:sp>
      <p:sp>
        <p:nvSpPr>
          <p:cNvPr id="75779" name="Rectangle 3"/>
          <p:cNvSpPr>
            <a:spLocks noGrp="1" noChangeArrowheads="1"/>
          </p:cNvSpPr>
          <p:nvPr>
            <p:ph type="body" idx="1"/>
          </p:nvPr>
        </p:nvSpPr>
        <p:spPr>
          <a:xfrm>
            <a:off x="88900" y="1488558"/>
            <a:ext cx="8966200" cy="3769242"/>
          </a:xfrm>
        </p:spPr>
        <p:txBody>
          <a:bodyPr/>
          <a:lstStyle/>
          <a:p>
            <a:r>
              <a:rPr lang="en-US" dirty="0"/>
              <a:t>Many testing criteria on non-Web software rely on a static </a:t>
            </a:r>
            <a:r>
              <a:rPr lang="en-US" dirty="0">
                <a:solidFill>
                  <a:schemeClr val="tx2"/>
                </a:solidFill>
              </a:rPr>
              <a:t>control flow graph</a:t>
            </a:r>
          </a:p>
          <a:p>
            <a:pPr lvl="1"/>
            <a:r>
              <a:rPr lang="en-US" dirty="0"/>
              <a:t>Edge testing, data flow, logic coverage …</a:t>
            </a:r>
          </a:p>
          <a:p>
            <a:pPr lvl="1"/>
            <a:r>
              <a:rPr lang="en-US" dirty="0"/>
              <a:t>Also slicing, change impact analysis, </a:t>
            </a:r>
            <a:r>
              <a:rPr lang="en-US" dirty="0" smtClean="0"/>
              <a:t>…</a:t>
            </a:r>
          </a:p>
          <a:p>
            <a:r>
              <a:rPr lang="en-US" dirty="0" smtClean="0"/>
              <a:t>The </a:t>
            </a:r>
            <a:r>
              <a:rPr lang="en-US" dirty="0" smtClean="0">
                <a:solidFill>
                  <a:schemeClr val="tx2"/>
                </a:solidFill>
              </a:rPr>
              <a:t>potential</a:t>
            </a:r>
            <a:r>
              <a:rPr lang="en-US" dirty="0" smtClean="0"/>
              <a:t> flow of control cannot be known statically</a:t>
            </a:r>
            <a:endParaRPr lang="en-US" dirty="0"/>
          </a:p>
          <a:p>
            <a:pPr lvl="1"/>
            <a:r>
              <a:rPr lang="en-US" dirty="0" smtClean="0"/>
              <a:t>Control </a:t>
            </a:r>
            <a:r>
              <a:rPr lang="en-US" dirty="0"/>
              <a:t>flow </a:t>
            </a:r>
            <a:r>
              <a:rPr lang="en-US" dirty="0" smtClean="0"/>
              <a:t>graphs </a:t>
            </a:r>
            <a:r>
              <a:rPr lang="en-US" dirty="0">
                <a:solidFill>
                  <a:schemeClr val="tx2"/>
                </a:solidFill>
              </a:rPr>
              <a:t>cannot be computed</a:t>
            </a:r>
            <a:r>
              <a:rPr lang="en-US" dirty="0"/>
              <a:t> for Web </a:t>
            </a:r>
            <a:r>
              <a:rPr lang="en-US" dirty="0" smtClean="0"/>
              <a:t>apps!</a:t>
            </a:r>
            <a:endParaRPr lang="en-US" dirty="0"/>
          </a:p>
        </p:txBody>
      </p:sp>
      <p:sp>
        <p:nvSpPr>
          <p:cNvPr id="9" name="Date Placeholder 8"/>
          <p:cNvSpPr>
            <a:spLocks noGrp="1"/>
          </p:cNvSpPr>
          <p:nvPr>
            <p:ph type="dt" sz="half" idx="10"/>
          </p:nvPr>
        </p:nvSpPr>
        <p:spPr/>
        <p:txBody>
          <a:bodyPr/>
          <a:lstStyle/>
          <a:p>
            <a:r>
              <a:rPr lang="en-US" smtClean="0"/>
              <a:t>Linköping, January 2011</a:t>
            </a:r>
            <a:endParaRPr lang="en-US"/>
          </a:p>
        </p:txBody>
      </p:sp>
      <p:grpSp>
        <p:nvGrpSpPr>
          <p:cNvPr id="8" name="Group 7"/>
          <p:cNvGrpSpPr/>
          <p:nvPr/>
        </p:nvGrpSpPr>
        <p:grpSpPr>
          <a:xfrm>
            <a:off x="495300" y="5341695"/>
            <a:ext cx="8153400" cy="954107"/>
            <a:chOff x="495300" y="5480843"/>
            <a:chExt cx="8153400" cy="954107"/>
          </a:xfrm>
        </p:grpSpPr>
        <p:sp>
          <p:nvSpPr>
            <p:cNvPr id="10" name="Text Box 1075"/>
            <p:cNvSpPr txBox="1">
              <a:spLocks noChangeArrowheads="1"/>
            </p:cNvSpPr>
            <p:nvPr/>
          </p:nvSpPr>
          <p:spPr bwMode="auto">
            <a:xfrm>
              <a:off x="495300" y="5480843"/>
              <a:ext cx="8153400" cy="954107"/>
            </a:xfrm>
            <a:prstGeom prst="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path path="circle">
                <a:fillToRect l="50000" t="50000" r="50000" b="50000"/>
              </a:path>
              <a:tileRect/>
            </a:gradFill>
            <a:ln w="19050">
              <a:solidFill>
                <a:srgbClr val="FFFF00"/>
              </a:solidFill>
              <a:miter lim="800000"/>
              <a:headEnd/>
              <a:tailEnd/>
            </a:ln>
            <a:effectLst/>
          </p:spPr>
          <p:txBody>
            <a:bodyPr>
              <a:spAutoFit/>
            </a:bodyPr>
            <a:lstStyle/>
            <a:p>
              <a:pPr algn="ctr">
                <a:spcBef>
                  <a:spcPct val="50000"/>
                </a:spcBef>
              </a:pPr>
              <a:r>
                <a:rPr lang="en-US" sz="2800" b="1" dirty="0" smtClean="0">
                  <a:solidFill>
                    <a:srgbClr val="FFFF00"/>
                  </a:solidFill>
                  <a:effectLst>
                    <a:outerShdw blurRad="38100" dist="38100" dir="2700000" algn="tl">
                      <a:srgbClr val="000000">
                        <a:alpha val="43137"/>
                      </a:srgbClr>
                    </a:outerShdw>
                  </a:effectLst>
                </a:rPr>
                <a:t>But all the pieces of the web pages and programs are contained in the software source …</a:t>
              </a:r>
              <a:endParaRPr lang="en-US" sz="2800" b="1" dirty="0">
                <a:solidFill>
                  <a:srgbClr val="FFFF00"/>
                </a:solidFill>
                <a:effectLst>
                  <a:outerShdw blurRad="38100" dist="38100" dir="2700000" algn="tl">
                    <a:srgbClr val="000000">
                      <a:alpha val="43137"/>
                    </a:srgbClr>
                  </a:outerShdw>
                </a:effectLst>
                <a:latin typeface="Times New Roman" pitchFamily="18" charset="0"/>
              </a:endParaRPr>
            </a:p>
          </p:txBody>
        </p:sp>
        <p:sp>
          <p:nvSpPr>
            <p:cNvPr id="11" name="Rectangle 10"/>
            <p:cNvSpPr/>
            <p:nvPr/>
          </p:nvSpPr>
          <p:spPr bwMode="auto">
            <a:xfrm>
              <a:off x="515007" y="5496910"/>
              <a:ext cx="8113986" cy="924911"/>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AFD00"/>
                </a:solidFill>
                <a:effectLst/>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Sections</a:t>
            </a:r>
            <a:endParaRPr lang="en-US" dirty="0"/>
          </a:p>
        </p:txBody>
      </p:sp>
      <p:sp>
        <p:nvSpPr>
          <p:cNvPr id="3" name="Date Placeholder 2"/>
          <p:cNvSpPr>
            <a:spLocks noGrp="1"/>
          </p:cNvSpPr>
          <p:nvPr>
            <p:ph type="dt" sz="half" idx="10"/>
          </p:nvPr>
        </p:nvSpPr>
        <p:spPr/>
        <p:txBody>
          <a:bodyPr/>
          <a:lstStyle/>
          <a:p>
            <a:pPr>
              <a:defRPr/>
            </a:pPr>
            <a:r>
              <a:rPr lang="en-US" smtClean="0"/>
              <a:t>Linköping, January 2011</a:t>
            </a:r>
            <a:endParaRPr lang="en-US"/>
          </a:p>
        </p:txBody>
      </p:sp>
      <p:sp>
        <p:nvSpPr>
          <p:cNvPr id="4" name="Footer Placeholder 3"/>
          <p:cNvSpPr>
            <a:spLocks noGrp="1"/>
          </p:cNvSpPr>
          <p:nvPr>
            <p:ph type="ftr" sz="quarter" idx="11"/>
          </p:nvPr>
        </p:nvSpPr>
        <p:spPr/>
        <p:txBody>
          <a:bodyPr/>
          <a:lstStyle/>
          <a:p>
            <a:pPr>
              <a:defRPr/>
            </a:pPr>
            <a:r>
              <a:rPr lang="en-US" smtClean="0"/>
              <a:t>©  Jeff Offutt</a:t>
            </a:r>
            <a:endParaRPr lang="en-US"/>
          </a:p>
        </p:txBody>
      </p:sp>
      <p:sp>
        <p:nvSpPr>
          <p:cNvPr id="5" name="Slide Number Placeholder 4"/>
          <p:cNvSpPr>
            <a:spLocks noGrp="1"/>
          </p:cNvSpPr>
          <p:nvPr>
            <p:ph type="sldNum" sz="quarter" idx="12"/>
          </p:nvPr>
        </p:nvSpPr>
        <p:spPr/>
        <p:txBody>
          <a:bodyPr/>
          <a:lstStyle/>
          <a:p>
            <a:pPr>
              <a:defRPr/>
            </a:pPr>
            <a:fld id="{5EDE8E54-11B3-46D3-8DA9-56519484B6C1}" type="slidenum">
              <a:rPr lang="en-US" smtClean="0"/>
              <a:pPr>
                <a:defRPr/>
              </a:pPr>
              <a:t>24</a:t>
            </a:fld>
            <a:endParaRPr lang="en-US" dirty="0"/>
          </a:p>
        </p:txBody>
      </p:sp>
      <p:sp>
        <p:nvSpPr>
          <p:cNvPr id="6" name="Text Box 4"/>
          <p:cNvSpPr txBox="1">
            <a:spLocks noChangeArrowheads="1"/>
          </p:cNvSpPr>
          <p:nvPr/>
        </p:nvSpPr>
        <p:spPr bwMode="auto">
          <a:xfrm>
            <a:off x="2176463" y="1079202"/>
            <a:ext cx="6586537" cy="346075"/>
          </a:xfrm>
          <a:prstGeom prst="rect">
            <a:avLst/>
          </a:prstGeom>
          <a:solidFill>
            <a:srgbClr val="000099"/>
          </a:solidFill>
          <a:ln w="9525">
            <a:solidFill>
              <a:schemeClr val="tx1"/>
            </a:solidFill>
            <a:miter lim="800000"/>
            <a:headEnd/>
            <a:tailEnd/>
          </a:ln>
          <a:effectLst/>
        </p:spPr>
        <p:txBody>
          <a:bodyPr rIns="0">
            <a:spAutoFit/>
          </a:bodyPr>
          <a:lstStyle/>
          <a:p>
            <a:pPr>
              <a:spcBef>
                <a:spcPct val="50000"/>
              </a:spcBef>
            </a:pPr>
            <a:r>
              <a:rPr lang="en-US" sz="1600" b="0" dirty="0" err="1">
                <a:solidFill>
                  <a:schemeClr val="tx1"/>
                </a:solidFill>
                <a:latin typeface="Comic Sans MS" pitchFamily="66" charset="0"/>
              </a:rPr>
              <a:t>PrintWriter</a:t>
            </a:r>
            <a:r>
              <a:rPr lang="en-US" sz="1600" b="0" dirty="0">
                <a:solidFill>
                  <a:schemeClr val="tx1"/>
                </a:solidFill>
                <a:latin typeface="Comic Sans MS" pitchFamily="66" charset="0"/>
              </a:rPr>
              <a:t> out = </a:t>
            </a:r>
            <a:r>
              <a:rPr lang="en-US" sz="1600" b="0" dirty="0" err="1">
                <a:solidFill>
                  <a:schemeClr val="tx1"/>
                </a:solidFill>
                <a:latin typeface="Comic Sans MS" pitchFamily="66" charset="0"/>
              </a:rPr>
              <a:t>response.getWriter</a:t>
            </a:r>
            <a:r>
              <a:rPr lang="en-US" sz="1600" b="0" dirty="0">
                <a:solidFill>
                  <a:schemeClr val="tx1"/>
                </a:solidFill>
                <a:latin typeface="Comic Sans MS" pitchFamily="66" charset="0"/>
              </a:rPr>
              <a:t>();</a:t>
            </a:r>
          </a:p>
        </p:txBody>
      </p:sp>
      <p:sp>
        <p:nvSpPr>
          <p:cNvPr id="7" name="Text Box 5"/>
          <p:cNvSpPr txBox="1">
            <a:spLocks noChangeArrowheads="1"/>
          </p:cNvSpPr>
          <p:nvPr/>
        </p:nvSpPr>
        <p:spPr bwMode="auto">
          <a:xfrm>
            <a:off x="1390650" y="1079202"/>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endParaRPr lang="en-US" sz="1600"/>
          </a:p>
        </p:txBody>
      </p:sp>
      <p:sp>
        <p:nvSpPr>
          <p:cNvPr id="8" name="Text Box 6"/>
          <p:cNvSpPr txBox="1">
            <a:spLocks noChangeArrowheads="1"/>
          </p:cNvSpPr>
          <p:nvPr/>
        </p:nvSpPr>
        <p:spPr bwMode="auto">
          <a:xfrm>
            <a:off x="2176463" y="1449090"/>
            <a:ext cx="6586537" cy="1079500"/>
          </a:xfrm>
          <a:prstGeom prst="rect">
            <a:avLst/>
          </a:prstGeom>
          <a:solidFill>
            <a:srgbClr val="000099"/>
          </a:solidFill>
          <a:ln w="9525">
            <a:solidFill>
              <a:schemeClr val="tx1"/>
            </a:solidFill>
            <a:miter lim="800000"/>
            <a:headEnd/>
            <a:tailEnd/>
          </a:ln>
          <a:effectLst/>
        </p:spPr>
        <p:txBody>
          <a:bodyPr rIns="0">
            <a:spAutoFit/>
          </a:bodyPr>
          <a:lstStyle/>
          <a:p>
            <a:pPr>
              <a:spcBef>
                <a:spcPct val="50000"/>
              </a:spcBef>
            </a:pP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rgbClr val="66FF66"/>
                </a:solidFill>
                <a:latin typeface="Comic Sans MS" pitchFamily="66" charset="0"/>
              </a:rPr>
              <a:t>&lt;</a:t>
            </a:r>
            <a:r>
              <a:rPr lang="en-US" sz="1600" b="0" dirty="0">
                <a:solidFill>
                  <a:srgbClr val="66FF66"/>
                </a:solidFill>
                <a:latin typeface="Comic Sans MS" pitchFamily="66" charset="0"/>
              </a:rPr>
              <a:t>HTML</a:t>
            </a:r>
            <a:r>
              <a:rPr lang="en-US" sz="1600" b="0" dirty="0" smtClean="0">
                <a:solidFill>
                  <a:srgbClr val="66FF66"/>
                </a:solidFill>
                <a:latin typeface="Comic Sans MS" pitchFamily="66" charset="0"/>
              </a:rPr>
              <a:t>&gt;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a:p>
            <a:pPr>
              <a:spcBef>
                <a:spcPct val="50000"/>
              </a:spcBef>
            </a:pP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rgbClr val="85FF86"/>
                </a:solidFill>
                <a:latin typeface="Comic Sans MS" pitchFamily="66" charset="0"/>
              </a:rPr>
              <a:t>&lt;</a:t>
            </a:r>
            <a:r>
              <a:rPr lang="en-US" sz="1600" b="0" dirty="0">
                <a:solidFill>
                  <a:srgbClr val="85FF86"/>
                </a:solidFill>
                <a:latin typeface="Comic Sans MS" pitchFamily="66" charset="0"/>
              </a:rPr>
              <a:t>HEAD&gt;&lt;TITLE</a:t>
            </a:r>
            <a:r>
              <a:rPr lang="en-US" sz="1600" b="0" dirty="0" smtClean="0">
                <a:solidFill>
                  <a:srgbClr val="85FF86"/>
                </a:solidFill>
                <a:latin typeface="Comic Sans MS" pitchFamily="66" charset="0"/>
              </a:rPr>
              <a:t>&gt;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title   + </a:t>
            </a:r>
            <a:r>
              <a:rPr lang="en-US" sz="1600" b="0" dirty="0" smtClean="0">
                <a:solidFill>
                  <a:schemeClr val="tx1"/>
                </a:solidFill>
                <a:latin typeface="Comic Sans MS" pitchFamily="66" charset="0"/>
              </a:rPr>
              <a:t>“</a:t>
            </a:r>
            <a:r>
              <a:rPr lang="en-US" sz="1600" b="0" dirty="0" smtClean="0">
                <a:solidFill>
                  <a:srgbClr val="85FF86"/>
                </a:solidFill>
                <a:latin typeface="Comic Sans MS" pitchFamily="66" charset="0"/>
              </a:rPr>
              <a:t>&lt;/</a:t>
            </a:r>
            <a:r>
              <a:rPr lang="en-US" sz="1600" b="0" dirty="0">
                <a:solidFill>
                  <a:srgbClr val="85FF86"/>
                </a:solidFill>
                <a:latin typeface="Comic Sans MS" pitchFamily="66" charset="0"/>
              </a:rPr>
              <a:t>TITLE&gt;&lt;/HEAD</a:t>
            </a:r>
            <a:r>
              <a:rPr lang="en-US" sz="1600" b="0" dirty="0" smtClean="0">
                <a:solidFill>
                  <a:srgbClr val="85FF86"/>
                </a:solidFill>
                <a:latin typeface="Comic Sans MS" pitchFamily="66" charset="0"/>
              </a:rPr>
              <a:t>&gt;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a:p>
            <a:pPr>
              <a:spcBef>
                <a:spcPct val="50000"/>
              </a:spcBef>
            </a:pP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rgbClr val="85FF86"/>
                </a:solidFill>
                <a:latin typeface="Comic Sans MS" pitchFamily="66" charset="0"/>
              </a:rPr>
              <a:t>&lt;</a:t>
            </a:r>
            <a:r>
              <a:rPr lang="en-US" sz="1600" b="0" dirty="0">
                <a:solidFill>
                  <a:srgbClr val="85FF86"/>
                </a:solidFill>
                <a:latin typeface="Comic Sans MS" pitchFamily="66" charset="0"/>
              </a:rPr>
              <a:t>BODY</a:t>
            </a:r>
            <a:r>
              <a:rPr lang="en-US" sz="1600" b="0" dirty="0" smtClean="0">
                <a:solidFill>
                  <a:srgbClr val="85FF86"/>
                </a:solidFill>
                <a:latin typeface="Comic Sans MS" pitchFamily="66" charset="0"/>
              </a:rPr>
              <a:t>&gt;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9" name="Text Box 7"/>
          <p:cNvSpPr txBox="1">
            <a:spLocks noChangeArrowheads="1"/>
          </p:cNvSpPr>
          <p:nvPr/>
        </p:nvSpPr>
        <p:spPr bwMode="auto">
          <a:xfrm>
            <a:off x="1390650" y="1449090"/>
            <a:ext cx="771525" cy="1079500"/>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dirty="0">
                <a:solidFill>
                  <a:schemeClr val="tx1"/>
                </a:solidFill>
                <a:latin typeface="Comic Sans MS" pitchFamily="66" charset="0"/>
              </a:rPr>
              <a:t>P1 =</a:t>
            </a:r>
          </a:p>
          <a:p>
            <a:pPr>
              <a:spcBef>
                <a:spcPct val="50000"/>
              </a:spcBef>
            </a:pPr>
            <a:endParaRPr lang="en-US" sz="1600" b="0" dirty="0">
              <a:solidFill>
                <a:schemeClr val="tx1"/>
              </a:solidFill>
              <a:latin typeface="Comic Sans MS" pitchFamily="66" charset="0"/>
            </a:endParaRPr>
          </a:p>
          <a:p>
            <a:pPr>
              <a:spcBef>
                <a:spcPct val="50000"/>
              </a:spcBef>
            </a:pPr>
            <a:endParaRPr lang="en-US" sz="1600" b="0" dirty="0">
              <a:solidFill>
                <a:schemeClr val="tx1"/>
              </a:solidFill>
              <a:latin typeface="Comic Sans MS" pitchFamily="66" charset="0"/>
            </a:endParaRPr>
          </a:p>
        </p:txBody>
      </p:sp>
      <p:sp>
        <p:nvSpPr>
          <p:cNvPr id="10" name="Text Box 8"/>
          <p:cNvSpPr txBox="1">
            <a:spLocks noChangeArrowheads="1"/>
          </p:cNvSpPr>
          <p:nvPr/>
        </p:nvSpPr>
        <p:spPr bwMode="auto">
          <a:xfrm>
            <a:off x="2176463" y="2552402"/>
            <a:ext cx="6586537" cy="346075"/>
          </a:xfrm>
          <a:prstGeom prst="rect">
            <a:avLst/>
          </a:prstGeom>
          <a:solidFill>
            <a:srgbClr val="000099"/>
          </a:solidFill>
          <a:ln w="9525">
            <a:solidFill>
              <a:schemeClr val="tx1"/>
            </a:solidFill>
            <a:miter lim="800000"/>
            <a:headEnd/>
            <a:tailEnd/>
          </a:ln>
          <a:effectLst/>
        </p:spPr>
        <p:txBody>
          <a:bodyPr rIns="0">
            <a:spAutoFit/>
          </a:bodyPr>
          <a:lstStyle/>
          <a:p>
            <a:pPr>
              <a:spcBef>
                <a:spcPct val="50000"/>
              </a:spcBef>
            </a:pPr>
            <a:r>
              <a:rPr lang="en-US" sz="1600" b="0">
                <a:solidFill>
                  <a:schemeClr val="tx1"/>
                </a:solidFill>
                <a:latin typeface="Comic Sans MS" pitchFamily="66" charset="0"/>
              </a:rPr>
              <a:t>if (isUser) {</a:t>
            </a:r>
          </a:p>
        </p:txBody>
      </p:sp>
      <p:sp>
        <p:nvSpPr>
          <p:cNvPr id="11" name="Text Box 9"/>
          <p:cNvSpPr txBox="1">
            <a:spLocks noChangeArrowheads="1"/>
          </p:cNvSpPr>
          <p:nvPr/>
        </p:nvSpPr>
        <p:spPr bwMode="auto">
          <a:xfrm>
            <a:off x="1390650" y="2552402"/>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endParaRPr lang="en-US" sz="1600"/>
          </a:p>
        </p:txBody>
      </p:sp>
      <p:sp>
        <p:nvSpPr>
          <p:cNvPr id="12" name="Text Box 10"/>
          <p:cNvSpPr txBox="1">
            <a:spLocks noChangeArrowheads="1"/>
          </p:cNvSpPr>
          <p:nvPr/>
        </p:nvSpPr>
        <p:spPr bwMode="auto">
          <a:xfrm>
            <a:off x="2176463" y="2922290"/>
            <a:ext cx="6586537"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rgbClr val="85FF86"/>
                </a:solidFill>
                <a:latin typeface="Comic Sans MS" pitchFamily="66" charset="0"/>
              </a:rPr>
              <a:t>&lt;CENTER&gt;</a:t>
            </a:r>
            <a:r>
              <a:rPr lang="en-US" sz="1600" b="0" dirty="0" smtClean="0">
                <a:solidFill>
                  <a:schemeClr val="tx2"/>
                </a:solidFill>
                <a:latin typeface="Comic Sans MS" pitchFamily="66" charset="0"/>
              </a:rPr>
              <a:t>Welcome</a:t>
            </a:r>
            <a:r>
              <a:rPr lang="en-US" sz="1600" b="0" dirty="0">
                <a:solidFill>
                  <a:schemeClr val="tx2"/>
                </a:solidFill>
                <a:latin typeface="Comic Sans MS" pitchFamily="66" charset="0"/>
              </a:rPr>
              <a:t>!</a:t>
            </a:r>
            <a:r>
              <a:rPr lang="en-US" sz="1600" b="0" dirty="0">
                <a:solidFill>
                  <a:srgbClr val="85FF86"/>
                </a:solidFill>
                <a:latin typeface="Comic Sans MS" pitchFamily="66" charset="0"/>
              </a:rPr>
              <a:t>&lt;/CENTER</a:t>
            </a:r>
            <a:r>
              <a:rPr lang="en-US" sz="1600" b="0" dirty="0" smtClean="0">
                <a:solidFill>
                  <a:srgbClr val="85FF86"/>
                </a:solidFill>
                <a:latin typeface="Comic Sans MS" pitchFamily="66" charset="0"/>
              </a:rPr>
              <a:t>&gt;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13" name="Text Box 11"/>
          <p:cNvSpPr txBox="1">
            <a:spLocks noChangeArrowheads="1"/>
          </p:cNvSpPr>
          <p:nvPr/>
        </p:nvSpPr>
        <p:spPr bwMode="auto">
          <a:xfrm>
            <a:off x="1390650" y="2922290"/>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P2 =</a:t>
            </a:r>
          </a:p>
        </p:txBody>
      </p:sp>
      <p:sp>
        <p:nvSpPr>
          <p:cNvPr id="14" name="Text Box 12"/>
          <p:cNvSpPr txBox="1">
            <a:spLocks noChangeArrowheads="1"/>
          </p:cNvSpPr>
          <p:nvPr/>
        </p:nvSpPr>
        <p:spPr bwMode="auto">
          <a:xfrm>
            <a:off x="2176463" y="3292177"/>
            <a:ext cx="6586537" cy="712788"/>
          </a:xfrm>
          <a:prstGeom prst="rect">
            <a:avLst/>
          </a:prstGeom>
          <a:solidFill>
            <a:srgbClr val="000099"/>
          </a:solidFill>
          <a:ln w="9525">
            <a:solidFill>
              <a:schemeClr val="tx1"/>
            </a:solidFill>
            <a:miter lim="800000"/>
            <a:headEnd/>
            <a:tailEnd/>
          </a:ln>
          <a:effectLst/>
        </p:spPr>
        <p:txBody>
          <a:bodyPr rIns="0">
            <a:spAutoFit/>
          </a:bodyPr>
          <a:lstStyle/>
          <a:p>
            <a:pPr>
              <a:spcBef>
                <a:spcPct val="50000"/>
              </a:spcBef>
            </a:pPr>
            <a:r>
              <a:rPr lang="en-US" sz="1600" b="0">
                <a:solidFill>
                  <a:schemeClr val="tx1"/>
                </a:solidFill>
                <a:latin typeface="Comic Sans MS" pitchFamily="66" charset="0"/>
              </a:rPr>
              <a:t>for (int i=0; i&lt;myVector.size(); i++)</a:t>
            </a:r>
          </a:p>
          <a:p>
            <a:pPr>
              <a:spcBef>
                <a:spcPct val="50000"/>
              </a:spcBef>
            </a:pPr>
            <a:r>
              <a:rPr lang="en-US" sz="1600" b="0">
                <a:solidFill>
                  <a:schemeClr val="tx1"/>
                </a:solidFill>
                <a:latin typeface="Comic Sans MS" pitchFamily="66" charset="0"/>
              </a:rPr>
              <a:t>     if (myVector.elementAt(i).size &gt; 10)</a:t>
            </a:r>
          </a:p>
        </p:txBody>
      </p:sp>
      <p:sp>
        <p:nvSpPr>
          <p:cNvPr id="15" name="Text Box 13"/>
          <p:cNvSpPr txBox="1">
            <a:spLocks noChangeArrowheads="1"/>
          </p:cNvSpPr>
          <p:nvPr/>
        </p:nvSpPr>
        <p:spPr bwMode="auto">
          <a:xfrm>
            <a:off x="1390650" y="3292177"/>
            <a:ext cx="771525" cy="712788"/>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endParaRPr lang="en-US" sz="1600"/>
          </a:p>
          <a:p>
            <a:pPr>
              <a:spcBef>
                <a:spcPct val="50000"/>
              </a:spcBef>
            </a:pPr>
            <a:endParaRPr lang="en-US" sz="1600"/>
          </a:p>
        </p:txBody>
      </p:sp>
      <p:sp>
        <p:nvSpPr>
          <p:cNvPr id="16" name="Text Box 14"/>
          <p:cNvSpPr txBox="1">
            <a:spLocks noChangeArrowheads="1"/>
          </p:cNvSpPr>
          <p:nvPr/>
        </p:nvSpPr>
        <p:spPr bwMode="auto">
          <a:xfrm>
            <a:off x="2176463" y="4028777"/>
            <a:ext cx="6586537"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dirty="0">
                <a:solidFill>
                  <a:schemeClr val="tx1"/>
                </a:solidFill>
                <a:latin typeface="Comic Sans MS" pitchFamily="66" charset="0"/>
              </a:rPr>
              <a:t>      </a:t>
            </a:r>
            <a:r>
              <a:rPr lang="en-US" sz="1600" b="0" dirty="0" err="1" smtClean="0">
                <a:solidFill>
                  <a:schemeClr val="tx1"/>
                </a:solidFill>
                <a:latin typeface="Comic Sans MS" pitchFamily="66" charset="0"/>
              </a:rPr>
              <a:t>out.println</a:t>
            </a:r>
            <a:r>
              <a:rPr lang="en-US" sz="1600" b="0" dirty="0" smtClean="0">
                <a:solidFill>
                  <a:schemeClr val="tx1"/>
                </a:solidFill>
                <a:latin typeface="Comic Sans MS" pitchFamily="66" charset="0"/>
              </a:rPr>
              <a:t> (“</a:t>
            </a:r>
            <a:r>
              <a:rPr lang="en-US" sz="1600" b="0" dirty="0" smtClean="0">
                <a:solidFill>
                  <a:srgbClr val="85FF86"/>
                </a:solidFill>
                <a:latin typeface="Comic Sans MS" pitchFamily="66" charset="0"/>
              </a:rPr>
              <a:t>&lt;P&gt;&lt;B&gt;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err="1">
                <a:solidFill>
                  <a:schemeClr val="tx1"/>
                </a:solidFill>
                <a:latin typeface="Comic Sans MS" pitchFamily="66" charset="0"/>
              </a:rPr>
              <a:t>myVector.elementAt</a:t>
            </a:r>
            <a:r>
              <a:rPr lang="en-US" sz="1600" b="0" dirty="0">
                <a:solidFill>
                  <a:schemeClr val="tx1"/>
                </a:solidFill>
                <a:latin typeface="Comic Sans MS" pitchFamily="66" charset="0"/>
              </a:rPr>
              <a:t>(</a:t>
            </a:r>
            <a:r>
              <a:rPr lang="en-US" sz="1600" b="0" dirty="0" err="1">
                <a:solidFill>
                  <a:schemeClr val="tx1"/>
                </a:solidFill>
                <a:latin typeface="Comic Sans MS" pitchFamily="66" charset="0"/>
              </a:rPr>
              <a:t>i</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 + “</a:t>
            </a:r>
            <a:r>
              <a:rPr lang="en-US" sz="1600" b="0" dirty="0" smtClean="0">
                <a:solidFill>
                  <a:srgbClr val="85FF86"/>
                </a:solidFill>
                <a:latin typeface="Comic Sans MS" pitchFamily="66" charset="0"/>
              </a:rPr>
              <a:t>&lt;/B&gt;&lt;/P&gt;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17" name="Text Box 15"/>
          <p:cNvSpPr txBox="1">
            <a:spLocks noChangeArrowheads="1"/>
          </p:cNvSpPr>
          <p:nvPr/>
        </p:nvSpPr>
        <p:spPr bwMode="auto">
          <a:xfrm>
            <a:off x="1390650" y="4028777"/>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P3 =</a:t>
            </a:r>
          </a:p>
        </p:txBody>
      </p:sp>
      <p:sp>
        <p:nvSpPr>
          <p:cNvPr id="18" name="Text Box 16"/>
          <p:cNvSpPr txBox="1">
            <a:spLocks noChangeArrowheads="1"/>
          </p:cNvSpPr>
          <p:nvPr/>
        </p:nvSpPr>
        <p:spPr bwMode="auto">
          <a:xfrm>
            <a:off x="2176463" y="4398665"/>
            <a:ext cx="6586537" cy="346075"/>
          </a:xfrm>
          <a:prstGeom prst="rect">
            <a:avLst/>
          </a:prstGeom>
          <a:solidFill>
            <a:srgbClr val="000099"/>
          </a:solidFill>
          <a:ln w="9525">
            <a:solidFill>
              <a:schemeClr val="tx1"/>
            </a:solidFill>
            <a:miter lim="800000"/>
            <a:headEnd/>
            <a:tailEnd/>
          </a:ln>
          <a:effectLst/>
        </p:spPr>
        <p:txBody>
          <a:bodyPr rIns="0">
            <a:spAutoFit/>
          </a:bodyPr>
          <a:lstStyle/>
          <a:p>
            <a:pPr>
              <a:spcBef>
                <a:spcPct val="50000"/>
              </a:spcBef>
            </a:pPr>
            <a:r>
              <a:rPr lang="en-US" sz="1600" b="0">
                <a:solidFill>
                  <a:schemeClr val="tx1"/>
                </a:solidFill>
                <a:latin typeface="Comic Sans MS" pitchFamily="66" charset="0"/>
              </a:rPr>
              <a:t>   else</a:t>
            </a:r>
          </a:p>
        </p:txBody>
      </p:sp>
      <p:sp>
        <p:nvSpPr>
          <p:cNvPr id="19" name="Text Box 17"/>
          <p:cNvSpPr txBox="1">
            <a:spLocks noChangeArrowheads="1"/>
          </p:cNvSpPr>
          <p:nvPr/>
        </p:nvSpPr>
        <p:spPr bwMode="auto">
          <a:xfrm>
            <a:off x="1390650" y="4398665"/>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endParaRPr lang="en-US" sz="1600"/>
          </a:p>
        </p:txBody>
      </p:sp>
      <p:sp>
        <p:nvSpPr>
          <p:cNvPr id="20" name="Text Box 18"/>
          <p:cNvSpPr txBox="1">
            <a:spLocks noChangeArrowheads="1"/>
          </p:cNvSpPr>
          <p:nvPr/>
        </p:nvSpPr>
        <p:spPr bwMode="auto">
          <a:xfrm>
            <a:off x="2176463" y="4768552"/>
            <a:ext cx="6597650"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dirty="0">
                <a:solidFill>
                  <a:schemeClr val="tx1"/>
                </a:solidFill>
                <a:latin typeface="Comic Sans MS" pitchFamily="66" charset="0"/>
              </a:rPr>
              <a:t>      </a:t>
            </a:r>
            <a:r>
              <a:rPr lang="en-US" sz="1600" b="0" dirty="0" err="1" smtClean="0">
                <a:solidFill>
                  <a:schemeClr val="tx1"/>
                </a:solidFill>
                <a:latin typeface="Comic Sans MS" pitchFamily="66" charset="0"/>
              </a:rPr>
              <a:t>out.println</a:t>
            </a:r>
            <a:r>
              <a:rPr lang="en-US" sz="1600" b="0" dirty="0" smtClean="0">
                <a:solidFill>
                  <a:schemeClr val="tx1"/>
                </a:solidFill>
                <a:latin typeface="Comic Sans MS" pitchFamily="66" charset="0"/>
              </a:rPr>
              <a:t> (“</a:t>
            </a:r>
            <a:r>
              <a:rPr lang="en-US" sz="1600" b="0" dirty="0" smtClean="0">
                <a:solidFill>
                  <a:srgbClr val="85FF86"/>
                </a:solidFill>
                <a:latin typeface="Comic Sans MS" pitchFamily="66" charset="0"/>
              </a:rPr>
              <a:t>&lt;P&gt;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err="1" smtClean="0">
                <a:solidFill>
                  <a:schemeClr val="tx1"/>
                </a:solidFill>
                <a:latin typeface="Comic Sans MS" pitchFamily="66" charset="0"/>
              </a:rPr>
              <a:t>myVector.elementAt</a:t>
            </a:r>
            <a:r>
              <a:rPr lang="en-US" sz="1600" b="0" dirty="0" smtClean="0">
                <a:solidFill>
                  <a:schemeClr val="tx1"/>
                </a:solidFill>
                <a:latin typeface="Comic Sans MS" pitchFamily="66" charset="0"/>
              </a:rPr>
              <a:t>  (</a:t>
            </a:r>
            <a:r>
              <a:rPr lang="en-US" sz="1600" b="0" dirty="0" err="1">
                <a:solidFill>
                  <a:schemeClr val="tx1"/>
                </a:solidFill>
                <a:latin typeface="Comic Sans MS" pitchFamily="66" charset="0"/>
              </a:rPr>
              <a:t>i</a:t>
            </a:r>
            <a:r>
              <a:rPr lang="en-US" sz="1600" b="0" dirty="0">
                <a:solidFill>
                  <a:schemeClr val="tx1"/>
                </a:solidFill>
                <a:latin typeface="Comic Sans MS" pitchFamily="66" charset="0"/>
              </a:rPr>
              <a:t>)   + </a:t>
            </a:r>
            <a:r>
              <a:rPr lang="en-US" sz="1600" b="0" dirty="0" smtClean="0">
                <a:solidFill>
                  <a:schemeClr val="tx1"/>
                </a:solidFill>
                <a:latin typeface="Comic Sans MS" pitchFamily="66" charset="0"/>
              </a:rPr>
              <a:t>“</a:t>
            </a:r>
            <a:r>
              <a:rPr lang="en-US" sz="1600" b="0" dirty="0" smtClean="0">
                <a:solidFill>
                  <a:srgbClr val="85FF86"/>
                </a:solidFill>
                <a:latin typeface="Comic Sans MS" pitchFamily="66" charset="0"/>
              </a:rPr>
              <a:t>&lt;/P&gt;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21" name="Text Box 19"/>
          <p:cNvSpPr txBox="1">
            <a:spLocks noChangeArrowheads="1"/>
          </p:cNvSpPr>
          <p:nvPr/>
        </p:nvSpPr>
        <p:spPr bwMode="auto">
          <a:xfrm>
            <a:off x="1390650" y="4768552"/>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P4 =</a:t>
            </a:r>
          </a:p>
        </p:txBody>
      </p:sp>
      <p:sp>
        <p:nvSpPr>
          <p:cNvPr id="22" name="Text Box 20"/>
          <p:cNvSpPr txBox="1">
            <a:spLocks noChangeArrowheads="1"/>
          </p:cNvSpPr>
          <p:nvPr/>
        </p:nvSpPr>
        <p:spPr bwMode="auto">
          <a:xfrm>
            <a:off x="2176463" y="5138440"/>
            <a:ext cx="6597650"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 else</a:t>
            </a:r>
          </a:p>
        </p:txBody>
      </p:sp>
      <p:sp>
        <p:nvSpPr>
          <p:cNvPr id="23" name="Text Box 21"/>
          <p:cNvSpPr txBox="1">
            <a:spLocks noChangeArrowheads="1"/>
          </p:cNvSpPr>
          <p:nvPr/>
        </p:nvSpPr>
        <p:spPr bwMode="auto">
          <a:xfrm>
            <a:off x="1390650" y="5138440"/>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endParaRPr lang="en-US" sz="1600"/>
          </a:p>
        </p:txBody>
      </p:sp>
      <p:sp>
        <p:nvSpPr>
          <p:cNvPr id="24" name="Text Box 22"/>
          <p:cNvSpPr txBox="1">
            <a:spLocks noChangeArrowheads="1"/>
          </p:cNvSpPr>
          <p:nvPr/>
        </p:nvSpPr>
        <p:spPr bwMode="auto">
          <a:xfrm>
            <a:off x="2176463" y="5508327"/>
            <a:ext cx="6586537" cy="346075"/>
          </a:xfrm>
          <a:prstGeom prst="rect">
            <a:avLst/>
          </a:prstGeom>
          <a:solidFill>
            <a:srgbClr val="000099"/>
          </a:solidFill>
          <a:ln w="9525">
            <a:solidFill>
              <a:schemeClr val="tx1"/>
            </a:solidFill>
            <a:miter lim="800000"/>
            <a:headEnd/>
            <a:tailEnd/>
          </a:ln>
          <a:effectLst/>
        </p:spPr>
        <p:txBody>
          <a:bodyPr rIns="0">
            <a:spAutoFit/>
          </a:bodyPr>
          <a:lstStyle/>
          <a:p>
            <a:pPr>
              <a:spcBef>
                <a:spcPct val="50000"/>
              </a:spcBef>
            </a:pPr>
            <a:r>
              <a:rPr lang="en-US" sz="1600" b="0">
                <a:solidFill>
                  <a:schemeClr val="tx1"/>
                </a:solidFill>
                <a:latin typeface="Comic Sans MS" pitchFamily="66" charset="0"/>
              </a:rPr>
              <a:t>   {   }</a:t>
            </a:r>
          </a:p>
        </p:txBody>
      </p:sp>
      <p:sp>
        <p:nvSpPr>
          <p:cNvPr id="25" name="Text Box 23"/>
          <p:cNvSpPr txBox="1">
            <a:spLocks noChangeArrowheads="1"/>
          </p:cNvSpPr>
          <p:nvPr/>
        </p:nvSpPr>
        <p:spPr bwMode="auto">
          <a:xfrm>
            <a:off x="1390650" y="5508327"/>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P5 =</a:t>
            </a:r>
          </a:p>
        </p:txBody>
      </p:sp>
      <p:sp>
        <p:nvSpPr>
          <p:cNvPr id="26" name="Text Box 24"/>
          <p:cNvSpPr txBox="1">
            <a:spLocks noChangeArrowheads="1"/>
          </p:cNvSpPr>
          <p:nvPr/>
        </p:nvSpPr>
        <p:spPr bwMode="auto">
          <a:xfrm>
            <a:off x="2176463" y="5878215"/>
            <a:ext cx="6597650"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dirty="0">
                <a:solidFill>
                  <a:schemeClr val="tx1"/>
                </a:solidFill>
                <a:latin typeface="Comic Sans MS" pitchFamily="66" charset="0"/>
              </a:rPr>
              <a:t>      </a:t>
            </a:r>
            <a:r>
              <a:rPr lang="en-US" sz="1600" b="0" dirty="0" err="1" smtClean="0">
                <a:solidFill>
                  <a:schemeClr val="tx1"/>
                </a:solidFill>
                <a:latin typeface="Comic Sans MS" pitchFamily="66" charset="0"/>
              </a:rPr>
              <a:t>out.println</a:t>
            </a:r>
            <a:r>
              <a:rPr lang="en-US" sz="1600" b="0" dirty="0" smtClean="0">
                <a:solidFill>
                  <a:schemeClr val="tx1"/>
                </a:solidFill>
                <a:latin typeface="Comic Sans MS" pitchFamily="66" charset="0"/>
              </a:rPr>
              <a:t> (“</a:t>
            </a:r>
            <a:r>
              <a:rPr lang="en-US" sz="1600" b="0" dirty="0" smtClean="0">
                <a:solidFill>
                  <a:srgbClr val="85FF86"/>
                </a:solidFill>
                <a:latin typeface="Comic Sans MS" pitchFamily="66" charset="0"/>
              </a:rPr>
              <a:t>&lt;/</a:t>
            </a:r>
            <a:r>
              <a:rPr lang="en-US" sz="1600" b="0" dirty="0">
                <a:solidFill>
                  <a:srgbClr val="85FF86"/>
                </a:solidFill>
                <a:latin typeface="Comic Sans MS" pitchFamily="66" charset="0"/>
              </a:rPr>
              <a:t>BODY&gt;&lt;/HTML</a:t>
            </a:r>
            <a:r>
              <a:rPr lang="en-US" sz="1600" b="0" dirty="0" smtClean="0">
                <a:solidFill>
                  <a:srgbClr val="85FF86"/>
                </a:solidFill>
                <a:latin typeface="Comic Sans MS" pitchFamily="66" charset="0"/>
              </a:rPr>
              <a:t>&gt;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27" name="Text Box 25"/>
          <p:cNvSpPr txBox="1">
            <a:spLocks noChangeArrowheads="1"/>
          </p:cNvSpPr>
          <p:nvPr/>
        </p:nvSpPr>
        <p:spPr bwMode="auto">
          <a:xfrm>
            <a:off x="1390650" y="5878215"/>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P6 =</a:t>
            </a:r>
          </a:p>
        </p:txBody>
      </p:sp>
      <p:sp>
        <p:nvSpPr>
          <p:cNvPr id="28" name="Text Box 26"/>
          <p:cNvSpPr txBox="1">
            <a:spLocks noChangeArrowheads="1"/>
          </p:cNvSpPr>
          <p:nvPr/>
        </p:nvSpPr>
        <p:spPr bwMode="auto">
          <a:xfrm>
            <a:off x="2176463" y="6249690"/>
            <a:ext cx="6597650"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r>
              <a:rPr lang="en-US" sz="1600" b="0">
                <a:solidFill>
                  <a:schemeClr val="tx1"/>
                </a:solidFill>
                <a:latin typeface="Comic Sans MS" pitchFamily="66" charset="0"/>
              </a:rPr>
              <a:t>out.close ();</a:t>
            </a:r>
          </a:p>
        </p:txBody>
      </p:sp>
      <p:sp>
        <p:nvSpPr>
          <p:cNvPr id="29" name="Text Box 27"/>
          <p:cNvSpPr txBox="1">
            <a:spLocks noChangeArrowheads="1"/>
          </p:cNvSpPr>
          <p:nvPr/>
        </p:nvSpPr>
        <p:spPr bwMode="auto">
          <a:xfrm>
            <a:off x="1390650" y="6249690"/>
            <a:ext cx="771525" cy="346075"/>
          </a:xfrm>
          <a:prstGeom prst="rect">
            <a:avLst/>
          </a:prstGeom>
          <a:solidFill>
            <a:srgbClr val="000099"/>
          </a:solidFill>
          <a:ln w="9525">
            <a:solidFill>
              <a:schemeClr val="tx1"/>
            </a:solidFill>
            <a:miter lim="800000"/>
            <a:headEnd/>
            <a:tailEnd/>
          </a:ln>
          <a:effectLst/>
        </p:spPr>
        <p:txBody>
          <a:bodyPr>
            <a:spAutoFit/>
          </a:bodyPr>
          <a:lstStyle/>
          <a:p>
            <a:pPr>
              <a:spcBef>
                <a:spcPct val="50000"/>
              </a:spcBef>
            </a:pPr>
            <a:endParaRPr lang="en-US" sz="1600"/>
          </a:p>
        </p:txBody>
      </p:sp>
      <p:grpSp>
        <p:nvGrpSpPr>
          <p:cNvPr id="30" name="Group 38"/>
          <p:cNvGrpSpPr>
            <a:grpSpLocks/>
          </p:cNvGrpSpPr>
          <p:nvPr/>
        </p:nvGrpSpPr>
        <p:grpSpPr bwMode="auto">
          <a:xfrm>
            <a:off x="4337051" y="1841202"/>
            <a:ext cx="4010026" cy="4445000"/>
            <a:chOff x="2732" y="1200"/>
            <a:chExt cx="2526" cy="2800"/>
          </a:xfrm>
        </p:grpSpPr>
        <p:sp>
          <p:nvSpPr>
            <p:cNvPr id="31" name="Text Box 35"/>
            <p:cNvSpPr txBox="1">
              <a:spLocks noChangeArrowheads="1"/>
            </p:cNvSpPr>
            <p:nvPr/>
          </p:nvSpPr>
          <p:spPr bwMode="auto">
            <a:xfrm>
              <a:off x="3312" y="1200"/>
              <a:ext cx="401" cy="213"/>
            </a:xfrm>
            <a:prstGeom prst="rect">
              <a:avLst/>
            </a:prstGeom>
            <a:solidFill>
              <a:srgbClr val="0000FF"/>
            </a:solidFill>
            <a:ln w="9525">
              <a:noFill/>
              <a:miter lim="800000"/>
              <a:headEnd/>
              <a:tailEnd/>
            </a:ln>
            <a:effectLst/>
          </p:spPr>
          <p:txBody>
            <a:bodyPr wrap="square">
              <a:spAutoFit/>
            </a:bodyPr>
            <a:lstStyle/>
            <a:p>
              <a:r>
                <a:rPr lang="en-US" sz="1600" b="0" dirty="0">
                  <a:solidFill>
                    <a:schemeClr val="tx2"/>
                  </a:solidFill>
                  <a:latin typeface="Comic Sans MS" pitchFamily="66" charset="0"/>
                </a:rPr>
                <a:t>title</a:t>
              </a:r>
            </a:p>
          </p:txBody>
        </p:sp>
        <p:sp>
          <p:nvSpPr>
            <p:cNvPr id="32" name="Text Box 36"/>
            <p:cNvSpPr txBox="1">
              <a:spLocks noChangeArrowheads="1"/>
            </p:cNvSpPr>
            <p:nvPr/>
          </p:nvSpPr>
          <p:spPr bwMode="auto">
            <a:xfrm>
              <a:off x="2897" y="2592"/>
              <a:ext cx="1536" cy="213"/>
            </a:xfrm>
            <a:prstGeom prst="rect">
              <a:avLst/>
            </a:prstGeom>
            <a:solidFill>
              <a:srgbClr val="0000FF"/>
            </a:solidFill>
            <a:ln w="9525">
              <a:noFill/>
              <a:miter lim="800000"/>
              <a:headEnd/>
              <a:tailEnd/>
            </a:ln>
            <a:effectLst/>
          </p:spPr>
          <p:txBody>
            <a:bodyPr wrap="square">
              <a:spAutoFit/>
            </a:bodyPr>
            <a:lstStyle/>
            <a:p>
              <a:pPr>
                <a:spcBef>
                  <a:spcPct val="50000"/>
                </a:spcBef>
              </a:pPr>
              <a:r>
                <a:rPr lang="en-US" sz="1600" b="0" dirty="0" err="1" smtClean="0">
                  <a:solidFill>
                    <a:schemeClr val="tx2"/>
                  </a:solidFill>
                  <a:latin typeface="Comic Sans MS" pitchFamily="66" charset="0"/>
                </a:rPr>
                <a:t>myVector.elementAt</a:t>
              </a:r>
              <a:r>
                <a:rPr lang="en-US" sz="1600" b="0" dirty="0" smtClean="0">
                  <a:solidFill>
                    <a:schemeClr val="tx2"/>
                  </a:solidFill>
                  <a:latin typeface="Comic Sans MS" pitchFamily="66" charset="0"/>
                </a:rPr>
                <a:t> (</a:t>
              </a:r>
              <a:r>
                <a:rPr lang="en-US" sz="1600" b="0" dirty="0" err="1">
                  <a:solidFill>
                    <a:schemeClr val="tx2"/>
                  </a:solidFill>
                  <a:latin typeface="Comic Sans MS" pitchFamily="66" charset="0"/>
                </a:rPr>
                <a:t>i</a:t>
              </a:r>
              <a:r>
                <a:rPr lang="en-US" sz="1600" b="0" dirty="0">
                  <a:solidFill>
                    <a:schemeClr val="tx2"/>
                  </a:solidFill>
                  <a:latin typeface="Comic Sans MS" pitchFamily="66" charset="0"/>
                </a:rPr>
                <a:t>)</a:t>
              </a:r>
            </a:p>
          </p:txBody>
        </p:sp>
        <p:sp>
          <p:nvSpPr>
            <p:cNvPr id="33" name="Text Box 30"/>
            <p:cNvSpPr txBox="1">
              <a:spLocks noChangeArrowheads="1"/>
            </p:cNvSpPr>
            <p:nvPr/>
          </p:nvSpPr>
          <p:spPr bwMode="auto">
            <a:xfrm>
              <a:off x="4542" y="3552"/>
              <a:ext cx="716" cy="448"/>
            </a:xfrm>
            <a:prstGeom prst="rect">
              <a:avLst/>
            </a:prstGeom>
            <a:solidFill>
              <a:srgbClr val="0000FF"/>
            </a:solidFill>
            <a:ln w="19050">
              <a:solidFill>
                <a:srgbClr val="FFFF00"/>
              </a:solidFill>
              <a:miter lim="800000"/>
              <a:headEnd/>
              <a:tailEnd/>
            </a:ln>
            <a:effectLst/>
          </p:spPr>
          <p:txBody>
            <a:bodyPr wrap="none">
              <a:spAutoFit/>
            </a:bodyPr>
            <a:lstStyle/>
            <a:p>
              <a:pPr algn="ctr"/>
              <a:r>
                <a:rPr lang="en-US" sz="2000" b="0" i="1">
                  <a:solidFill>
                    <a:srgbClr val="FFFF00"/>
                  </a:solidFill>
                </a:rPr>
                <a:t>Content</a:t>
              </a:r>
            </a:p>
            <a:p>
              <a:pPr algn="ctr"/>
              <a:r>
                <a:rPr lang="en-US" sz="2000" b="0" i="1">
                  <a:solidFill>
                    <a:srgbClr val="FFFF00"/>
                  </a:solidFill>
                </a:rPr>
                <a:t>variables</a:t>
              </a:r>
            </a:p>
          </p:txBody>
        </p:sp>
        <p:sp>
          <p:nvSpPr>
            <p:cNvPr id="34" name="Line 31"/>
            <p:cNvSpPr>
              <a:spLocks noChangeShapeType="1"/>
            </p:cNvSpPr>
            <p:nvPr/>
          </p:nvSpPr>
          <p:spPr bwMode="auto">
            <a:xfrm flipH="1" flipV="1">
              <a:off x="3504" y="1440"/>
              <a:ext cx="1232" cy="2102"/>
            </a:xfrm>
            <a:prstGeom prst="line">
              <a:avLst/>
            </a:prstGeom>
            <a:noFill/>
            <a:ln w="19050">
              <a:solidFill>
                <a:srgbClr val="FFFF00"/>
              </a:solidFill>
              <a:round/>
              <a:headEnd/>
              <a:tailEnd type="triangle" w="med" len="med"/>
            </a:ln>
            <a:effectLst/>
          </p:spPr>
          <p:txBody>
            <a:bodyPr/>
            <a:lstStyle/>
            <a:p>
              <a:endParaRPr lang="en-US" b="0"/>
            </a:p>
          </p:txBody>
        </p:sp>
        <p:sp>
          <p:nvSpPr>
            <p:cNvPr id="35" name="Line 33"/>
            <p:cNvSpPr>
              <a:spLocks noChangeShapeType="1"/>
            </p:cNvSpPr>
            <p:nvPr/>
          </p:nvSpPr>
          <p:spPr bwMode="auto">
            <a:xfrm flipH="1" flipV="1">
              <a:off x="3891" y="2746"/>
              <a:ext cx="845" cy="793"/>
            </a:xfrm>
            <a:prstGeom prst="line">
              <a:avLst/>
            </a:prstGeom>
            <a:noFill/>
            <a:ln w="19050">
              <a:solidFill>
                <a:srgbClr val="FFFF00"/>
              </a:solidFill>
              <a:round/>
              <a:headEnd/>
              <a:tailEnd type="triangle" w="med" len="med"/>
            </a:ln>
            <a:effectLst/>
          </p:spPr>
          <p:txBody>
            <a:bodyPr/>
            <a:lstStyle/>
            <a:p>
              <a:endParaRPr lang="en-US" b="0"/>
            </a:p>
          </p:txBody>
        </p:sp>
        <p:sp>
          <p:nvSpPr>
            <p:cNvPr id="36" name="Text Box 37"/>
            <p:cNvSpPr txBox="1">
              <a:spLocks noChangeArrowheads="1"/>
            </p:cNvSpPr>
            <p:nvPr/>
          </p:nvSpPr>
          <p:spPr bwMode="auto">
            <a:xfrm>
              <a:off x="2732" y="3046"/>
              <a:ext cx="1519" cy="213"/>
            </a:xfrm>
            <a:prstGeom prst="rect">
              <a:avLst/>
            </a:prstGeom>
            <a:solidFill>
              <a:srgbClr val="0000FF"/>
            </a:solidFill>
            <a:ln w="9525">
              <a:noFill/>
              <a:miter lim="800000"/>
              <a:headEnd/>
              <a:tailEnd/>
            </a:ln>
            <a:effectLst/>
          </p:spPr>
          <p:txBody>
            <a:bodyPr wrap="square">
              <a:spAutoFit/>
            </a:bodyPr>
            <a:lstStyle/>
            <a:p>
              <a:pPr>
                <a:spcBef>
                  <a:spcPct val="50000"/>
                </a:spcBef>
              </a:pPr>
              <a:r>
                <a:rPr lang="en-US" sz="1600" b="0" dirty="0" err="1" smtClean="0">
                  <a:solidFill>
                    <a:schemeClr val="tx2"/>
                  </a:solidFill>
                  <a:latin typeface="Comic Sans MS" pitchFamily="66" charset="0"/>
                </a:rPr>
                <a:t>myVector.elementAt</a:t>
              </a:r>
              <a:r>
                <a:rPr lang="en-US" sz="1600" b="0" dirty="0" smtClean="0">
                  <a:solidFill>
                    <a:schemeClr val="tx2"/>
                  </a:solidFill>
                  <a:latin typeface="Comic Sans MS" pitchFamily="66" charset="0"/>
                </a:rPr>
                <a:t> (</a:t>
              </a:r>
              <a:r>
                <a:rPr lang="en-US" sz="1600" b="0" dirty="0" err="1" smtClean="0">
                  <a:solidFill>
                    <a:schemeClr val="tx2"/>
                  </a:solidFill>
                  <a:latin typeface="Comic Sans MS" pitchFamily="66" charset="0"/>
                </a:rPr>
                <a:t>i</a:t>
              </a:r>
              <a:r>
                <a:rPr lang="en-US" sz="1600" b="0" dirty="0">
                  <a:solidFill>
                    <a:schemeClr val="tx2"/>
                  </a:solidFill>
                  <a:latin typeface="Comic Sans MS" pitchFamily="66" charset="0"/>
                </a:rPr>
                <a:t>)</a:t>
              </a:r>
            </a:p>
          </p:txBody>
        </p:sp>
        <p:sp>
          <p:nvSpPr>
            <p:cNvPr id="37" name="Line 32"/>
            <p:cNvSpPr>
              <a:spLocks noChangeShapeType="1"/>
            </p:cNvSpPr>
            <p:nvPr/>
          </p:nvSpPr>
          <p:spPr bwMode="auto">
            <a:xfrm flipH="1" flipV="1">
              <a:off x="3641" y="3232"/>
              <a:ext cx="1095" cy="308"/>
            </a:xfrm>
            <a:prstGeom prst="line">
              <a:avLst/>
            </a:prstGeom>
            <a:noFill/>
            <a:ln w="19050">
              <a:solidFill>
                <a:srgbClr val="FFFF00"/>
              </a:solidFill>
              <a:round/>
              <a:headEnd/>
              <a:tailEnd type="triangle" w="med" len="med"/>
            </a:ln>
            <a:effectLst/>
          </p:spPr>
          <p:txBody>
            <a:bodyPr/>
            <a:lstStyle/>
            <a:p>
              <a:endParaRPr lang="en-US" b="0"/>
            </a:p>
          </p:txBody>
        </p:sp>
      </p:grpSp>
      <p:grpSp>
        <p:nvGrpSpPr>
          <p:cNvPr id="38" name="Group 41"/>
          <p:cNvGrpSpPr>
            <a:grpSpLocks/>
          </p:cNvGrpSpPr>
          <p:nvPr/>
        </p:nvGrpSpPr>
        <p:grpSpPr bwMode="auto">
          <a:xfrm>
            <a:off x="152400" y="5168602"/>
            <a:ext cx="1219200" cy="1016000"/>
            <a:chOff x="96" y="3296"/>
            <a:chExt cx="768" cy="640"/>
          </a:xfrm>
        </p:grpSpPr>
        <p:sp>
          <p:nvSpPr>
            <p:cNvPr id="39" name="Text Box 39"/>
            <p:cNvSpPr txBox="1">
              <a:spLocks noChangeArrowheads="1"/>
            </p:cNvSpPr>
            <p:nvPr/>
          </p:nvSpPr>
          <p:spPr bwMode="auto">
            <a:xfrm>
              <a:off x="96" y="3296"/>
              <a:ext cx="574" cy="640"/>
            </a:xfrm>
            <a:prstGeom prst="rect">
              <a:avLst/>
            </a:prstGeom>
            <a:solidFill>
              <a:srgbClr val="0000FF"/>
            </a:solidFill>
            <a:ln w="19050">
              <a:solidFill>
                <a:srgbClr val="FFFF00"/>
              </a:solidFill>
              <a:miter lim="800000"/>
              <a:headEnd/>
              <a:tailEnd/>
            </a:ln>
            <a:effectLst/>
          </p:spPr>
          <p:txBody>
            <a:bodyPr wrap="none">
              <a:spAutoFit/>
            </a:bodyPr>
            <a:lstStyle/>
            <a:p>
              <a:pPr algn="ctr"/>
              <a:r>
                <a:rPr lang="en-US" sz="2000" b="0" i="1">
                  <a:solidFill>
                    <a:srgbClr val="FFFF00"/>
                  </a:solidFill>
                </a:rPr>
                <a:t>Empty</a:t>
              </a:r>
            </a:p>
            <a:p>
              <a:pPr algn="ctr"/>
              <a:r>
                <a:rPr lang="en-US" sz="2000" b="0" i="1">
                  <a:solidFill>
                    <a:srgbClr val="FFFF00"/>
                  </a:solidFill>
                </a:rPr>
                <a:t>atomic</a:t>
              </a:r>
            </a:p>
            <a:p>
              <a:pPr algn="ctr"/>
              <a:r>
                <a:rPr lang="en-US" sz="2000" b="0" i="1">
                  <a:solidFill>
                    <a:srgbClr val="FFFF00"/>
                  </a:solidFill>
                </a:rPr>
                <a:t>section</a:t>
              </a:r>
            </a:p>
          </p:txBody>
        </p:sp>
        <p:sp>
          <p:nvSpPr>
            <p:cNvPr id="40" name="Line 40"/>
            <p:cNvSpPr>
              <a:spLocks noChangeShapeType="1"/>
            </p:cNvSpPr>
            <p:nvPr/>
          </p:nvSpPr>
          <p:spPr bwMode="auto">
            <a:xfrm>
              <a:off x="672" y="3616"/>
              <a:ext cx="192" cy="0"/>
            </a:xfrm>
            <a:prstGeom prst="line">
              <a:avLst/>
            </a:prstGeom>
            <a:noFill/>
            <a:ln w="19050">
              <a:solidFill>
                <a:schemeClr val="tx2"/>
              </a:solidFill>
              <a:round/>
              <a:headEnd/>
              <a:tailEnd type="triangle" w="med" len="med"/>
            </a:ln>
            <a:effectLst/>
          </p:spPr>
          <p:txBody>
            <a:bodyPr/>
            <a:lstStyle/>
            <a:p>
              <a:endParaRPr lang="en-US" b="0"/>
            </a:p>
          </p:txBody>
        </p:sp>
      </p:grpSp>
      <p:grpSp>
        <p:nvGrpSpPr>
          <p:cNvPr id="41" name="Group 43"/>
          <p:cNvGrpSpPr>
            <a:grpSpLocks/>
          </p:cNvGrpSpPr>
          <p:nvPr/>
        </p:nvGrpSpPr>
        <p:grpSpPr bwMode="auto">
          <a:xfrm>
            <a:off x="0" y="2374602"/>
            <a:ext cx="1295400" cy="1752600"/>
            <a:chOff x="0" y="1536"/>
            <a:chExt cx="816" cy="1104"/>
          </a:xfrm>
        </p:grpSpPr>
        <p:sp>
          <p:nvSpPr>
            <p:cNvPr id="42" name="Text Box 28"/>
            <p:cNvSpPr txBox="1">
              <a:spLocks noChangeArrowheads="1"/>
            </p:cNvSpPr>
            <p:nvPr/>
          </p:nvSpPr>
          <p:spPr bwMode="auto">
            <a:xfrm>
              <a:off x="0" y="1872"/>
              <a:ext cx="636" cy="448"/>
            </a:xfrm>
            <a:prstGeom prst="rect">
              <a:avLst/>
            </a:prstGeom>
            <a:solidFill>
              <a:srgbClr val="0000FF"/>
            </a:solidFill>
            <a:ln w="19050">
              <a:solidFill>
                <a:srgbClr val="FFFF00"/>
              </a:solidFill>
              <a:miter lim="800000"/>
              <a:headEnd/>
              <a:tailEnd/>
            </a:ln>
            <a:effectLst/>
          </p:spPr>
          <p:txBody>
            <a:bodyPr wrap="none">
              <a:spAutoFit/>
            </a:bodyPr>
            <a:lstStyle/>
            <a:p>
              <a:pPr algn="ctr"/>
              <a:r>
                <a:rPr lang="en-US" sz="2000" b="0" i="1" dirty="0">
                  <a:solidFill>
                    <a:srgbClr val="FFFF00"/>
                  </a:solidFill>
                </a:rPr>
                <a:t>Atomic</a:t>
              </a:r>
            </a:p>
            <a:p>
              <a:pPr algn="ctr"/>
              <a:r>
                <a:rPr lang="en-US" sz="2000" b="0" i="1" dirty="0">
                  <a:solidFill>
                    <a:srgbClr val="FFFF00"/>
                  </a:solidFill>
                </a:rPr>
                <a:t>sections</a:t>
              </a:r>
            </a:p>
          </p:txBody>
        </p:sp>
        <p:sp>
          <p:nvSpPr>
            <p:cNvPr id="43" name="AutoShape 42"/>
            <p:cNvSpPr>
              <a:spLocks/>
            </p:cNvSpPr>
            <p:nvPr/>
          </p:nvSpPr>
          <p:spPr bwMode="auto">
            <a:xfrm>
              <a:off x="672" y="1536"/>
              <a:ext cx="144" cy="1104"/>
            </a:xfrm>
            <a:prstGeom prst="leftBrace">
              <a:avLst>
                <a:gd name="adj1" fmla="val 63889"/>
                <a:gd name="adj2" fmla="val 50000"/>
              </a:avLst>
            </a:prstGeom>
            <a:noFill/>
            <a:ln w="19050">
              <a:solidFill>
                <a:schemeClr val="tx2"/>
              </a:solidFill>
              <a:round/>
              <a:headEnd/>
              <a:tailEnd/>
            </a:ln>
            <a:effectLst/>
          </p:spPr>
          <p:txBody>
            <a:bodyPr wrap="none" anchor="ctr"/>
            <a:lstStyle/>
            <a:p>
              <a:endParaRPr lang="en-US" b="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75CDE80C-78DC-4B80-BAA8-2BE170670461}" type="slidenum">
              <a:rPr lang="en-US"/>
              <a:pPr/>
              <a:t>25</a:t>
            </a:fld>
            <a:endParaRPr lang="en-US"/>
          </a:p>
        </p:txBody>
      </p:sp>
      <p:sp>
        <p:nvSpPr>
          <p:cNvPr id="76802" name="Rectangle 2"/>
          <p:cNvSpPr>
            <a:spLocks noGrp="1" noChangeArrowheads="1"/>
          </p:cNvSpPr>
          <p:nvPr>
            <p:ph type="title"/>
          </p:nvPr>
        </p:nvSpPr>
        <p:spPr/>
        <p:txBody>
          <a:bodyPr/>
          <a:lstStyle/>
          <a:p>
            <a:r>
              <a:rPr lang="en-US" dirty="0"/>
              <a:t>Atomic </a:t>
            </a:r>
            <a:r>
              <a:rPr lang="en-US" dirty="0" smtClean="0"/>
              <a:t>Sections Defined</a:t>
            </a:r>
            <a:endParaRPr lang="en-US" dirty="0"/>
          </a:p>
        </p:txBody>
      </p:sp>
      <p:sp>
        <p:nvSpPr>
          <p:cNvPr id="76803" name="Rectangle 3"/>
          <p:cNvSpPr>
            <a:spLocks noGrp="1" noChangeArrowheads="1"/>
          </p:cNvSpPr>
          <p:nvPr>
            <p:ph type="body" idx="1"/>
          </p:nvPr>
        </p:nvSpPr>
        <p:spPr>
          <a:xfrm>
            <a:off x="228600" y="1219200"/>
            <a:ext cx="8686800" cy="4876800"/>
          </a:xfrm>
        </p:spPr>
        <p:txBody>
          <a:bodyPr/>
          <a:lstStyle/>
          <a:p>
            <a:r>
              <a:rPr lang="en-US" i="1" dirty="0">
                <a:solidFill>
                  <a:srgbClr val="85FFE0"/>
                </a:solidFill>
              </a:rPr>
              <a:t>A section of HTML with the property that if any part of the section is sent to a client, the entire section is</a:t>
            </a:r>
          </a:p>
          <a:p>
            <a:pPr lvl="1"/>
            <a:r>
              <a:rPr lang="en-US" dirty="0"/>
              <a:t>May include </a:t>
            </a:r>
            <a:r>
              <a:rPr lang="en-US" dirty="0">
                <a:solidFill>
                  <a:schemeClr val="tx2"/>
                </a:solidFill>
              </a:rPr>
              <a:t>JavaScript</a:t>
            </a:r>
          </a:p>
          <a:p>
            <a:pPr lvl="1"/>
            <a:r>
              <a:rPr lang="en-US" dirty="0">
                <a:solidFill>
                  <a:schemeClr val="tx2"/>
                </a:solidFill>
              </a:rPr>
              <a:t>All or nothing</a:t>
            </a:r>
            <a:r>
              <a:rPr lang="en-US" dirty="0"/>
              <a:t> property</a:t>
            </a:r>
          </a:p>
          <a:p>
            <a:r>
              <a:rPr lang="en-US" dirty="0"/>
              <a:t>An </a:t>
            </a:r>
            <a:r>
              <a:rPr lang="en-US" u="sng" dirty="0">
                <a:solidFill>
                  <a:schemeClr val="tx2"/>
                </a:solidFill>
              </a:rPr>
              <a:t>HTML file</a:t>
            </a:r>
            <a:r>
              <a:rPr lang="en-US" dirty="0"/>
              <a:t> is an atomic section</a:t>
            </a:r>
          </a:p>
          <a:p>
            <a:r>
              <a:rPr lang="en-US" i="1" dirty="0">
                <a:solidFill>
                  <a:schemeClr val="tx2"/>
                </a:solidFill>
              </a:rPr>
              <a:t>Content variable</a:t>
            </a:r>
            <a:r>
              <a:rPr lang="en-US" dirty="0"/>
              <a:t> : A program variable that provides data to an atomic section</a:t>
            </a:r>
          </a:p>
          <a:p>
            <a:r>
              <a:rPr lang="en-US" dirty="0"/>
              <a:t>Atomic sections may be </a:t>
            </a:r>
            <a:r>
              <a:rPr lang="en-US" dirty="0">
                <a:solidFill>
                  <a:schemeClr val="tx2"/>
                </a:solidFill>
              </a:rPr>
              <a:t>empty</a:t>
            </a:r>
          </a:p>
        </p:txBody>
      </p:sp>
      <p:sp>
        <p:nvSpPr>
          <p:cNvPr id="9" name="Date Placeholder 8"/>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Expressions</a:t>
            </a:r>
            <a:endParaRPr lang="en-US" dirty="0"/>
          </a:p>
        </p:txBody>
      </p:sp>
      <p:sp>
        <p:nvSpPr>
          <p:cNvPr id="3" name="Content Placeholder 2"/>
          <p:cNvSpPr>
            <a:spLocks noGrp="1"/>
          </p:cNvSpPr>
          <p:nvPr>
            <p:ph idx="1"/>
          </p:nvPr>
        </p:nvSpPr>
        <p:spPr>
          <a:xfrm>
            <a:off x="62346" y="818535"/>
            <a:ext cx="9008918" cy="5796117"/>
          </a:xfrm>
        </p:spPr>
        <p:txBody>
          <a:bodyPr/>
          <a:lstStyle/>
          <a:p>
            <a:pPr marL="609600" indent="-609600">
              <a:lnSpc>
                <a:spcPct val="90000"/>
              </a:lnSpc>
            </a:pPr>
            <a:r>
              <a:rPr lang="en-US" sz="2800" dirty="0" smtClean="0"/>
              <a:t>Atomic sections are combined to create dynamically generated web pages</a:t>
            </a:r>
          </a:p>
          <a:p>
            <a:pPr marL="609600" indent="-609600">
              <a:lnSpc>
                <a:spcPct val="90000"/>
              </a:lnSpc>
            </a:pPr>
            <a:r>
              <a:rPr lang="en-US" sz="2800" dirty="0" smtClean="0"/>
              <a:t>Four ways to combine:</a:t>
            </a:r>
          </a:p>
          <a:p>
            <a:pPr marL="990600" lvl="1" indent="-533400">
              <a:lnSpc>
                <a:spcPct val="90000"/>
              </a:lnSpc>
              <a:buFontTx/>
              <a:buAutoNum type="arabicPeriod"/>
            </a:pPr>
            <a:r>
              <a:rPr lang="en-US" sz="2400" dirty="0" smtClean="0"/>
              <a:t>Sequence : </a:t>
            </a:r>
            <a:r>
              <a:rPr lang="en-US" sz="2400" i="1" dirty="0" smtClean="0">
                <a:solidFill>
                  <a:schemeClr val="tx2"/>
                </a:solidFill>
              </a:rPr>
              <a:t>p1 </a:t>
            </a:r>
            <a:r>
              <a:rPr lang="en-US" sz="2400" i="1" dirty="0" smtClean="0">
                <a:solidFill>
                  <a:schemeClr val="tx2"/>
                </a:solidFill>
                <a:sym typeface="Symbol" pitchFamily="18" charset="2"/>
              </a:rPr>
              <a:t></a:t>
            </a:r>
            <a:r>
              <a:rPr lang="en-US" sz="2400" i="1" dirty="0" smtClean="0">
                <a:solidFill>
                  <a:schemeClr val="tx2"/>
                </a:solidFill>
              </a:rPr>
              <a:t> p2</a:t>
            </a:r>
          </a:p>
          <a:p>
            <a:pPr marL="990600" lvl="1" indent="-533400">
              <a:lnSpc>
                <a:spcPct val="90000"/>
              </a:lnSpc>
              <a:buFontTx/>
              <a:buAutoNum type="arabicPeriod"/>
            </a:pPr>
            <a:r>
              <a:rPr lang="en-US" sz="2400" dirty="0" smtClean="0"/>
              <a:t>Selection : </a:t>
            </a:r>
            <a:r>
              <a:rPr lang="en-US" sz="2400" i="1" dirty="0" smtClean="0">
                <a:solidFill>
                  <a:schemeClr val="tx2"/>
                </a:solidFill>
              </a:rPr>
              <a:t>(p1 | p2)</a:t>
            </a:r>
          </a:p>
          <a:p>
            <a:pPr marL="990600" lvl="1" indent="-533400">
              <a:lnSpc>
                <a:spcPct val="90000"/>
              </a:lnSpc>
              <a:buFontTx/>
              <a:buAutoNum type="arabicPeriod"/>
            </a:pPr>
            <a:r>
              <a:rPr lang="en-US" sz="2400" dirty="0" smtClean="0"/>
              <a:t>Iteration : </a:t>
            </a:r>
            <a:r>
              <a:rPr lang="en-US" sz="2400" i="1" dirty="0" smtClean="0">
                <a:solidFill>
                  <a:schemeClr val="tx2"/>
                </a:solidFill>
              </a:rPr>
              <a:t>p1</a:t>
            </a:r>
            <a:r>
              <a:rPr lang="en-US" sz="2400" i="1" baseline="30000" dirty="0" smtClean="0">
                <a:solidFill>
                  <a:schemeClr val="tx2"/>
                </a:solidFill>
              </a:rPr>
              <a:t>*</a:t>
            </a:r>
          </a:p>
          <a:p>
            <a:pPr marL="990600" lvl="1" indent="-533400">
              <a:lnSpc>
                <a:spcPct val="90000"/>
              </a:lnSpc>
              <a:buFontTx/>
              <a:buAutoNum type="arabicPeriod"/>
            </a:pPr>
            <a:r>
              <a:rPr lang="en-US" sz="2400" dirty="0" smtClean="0"/>
              <a:t>Aggregation : </a:t>
            </a:r>
            <a:r>
              <a:rPr lang="en-US" sz="2400" i="1" dirty="0" smtClean="0">
                <a:solidFill>
                  <a:schemeClr val="tx2"/>
                </a:solidFill>
              </a:rPr>
              <a:t>p1 {p2}</a:t>
            </a:r>
          </a:p>
          <a:p>
            <a:pPr marL="1371600" lvl="2" indent="-457200">
              <a:lnSpc>
                <a:spcPct val="90000"/>
              </a:lnSpc>
              <a:buFontTx/>
              <a:buChar char="–"/>
            </a:pPr>
            <a:r>
              <a:rPr lang="en-US" sz="2000" i="1" dirty="0" smtClean="0">
                <a:solidFill>
                  <a:schemeClr val="tx2"/>
                </a:solidFill>
              </a:rPr>
              <a:t>p2</a:t>
            </a:r>
            <a:r>
              <a:rPr lang="en-US" sz="2000" dirty="0" smtClean="0"/>
              <a:t> is included inside of </a:t>
            </a:r>
            <a:r>
              <a:rPr lang="en-US" sz="2000" i="1" dirty="0" smtClean="0">
                <a:solidFill>
                  <a:schemeClr val="tx2"/>
                </a:solidFill>
              </a:rPr>
              <a:t>p1</a:t>
            </a:r>
          </a:p>
          <a:p>
            <a:pPr marL="609600" indent="-609600">
              <a:lnSpc>
                <a:spcPct val="90000"/>
              </a:lnSpc>
            </a:pPr>
            <a:r>
              <a:rPr lang="en-US" sz="2800" dirty="0" smtClean="0"/>
              <a:t>The previous example produces:</a:t>
            </a:r>
          </a:p>
          <a:p>
            <a:pPr marL="990600" lvl="1" indent="-533400">
              <a:lnSpc>
                <a:spcPct val="90000"/>
              </a:lnSpc>
              <a:buFontTx/>
              <a:buNone/>
            </a:pPr>
            <a:r>
              <a:rPr lang="en-US" sz="2400" dirty="0" smtClean="0"/>
              <a:t> </a:t>
            </a:r>
            <a:r>
              <a:rPr lang="en-US" sz="2400" i="1" dirty="0" smtClean="0">
                <a:solidFill>
                  <a:schemeClr val="tx2"/>
                </a:solidFill>
              </a:rPr>
              <a:t>p </a:t>
            </a:r>
            <a:r>
              <a:rPr lang="en-US" sz="2400" i="1" dirty="0" smtClean="0">
                <a:solidFill>
                  <a:schemeClr val="tx2"/>
                </a:solidFill>
                <a:sym typeface="Symbol" pitchFamily="18" charset="2"/>
              </a:rPr>
              <a:t></a:t>
            </a:r>
            <a:r>
              <a:rPr lang="en-US" sz="2400" i="1" dirty="0" smtClean="0">
                <a:solidFill>
                  <a:schemeClr val="tx2"/>
                </a:solidFill>
              </a:rPr>
              <a:t> p1 </a:t>
            </a:r>
            <a:r>
              <a:rPr lang="en-US" sz="2400" i="1" dirty="0" smtClean="0">
                <a:solidFill>
                  <a:schemeClr val="tx2"/>
                </a:solidFill>
                <a:sym typeface="Symbol" pitchFamily="18" charset="2"/>
              </a:rPr>
              <a:t></a:t>
            </a:r>
            <a:r>
              <a:rPr lang="en-US" sz="2400" i="1" dirty="0" smtClean="0">
                <a:solidFill>
                  <a:schemeClr val="tx2"/>
                </a:solidFill>
              </a:rPr>
              <a:t> (p2 </a:t>
            </a:r>
            <a:r>
              <a:rPr lang="en-US" sz="2400" i="1" dirty="0" smtClean="0">
                <a:solidFill>
                  <a:schemeClr val="tx2"/>
                </a:solidFill>
                <a:sym typeface="Symbol" pitchFamily="18" charset="2"/>
              </a:rPr>
              <a:t></a:t>
            </a:r>
            <a:r>
              <a:rPr lang="en-US" sz="2400" i="1" dirty="0" smtClean="0">
                <a:solidFill>
                  <a:schemeClr val="tx2"/>
                </a:solidFill>
              </a:rPr>
              <a:t> (p3 | p4)* | p5) </a:t>
            </a:r>
            <a:r>
              <a:rPr lang="en-US" sz="2400" i="1" dirty="0" smtClean="0">
                <a:solidFill>
                  <a:schemeClr val="tx2"/>
                </a:solidFill>
                <a:sym typeface="Symbol" pitchFamily="18" charset="2"/>
              </a:rPr>
              <a:t></a:t>
            </a:r>
            <a:r>
              <a:rPr lang="en-US" sz="2400" i="1" dirty="0" smtClean="0">
                <a:solidFill>
                  <a:schemeClr val="tx2"/>
                </a:solidFill>
              </a:rPr>
              <a:t> p6</a:t>
            </a:r>
            <a:r>
              <a:rPr lang="en-US" sz="2400" i="1" dirty="0" smtClean="0"/>
              <a:t> </a:t>
            </a:r>
          </a:p>
        </p:txBody>
      </p:sp>
      <p:sp>
        <p:nvSpPr>
          <p:cNvPr id="4" name="Date Placeholder 3"/>
          <p:cNvSpPr>
            <a:spLocks noGrp="1"/>
          </p:cNvSpPr>
          <p:nvPr>
            <p:ph type="dt" sz="half" idx="10"/>
          </p:nvPr>
        </p:nvSpPr>
        <p:spPr/>
        <p:txBody>
          <a:bodyPr/>
          <a:lstStyle/>
          <a:p>
            <a:r>
              <a:rPr lang="en-US" smtClean="0"/>
              <a:t>Linköping, January 2011</a:t>
            </a:r>
            <a:endParaRPr lang="en-US"/>
          </a:p>
        </p:txBody>
      </p:sp>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0AC03D84-5AF9-4497-9B4B-140AE68B185E}"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smtClean="0"/>
              <a:t>©  Jeff Offutt</a:t>
            </a:r>
          </a:p>
        </p:txBody>
      </p:sp>
      <p:sp>
        <p:nvSpPr>
          <p:cNvPr id="54275" name="Slide Number Placeholder 5"/>
          <p:cNvSpPr>
            <a:spLocks noGrp="1"/>
          </p:cNvSpPr>
          <p:nvPr>
            <p:ph type="sldNum" sz="quarter" idx="12"/>
          </p:nvPr>
        </p:nvSpPr>
        <p:spPr>
          <a:noFill/>
        </p:spPr>
        <p:txBody>
          <a:bodyPr/>
          <a:lstStyle/>
          <a:p>
            <a:fld id="{47D2B108-9BE8-4F97-BE72-49BCAB02BC1D}" type="slidenum">
              <a:rPr lang="en-US" smtClean="0"/>
              <a:pPr/>
              <a:t>27</a:t>
            </a:fld>
            <a:endParaRPr lang="en-US" smtClean="0"/>
          </a:p>
        </p:txBody>
      </p:sp>
      <p:sp>
        <p:nvSpPr>
          <p:cNvPr id="54276" name="Rectangle 2"/>
          <p:cNvSpPr>
            <a:spLocks noGrp="1" noChangeArrowheads="1"/>
          </p:cNvSpPr>
          <p:nvPr>
            <p:ph type="title"/>
          </p:nvPr>
        </p:nvSpPr>
        <p:spPr/>
        <p:txBody>
          <a:bodyPr/>
          <a:lstStyle/>
          <a:p>
            <a:r>
              <a:rPr lang="en-US" smtClean="0"/>
              <a:t>Modeling Component Transitions </a:t>
            </a:r>
          </a:p>
        </p:txBody>
      </p:sp>
      <p:sp>
        <p:nvSpPr>
          <p:cNvPr id="65539" name="Rectangle 3"/>
          <p:cNvSpPr>
            <a:spLocks noGrp="1" noChangeArrowheads="1"/>
          </p:cNvSpPr>
          <p:nvPr>
            <p:ph type="body" idx="1"/>
          </p:nvPr>
        </p:nvSpPr>
        <p:spPr>
          <a:xfrm>
            <a:off x="0" y="1371600"/>
            <a:ext cx="9144000" cy="4114800"/>
          </a:xfrm>
        </p:spPr>
        <p:txBody>
          <a:bodyPr/>
          <a:lstStyle/>
          <a:p>
            <a:pPr marL="533400" indent="-533400" algn="ctr">
              <a:buFontTx/>
              <a:buNone/>
            </a:pPr>
            <a:r>
              <a:rPr lang="en-US" sz="2800" u="sng" dirty="0" smtClean="0">
                <a:solidFill>
                  <a:schemeClr val="tx2"/>
                </a:solidFill>
              </a:rPr>
              <a:t>Five types of transitions</a:t>
            </a:r>
            <a:endParaRPr lang="en-US" sz="1600" u="sng" dirty="0" smtClean="0">
              <a:solidFill>
                <a:schemeClr val="tx2"/>
              </a:solidFill>
            </a:endParaRPr>
          </a:p>
          <a:p>
            <a:pPr marL="1771650" lvl="3" indent="-457200">
              <a:buFontTx/>
              <a:buAutoNum type="arabicPeriod"/>
            </a:pPr>
            <a:endParaRPr lang="en-US" sz="1600" u="sng" dirty="0" smtClean="0">
              <a:solidFill>
                <a:schemeClr val="tx2"/>
              </a:solidFill>
            </a:endParaRPr>
          </a:p>
          <a:p>
            <a:pPr marL="914400" lvl="1" indent="-457200">
              <a:buFontTx/>
              <a:buAutoNum type="arabicPeriod"/>
            </a:pPr>
            <a:r>
              <a:rPr lang="en-US" sz="2400" u="sng" dirty="0" smtClean="0">
                <a:solidFill>
                  <a:schemeClr val="tx2"/>
                </a:solidFill>
              </a:rPr>
              <a:t>Simple Link Transition</a:t>
            </a:r>
            <a:r>
              <a:rPr lang="en-US" sz="2400" dirty="0" smtClean="0"/>
              <a:t> : An HTML link (&lt;A&gt; tag)</a:t>
            </a:r>
          </a:p>
          <a:p>
            <a:pPr marL="914400" lvl="1" indent="-457200">
              <a:buFontTx/>
              <a:buAutoNum type="arabicPeriod"/>
            </a:pPr>
            <a:r>
              <a:rPr lang="en-US" sz="2400" u="sng" dirty="0" smtClean="0">
                <a:solidFill>
                  <a:schemeClr val="tx2"/>
                </a:solidFill>
              </a:rPr>
              <a:t>Form Link Transition</a:t>
            </a:r>
            <a:r>
              <a:rPr lang="en-US" sz="2400" dirty="0" smtClean="0"/>
              <a:t> : Form submission link</a:t>
            </a:r>
          </a:p>
          <a:p>
            <a:pPr marL="914400" lvl="1" indent="-457200">
              <a:buFontTx/>
              <a:buAutoNum type="arabicPeriod"/>
            </a:pPr>
            <a:r>
              <a:rPr lang="en-US" sz="2400" u="sng" dirty="0" smtClean="0">
                <a:solidFill>
                  <a:schemeClr val="tx2"/>
                </a:solidFill>
              </a:rPr>
              <a:t>Component Expression Transition</a:t>
            </a:r>
            <a:r>
              <a:rPr lang="en-US" sz="2400" dirty="0" smtClean="0"/>
              <a:t> : Execution of a software component causes a component expression to be sent to the client</a:t>
            </a:r>
          </a:p>
          <a:p>
            <a:pPr marL="914400" lvl="1" indent="-457200">
              <a:buFontTx/>
              <a:buAutoNum type="arabicPeriod"/>
            </a:pPr>
            <a:r>
              <a:rPr lang="en-US" sz="2400" u="sng" dirty="0" smtClean="0">
                <a:solidFill>
                  <a:schemeClr val="tx2"/>
                </a:solidFill>
              </a:rPr>
              <a:t>Operational Transition</a:t>
            </a:r>
            <a:r>
              <a:rPr lang="en-US" sz="2400" dirty="0" smtClean="0"/>
              <a:t> : A transition out of the software’s control</a:t>
            </a:r>
          </a:p>
          <a:p>
            <a:pPr marL="1295400" lvl="2" indent="-381000"/>
            <a:r>
              <a:rPr lang="en-US" dirty="0" smtClean="0"/>
              <a:t>Back button, Forward button, Refresh button, User edits the URL, Browser reloads from cache</a:t>
            </a:r>
          </a:p>
          <a:p>
            <a:pPr marL="914400" lvl="1" indent="-457200">
              <a:buFontTx/>
              <a:buAutoNum type="arabicPeriod"/>
            </a:pPr>
            <a:r>
              <a:rPr lang="en-US" sz="2400" u="sng" dirty="0" smtClean="0">
                <a:solidFill>
                  <a:schemeClr val="tx2"/>
                </a:solidFill>
              </a:rPr>
              <a:t>Redirect Transition</a:t>
            </a:r>
            <a:r>
              <a:rPr lang="en-US" sz="2400" dirty="0" smtClean="0"/>
              <a:t> : Server side transition, invisible to user</a:t>
            </a:r>
          </a:p>
        </p:txBody>
      </p:sp>
      <p:sp>
        <p:nvSpPr>
          <p:cNvPr id="54278" name="Date Placeholder 7"/>
          <p:cNvSpPr>
            <a:spLocks noGrp="1"/>
          </p:cNvSpPr>
          <p:nvPr>
            <p:ph type="dt" sz="quarter" idx="10"/>
          </p:nvPr>
        </p:nvSpPr>
        <p:spPr>
          <a:noFill/>
        </p:spPr>
        <p:txBody>
          <a:bodyPr/>
          <a:lstStyle/>
          <a:p>
            <a:r>
              <a:rPr lang="en-US" smtClean="0"/>
              <a:t>Linköping, January 2011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1"/>
          </p:nvPr>
        </p:nvSpPr>
        <p:spPr>
          <a:noFill/>
        </p:spPr>
        <p:txBody>
          <a:bodyPr/>
          <a:lstStyle/>
          <a:p>
            <a:r>
              <a:rPr lang="en-US" smtClean="0"/>
              <a:t>©  Jeff Offutt</a:t>
            </a:r>
          </a:p>
        </p:txBody>
      </p:sp>
      <p:sp>
        <p:nvSpPr>
          <p:cNvPr id="55299" name="Slide Number Placeholder 4"/>
          <p:cNvSpPr>
            <a:spLocks noGrp="1"/>
          </p:cNvSpPr>
          <p:nvPr>
            <p:ph type="sldNum" sz="quarter" idx="12"/>
          </p:nvPr>
        </p:nvSpPr>
        <p:spPr>
          <a:noFill/>
        </p:spPr>
        <p:txBody>
          <a:bodyPr/>
          <a:lstStyle/>
          <a:p>
            <a:fld id="{F8AFA49F-D05F-49E1-8DAB-92579F003167}" type="slidenum">
              <a:rPr lang="en-US" smtClean="0"/>
              <a:pPr/>
              <a:t>28</a:t>
            </a:fld>
            <a:endParaRPr lang="en-US" smtClean="0"/>
          </a:p>
        </p:txBody>
      </p:sp>
      <p:sp>
        <p:nvSpPr>
          <p:cNvPr id="55300" name="Rectangle 3"/>
          <p:cNvSpPr>
            <a:spLocks noGrp="1" noChangeArrowheads="1"/>
          </p:cNvSpPr>
          <p:nvPr>
            <p:ph type="title"/>
          </p:nvPr>
        </p:nvSpPr>
        <p:spPr>
          <a:xfrm>
            <a:off x="0" y="228600"/>
            <a:ext cx="8991600" cy="685800"/>
          </a:xfrm>
        </p:spPr>
        <p:txBody>
          <a:bodyPr/>
          <a:lstStyle/>
          <a:p>
            <a:r>
              <a:rPr lang="en-US" sz="3200" dirty="0" err="1" smtClean="0"/>
              <a:t>gradeServlet</a:t>
            </a:r>
            <a:r>
              <a:rPr lang="en-US" sz="3200" dirty="0" smtClean="0"/>
              <a:t> Example</a:t>
            </a:r>
          </a:p>
        </p:txBody>
      </p:sp>
      <p:grpSp>
        <p:nvGrpSpPr>
          <p:cNvPr id="2" name="Group 47"/>
          <p:cNvGrpSpPr>
            <a:grpSpLocks/>
          </p:cNvGrpSpPr>
          <p:nvPr/>
        </p:nvGrpSpPr>
        <p:grpSpPr bwMode="auto">
          <a:xfrm>
            <a:off x="76200" y="914400"/>
            <a:ext cx="8915400" cy="882650"/>
            <a:chOff x="48" y="576"/>
            <a:chExt cx="5616" cy="556"/>
          </a:xfrm>
        </p:grpSpPr>
        <p:sp>
          <p:nvSpPr>
            <p:cNvPr id="55333" name="Text Box 4"/>
            <p:cNvSpPr txBox="1">
              <a:spLocks noChangeArrowheads="1"/>
            </p:cNvSpPr>
            <p:nvPr/>
          </p:nvSpPr>
          <p:spPr bwMode="auto">
            <a:xfrm>
              <a:off x="543" y="576"/>
              <a:ext cx="5121" cy="556"/>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dirty="0">
                  <a:solidFill>
                    <a:schemeClr val="tx1"/>
                  </a:solidFill>
                  <a:latin typeface="Comic Sans MS" pitchFamily="66" charset="0"/>
                </a:rPr>
                <a:t>ID                     = </a:t>
              </a:r>
              <a:r>
                <a:rPr lang="en-US" sz="1600" b="0" dirty="0" err="1">
                  <a:solidFill>
                    <a:schemeClr val="tx1"/>
                  </a:solidFill>
                  <a:latin typeface="Comic Sans MS" pitchFamily="66" charset="0"/>
                </a:rPr>
                <a:t>request.getParameter</a:t>
              </a:r>
              <a:r>
                <a:rPr lang="en-US" sz="1600" b="0" dirty="0">
                  <a:solidFill>
                    <a:schemeClr val="tx1"/>
                  </a:solidFill>
                  <a:latin typeface="Comic Sans MS" pitchFamily="66" charset="0"/>
                </a:rPr>
                <a:t> ("Id");</a:t>
              </a:r>
            </a:p>
            <a:p>
              <a:pPr>
                <a:lnSpc>
                  <a:spcPct val="80000"/>
                </a:lnSpc>
              </a:pPr>
              <a:r>
                <a:rPr lang="en-US" sz="1600" b="0" dirty="0" err="1">
                  <a:solidFill>
                    <a:schemeClr val="tx1"/>
                  </a:solidFill>
                  <a:latin typeface="Comic Sans MS" pitchFamily="66" charset="0"/>
                </a:rPr>
                <a:t>passWord</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err="1">
                  <a:solidFill>
                    <a:schemeClr val="tx1"/>
                  </a:solidFill>
                  <a:latin typeface="Comic Sans MS" pitchFamily="66" charset="0"/>
                </a:rPr>
                <a:t>request.getParameter</a:t>
              </a:r>
              <a:r>
                <a:rPr lang="en-US" sz="1600" b="0" dirty="0">
                  <a:solidFill>
                    <a:schemeClr val="tx1"/>
                  </a:solidFill>
                  <a:latin typeface="Comic Sans MS" pitchFamily="66" charset="0"/>
                </a:rPr>
                <a:t> ("Password");</a:t>
              </a:r>
            </a:p>
            <a:p>
              <a:pPr>
                <a:lnSpc>
                  <a:spcPct val="80000"/>
                </a:lnSpc>
              </a:pPr>
              <a:r>
                <a:rPr lang="en-US" sz="1600" b="0" dirty="0">
                  <a:solidFill>
                    <a:schemeClr val="tx1"/>
                  </a:solidFill>
                  <a:latin typeface="Comic Sans MS" pitchFamily="66" charset="0"/>
                </a:rPr>
                <a:t>retry                 = </a:t>
              </a:r>
              <a:r>
                <a:rPr lang="en-US" sz="1600" b="0" dirty="0" err="1">
                  <a:solidFill>
                    <a:schemeClr val="tx1"/>
                  </a:solidFill>
                  <a:latin typeface="Comic Sans MS" pitchFamily="66" charset="0"/>
                </a:rPr>
                <a:t>request.getParameter</a:t>
              </a:r>
              <a:r>
                <a:rPr lang="en-US" sz="1600" b="0" dirty="0">
                  <a:solidFill>
                    <a:schemeClr val="tx1"/>
                  </a:solidFill>
                  <a:latin typeface="Comic Sans MS" pitchFamily="66" charset="0"/>
                </a:rPr>
                <a:t> ("Retry");</a:t>
              </a:r>
            </a:p>
            <a:p>
              <a:pPr>
                <a:lnSpc>
                  <a:spcPct val="80000"/>
                </a:lnSpc>
              </a:pPr>
              <a:r>
                <a:rPr lang="en-US" sz="1600" b="0" dirty="0" err="1">
                  <a:solidFill>
                    <a:schemeClr val="tx1"/>
                  </a:solidFill>
                  <a:latin typeface="Comic Sans MS" pitchFamily="66" charset="0"/>
                </a:rPr>
                <a:t>PrintWriter</a:t>
              </a:r>
              <a:r>
                <a:rPr lang="en-US" sz="1600" b="0" dirty="0">
                  <a:solidFill>
                    <a:schemeClr val="tx1"/>
                  </a:solidFill>
                  <a:latin typeface="Comic Sans MS" pitchFamily="66" charset="0"/>
                </a:rPr>
                <a:t> out = </a:t>
              </a:r>
              <a:r>
                <a:rPr lang="en-US" sz="1600" b="0" dirty="0" err="1">
                  <a:solidFill>
                    <a:schemeClr val="tx1"/>
                  </a:solidFill>
                  <a:latin typeface="Comic Sans MS" pitchFamily="66" charset="0"/>
                </a:rPr>
                <a:t>response.getWriter</a:t>
              </a:r>
              <a:r>
                <a:rPr lang="en-US" sz="1600" b="0" dirty="0">
                  <a:solidFill>
                    <a:schemeClr val="tx1"/>
                  </a:solidFill>
                  <a:latin typeface="Comic Sans MS" pitchFamily="66" charset="0"/>
                </a:rPr>
                <a:t>();</a:t>
              </a:r>
            </a:p>
          </p:txBody>
        </p:sp>
        <p:sp>
          <p:nvSpPr>
            <p:cNvPr id="55334" name="Text Box 5"/>
            <p:cNvSpPr txBox="1">
              <a:spLocks noChangeArrowheads="1"/>
            </p:cNvSpPr>
            <p:nvPr/>
          </p:nvSpPr>
          <p:spPr bwMode="auto">
            <a:xfrm>
              <a:off x="48" y="576"/>
              <a:ext cx="486" cy="556"/>
            </a:xfrm>
            <a:prstGeom prst="rect">
              <a:avLst/>
            </a:prstGeom>
            <a:solidFill>
              <a:srgbClr val="000099"/>
            </a:solidFill>
            <a:ln w="9525">
              <a:solidFill>
                <a:schemeClr val="tx1"/>
              </a:solidFill>
              <a:miter lim="800000"/>
              <a:headEnd/>
              <a:tailEnd/>
            </a:ln>
          </p:spPr>
          <p:txBody>
            <a:bodyPr>
              <a:spAutoFit/>
            </a:bodyPr>
            <a:lstStyle/>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p:txBody>
        </p:sp>
      </p:grpSp>
      <p:grpSp>
        <p:nvGrpSpPr>
          <p:cNvPr id="3" name="Group 48"/>
          <p:cNvGrpSpPr>
            <a:grpSpLocks/>
          </p:cNvGrpSpPr>
          <p:nvPr/>
        </p:nvGrpSpPr>
        <p:grpSpPr bwMode="auto">
          <a:xfrm>
            <a:off x="76200" y="1814513"/>
            <a:ext cx="8915400" cy="296862"/>
            <a:chOff x="48" y="1152"/>
            <a:chExt cx="5616" cy="187"/>
          </a:xfrm>
        </p:grpSpPr>
        <p:sp>
          <p:nvSpPr>
            <p:cNvPr id="55331" name="Text Box 6"/>
            <p:cNvSpPr txBox="1">
              <a:spLocks noChangeArrowheads="1"/>
            </p:cNvSpPr>
            <p:nvPr/>
          </p:nvSpPr>
          <p:spPr bwMode="auto">
            <a:xfrm>
              <a:off x="543" y="1152"/>
              <a:ext cx="5121" cy="187"/>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&lt;HTML&gt; &lt;HEAD&gt;&lt;TITLE&gt;</a:t>
              </a:r>
              <a:r>
                <a:rPr lang="en-US" sz="1600" b="0" dirty="0">
                  <a:solidFill>
                    <a:schemeClr val="tx1"/>
                  </a:solidFill>
                  <a:latin typeface="Comic Sans MS" pitchFamily="66" charset="0"/>
                </a:rPr>
                <a:t>" +  </a:t>
              </a:r>
              <a:r>
                <a:rPr lang="en-US" sz="1600" b="0" dirty="0">
                  <a:solidFill>
                    <a:srgbClr val="FFFF00"/>
                  </a:solidFill>
                  <a:latin typeface="Comic Sans MS" pitchFamily="66" charset="0"/>
                </a:rPr>
                <a:t>title </a:t>
              </a:r>
              <a:r>
                <a:rPr lang="en-US" sz="1600" b="0" dirty="0">
                  <a:solidFill>
                    <a:schemeClr val="tx1"/>
                  </a:solidFill>
                  <a:latin typeface="Comic Sans MS" pitchFamily="66" charset="0"/>
                </a:rPr>
                <a:t>  + "</a:t>
              </a:r>
              <a:r>
                <a:rPr lang="en-US" sz="1600" b="0" dirty="0">
                  <a:solidFill>
                    <a:schemeClr val="accent1">
                      <a:lumMod val="60000"/>
                      <a:lumOff val="40000"/>
                    </a:schemeClr>
                  </a:solidFill>
                  <a:latin typeface="Comic Sans MS" pitchFamily="66" charset="0"/>
                </a:rPr>
                <a:t>&lt;/TITLE&gt;&lt;/HEAD&gt;&lt;BODY&gt;</a:t>
              </a:r>
              <a:r>
                <a:rPr lang="en-US" sz="1600" b="0" dirty="0">
                  <a:solidFill>
                    <a:schemeClr val="tx1"/>
                  </a:solidFill>
                  <a:latin typeface="Comic Sans MS" pitchFamily="66" charset="0"/>
                </a:rPr>
                <a:t>)"</a:t>
              </a:r>
            </a:p>
          </p:txBody>
        </p:sp>
        <p:sp>
          <p:nvSpPr>
            <p:cNvPr id="55332" name="Text Box 7"/>
            <p:cNvSpPr txBox="1">
              <a:spLocks noChangeArrowheads="1"/>
            </p:cNvSpPr>
            <p:nvPr/>
          </p:nvSpPr>
          <p:spPr bwMode="auto">
            <a:xfrm>
              <a:off x="48" y="1152"/>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a:solidFill>
                    <a:schemeClr val="tx1"/>
                  </a:solidFill>
                  <a:latin typeface="Comic Sans MS" pitchFamily="66" charset="0"/>
                </a:rPr>
                <a:t>P1 =</a:t>
              </a:r>
            </a:p>
          </p:txBody>
        </p:sp>
      </p:grpSp>
      <p:grpSp>
        <p:nvGrpSpPr>
          <p:cNvPr id="4" name="Group 49"/>
          <p:cNvGrpSpPr>
            <a:grpSpLocks/>
          </p:cNvGrpSpPr>
          <p:nvPr/>
        </p:nvGrpSpPr>
        <p:grpSpPr bwMode="auto">
          <a:xfrm>
            <a:off x="76200" y="2128838"/>
            <a:ext cx="8915400" cy="296862"/>
            <a:chOff x="48" y="1344"/>
            <a:chExt cx="5616" cy="187"/>
          </a:xfrm>
        </p:grpSpPr>
        <p:sp>
          <p:nvSpPr>
            <p:cNvPr id="55329" name="Text Box 8"/>
            <p:cNvSpPr txBox="1">
              <a:spLocks noChangeArrowheads="1"/>
            </p:cNvSpPr>
            <p:nvPr/>
          </p:nvSpPr>
          <p:spPr bwMode="auto">
            <a:xfrm>
              <a:off x="543" y="1344"/>
              <a:ext cx="5121" cy="187"/>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a:solidFill>
                    <a:schemeClr val="tx1"/>
                  </a:solidFill>
                  <a:latin typeface="Comic Sans MS" pitchFamily="66" charset="0"/>
                </a:rPr>
                <a:t>if ((Validate (ID, passWord)) {</a:t>
              </a:r>
            </a:p>
          </p:txBody>
        </p:sp>
        <p:sp>
          <p:nvSpPr>
            <p:cNvPr id="55330" name="Text Box 9"/>
            <p:cNvSpPr txBox="1">
              <a:spLocks noChangeArrowheads="1"/>
            </p:cNvSpPr>
            <p:nvPr/>
          </p:nvSpPr>
          <p:spPr bwMode="auto">
            <a:xfrm>
              <a:off x="48" y="1344"/>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endParaRPr lang="en-US" sz="1600" b="0">
                <a:solidFill>
                  <a:schemeClr val="tx1"/>
                </a:solidFill>
                <a:latin typeface="Comic Sans MS" pitchFamily="66" charset="0"/>
              </a:endParaRPr>
            </a:p>
          </p:txBody>
        </p:sp>
      </p:grpSp>
      <p:grpSp>
        <p:nvGrpSpPr>
          <p:cNvPr id="5" name="Group 50"/>
          <p:cNvGrpSpPr>
            <a:grpSpLocks/>
          </p:cNvGrpSpPr>
          <p:nvPr/>
        </p:nvGrpSpPr>
        <p:grpSpPr bwMode="auto">
          <a:xfrm>
            <a:off x="76200" y="2443163"/>
            <a:ext cx="8915400" cy="296862"/>
            <a:chOff x="48" y="1541"/>
            <a:chExt cx="5616" cy="187"/>
          </a:xfrm>
        </p:grpSpPr>
        <p:sp>
          <p:nvSpPr>
            <p:cNvPr id="55327" name="Text Box 10"/>
            <p:cNvSpPr txBox="1">
              <a:spLocks noChangeArrowheads="1"/>
            </p:cNvSpPr>
            <p:nvPr/>
          </p:nvSpPr>
          <p:spPr bwMode="auto">
            <a:xfrm>
              <a:off x="543" y="1541"/>
              <a:ext cx="5121"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 </a:t>
              </a:r>
              <a:r>
                <a:rPr lang="en-US" sz="1600" b="0" dirty="0">
                  <a:solidFill>
                    <a:schemeClr val="accent1">
                      <a:lumMod val="60000"/>
                      <a:lumOff val="40000"/>
                    </a:schemeClr>
                  </a:solidFill>
                  <a:latin typeface="Comic Sans MS" pitchFamily="66" charset="0"/>
                </a:rPr>
                <a:t>&lt;B&gt;</a:t>
              </a:r>
              <a:r>
                <a:rPr lang="en-US" sz="1600" b="0" dirty="0">
                  <a:solidFill>
                    <a:schemeClr val="tx1"/>
                  </a:solidFill>
                  <a:latin typeface="Comic Sans MS" pitchFamily="66" charset="0"/>
                </a:rPr>
                <a:t> </a:t>
              </a:r>
              <a:r>
                <a:rPr lang="en-US" sz="1600" b="0" dirty="0">
                  <a:solidFill>
                    <a:srgbClr val="FFFF00"/>
                  </a:solidFill>
                  <a:latin typeface="Comic Sans MS" pitchFamily="66" charset="0"/>
                </a:rPr>
                <a:t>Grade Report </a:t>
              </a:r>
              <a:r>
                <a:rPr lang="en-US" sz="1600" b="0" dirty="0">
                  <a:solidFill>
                    <a:schemeClr val="accent1">
                      <a:lumMod val="60000"/>
                      <a:lumOff val="40000"/>
                    </a:schemeClr>
                  </a:solidFill>
                  <a:latin typeface="Comic Sans MS" pitchFamily="66" charset="0"/>
                </a:rPr>
                <a:t>&lt;/B&gt;</a:t>
              </a:r>
              <a:r>
                <a:rPr lang="en-US" sz="1600" b="0" dirty="0">
                  <a:solidFill>
                    <a:schemeClr val="tx1"/>
                  </a:solidFill>
                  <a:latin typeface="Comic Sans MS" pitchFamily="66" charset="0"/>
                </a:rPr>
                <a:t>");</a:t>
              </a:r>
            </a:p>
          </p:txBody>
        </p:sp>
        <p:sp>
          <p:nvSpPr>
            <p:cNvPr id="55328" name="Text Box 11"/>
            <p:cNvSpPr txBox="1">
              <a:spLocks noChangeArrowheads="1"/>
            </p:cNvSpPr>
            <p:nvPr/>
          </p:nvSpPr>
          <p:spPr bwMode="auto">
            <a:xfrm>
              <a:off x="48" y="1541"/>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a:solidFill>
                    <a:schemeClr val="tx1"/>
                  </a:solidFill>
                  <a:latin typeface="Comic Sans MS" pitchFamily="66" charset="0"/>
                </a:rPr>
                <a:t>P2 =</a:t>
              </a:r>
            </a:p>
          </p:txBody>
        </p:sp>
      </p:grpSp>
      <p:grpSp>
        <p:nvGrpSpPr>
          <p:cNvPr id="6" name="Group 46"/>
          <p:cNvGrpSpPr>
            <a:grpSpLocks/>
          </p:cNvGrpSpPr>
          <p:nvPr/>
        </p:nvGrpSpPr>
        <p:grpSpPr bwMode="auto">
          <a:xfrm>
            <a:off x="76200" y="3073400"/>
            <a:ext cx="8915400" cy="296863"/>
            <a:chOff x="48" y="1925"/>
            <a:chExt cx="5616" cy="187"/>
          </a:xfrm>
        </p:grpSpPr>
        <p:sp>
          <p:nvSpPr>
            <p:cNvPr id="55325" name="Text Box 14"/>
            <p:cNvSpPr txBox="1">
              <a:spLocks noChangeArrowheads="1"/>
            </p:cNvSpPr>
            <p:nvPr/>
          </p:nvSpPr>
          <p:spPr bwMode="auto">
            <a:xfrm>
              <a:off x="543" y="1925"/>
              <a:ext cx="5121"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smtClean="0">
                  <a:solidFill>
                    <a:schemeClr val="tx1"/>
                  </a:solidFill>
                  <a:latin typeface="Comic Sans MS" pitchFamily="66" charset="0"/>
                </a:rPr>
                <a:t>(“</a:t>
              </a:r>
              <a:r>
                <a:rPr lang="en-US" sz="1600" b="0" dirty="0" smtClean="0">
                  <a:solidFill>
                    <a:schemeClr val="accent1">
                      <a:lumMod val="60000"/>
                      <a:lumOff val="40000"/>
                    </a:schemeClr>
                  </a:solidFill>
                  <a:latin typeface="Comic Sans MS" pitchFamily="66" charset="0"/>
                </a:rPr>
                <a:t>&lt;P&gt;&lt;B&gt;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err="1">
                  <a:solidFill>
                    <a:srgbClr val="FFFF00"/>
                  </a:solidFill>
                  <a:latin typeface="Comic Sans MS" pitchFamily="66" charset="0"/>
                </a:rPr>
                <a:t>courseName</a:t>
              </a:r>
              <a:r>
                <a:rPr lang="en-US" sz="1600" b="0" dirty="0">
                  <a:solidFill>
                    <a:srgbClr val="FFFF00"/>
                  </a:solidFill>
                  <a:latin typeface="Comic Sans MS" pitchFamily="66" charset="0"/>
                </a:rPr>
                <a:t> </a:t>
              </a:r>
              <a:r>
                <a:rPr lang="en-US" sz="1600" b="0" dirty="0" smtClean="0">
                  <a:solidFill>
                    <a:srgbClr val="FFFF00"/>
                  </a:solidFill>
                  <a:latin typeface="Comic Sans MS" pitchFamily="66" charset="0"/>
                </a:rPr>
                <a:t>(</a:t>
              </a:r>
              <a:r>
                <a:rPr lang="en-US" sz="1600" b="0" dirty="0" err="1" smtClean="0">
                  <a:solidFill>
                    <a:srgbClr val="FFFF00"/>
                  </a:solidFill>
                  <a:latin typeface="Comic Sans MS" pitchFamily="66" charset="0"/>
                </a:rPr>
                <a:t>i</a:t>
              </a:r>
              <a:r>
                <a:rPr lang="en-US" sz="1600" b="0" dirty="0" smtClean="0">
                  <a:solidFill>
                    <a:srgbClr val="FFFF00"/>
                  </a:solidFill>
                  <a:latin typeface="Comic Sans MS" pitchFamily="66" charset="0"/>
                </a:rPr>
                <a: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chemeClr val="accent1">
                      <a:lumMod val="60000"/>
                      <a:lumOff val="40000"/>
                    </a:schemeClr>
                  </a:solidFill>
                  <a:latin typeface="Comic Sans MS" pitchFamily="66" charset="0"/>
                </a:rPr>
                <a:t>&lt;/B&gt;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err="1">
                  <a:solidFill>
                    <a:srgbClr val="FFFF00"/>
                  </a:solidFill>
                  <a:latin typeface="Comic Sans MS" pitchFamily="66" charset="0"/>
                </a:rPr>
                <a:t>courseGrade</a:t>
              </a:r>
              <a:r>
                <a:rPr lang="en-US" sz="1600" b="0" dirty="0">
                  <a:solidFill>
                    <a:srgbClr val="FFFF00"/>
                  </a:solidFill>
                  <a:latin typeface="Comic Sans MS" pitchFamily="66" charset="0"/>
                </a:rPr>
                <a:t> </a:t>
              </a:r>
              <a:r>
                <a:rPr lang="en-US" sz="1600" b="0" dirty="0" smtClean="0">
                  <a:solidFill>
                    <a:srgbClr val="FFFF00"/>
                  </a:solidFill>
                  <a:latin typeface="Comic Sans MS" pitchFamily="66" charset="0"/>
                </a:rPr>
                <a:t>(</a:t>
              </a:r>
              <a:r>
                <a:rPr lang="en-US" sz="1600" b="0" dirty="0" err="1" smtClean="0">
                  <a:solidFill>
                    <a:srgbClr val="FFFF00"/>
                  </a:solidFill>
                  <a:latin typeface="Comic Sans MS" pitchFamily="66" charset="0"/>
                </a:rPr>
                <a:t>i</a:t>
              </a:r>
              <a:r>
                <a:rPr lang="en-US" sz="1600" b="0" dirty="0" smtClean="0">
                  <a:solidFill>
                    <a:srgbClr val="FFFF00"/>
                  </a:solidFill>
                  <a:latin typeface="Comic Sans MS" pitchFamily="66" charset="0"/>
                </a:rPr>
                <a:t>)</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chemeClr val="accent1">
                      <a:lumMod val="60000"/>
                      <a:lumOff val="40000"/>
                    </a:schemeClr>
                  </a:solidFill>
                  <a:latin typeface="Comic Sans MS" pitchFamily="66" charset="0"/>
                </a:rPr>
                <a:t>&lt;/P&gt;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55326" name="Text Box 15"/>
            <p:cNvSpPr txBox="1">
              <a:spLocks noChangeArrowheads="1"/>
            </p:cNvSpPr>
            <p:nvPr/>
          </p:nvSpPr>
          <p:spPr bwMode="auto">
            <a:xfrm>
              <a:off x="48" y="1925"/>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a:solidFill>
                    <a:schemeClr val="tx1"/>
                  </a:solidFill>
                  <a:latin typeface="Comic Sans MS" pitchFamily="66" charset="0"/>
                </a:rPr>
                <a:t>P3 =</a:t>
              </a:r>
            </a:p>
          </p:txBody>
        </p:sp>
      </p:grpSp>
      <p:grpSp>
        <p:nvGrpSpPr>
          <p:cNvPr id="7" name="Group 52"/>
          <p:cNvGrpSpPr>
            <a:grpSpLocks/>
          </p:cNvGrpSpPr>
          <p:nvPr/>
        </p:nvGrpSpPr>
        <p:grpSpPr bwMode="auto">
          <a:xfrm>
            <a:off x="76200" y="3387725"/>
            <a:ext cx="8915400" cy="296863"/>
            <a:chOff x="48" y="2667"/>
            <a:chExt cx="5616" cy="187"/>
          </a:xfrm>
        </p:grpSpPr>
        <p:sp>
          <p:nvSpPr>
            <p:cNvPr id="55323" name="Text Box 16"/>
            <p:cNvSpPr txBox="1">
              <a:spLocks noChangeArrowheads="1"/>
            </p:cNvSpPr>
            <p:nvPr/>
          </p:nvSpPr>
          <p:spPr bwMode="auto">
            <a:xfrm>
              <a:off x="543" y="2667"/>
              <a:ext cx="5121" cy="187"/>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a:solidFill>
                    <a:schemeClr val="tx1"/>
                  </a:solidFill>
                  <a:latin typeface="Comic Sans MS" pitchFamily="66" charset="0"/>
                </a:rPr>
                <a:t>} else if (retry &lt; 3) {</a:t>
              </a:r>
            </a:p>
          </p:txBody>
        </p:sp>
        <p:sp>
          <p:nvSpPr>
            <p:cNvPr id="55324" name="Text Box 17"/>
            <p:cNvSpPr txBox="1">
              <a:spLocks noChangeArrowheads="1"/>
            </p:cNvSpPr>
            <p:nvPr/>
          </p:nvSpPr>
          <p:spPr bwMode="auto">
            <a:xfrm>
              <a:off x="48" y="2667"/>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endParaRPr lang="en-US" sz="1600" b="0">
                <a:solidFill>
                  <a:schemeClr val="tx1"/>
                </a:solidFill>
                <a:latin typeface="Comic Sans MS" pitchFamily="66" charset="0"/>
              </a:endParaRPr>
            </a:p>
          </p:txBody>
        </p:sp>
      </p:grpSp>
      <p:grpSp>
        <p:nvGrpSpPr>
          <p:cNvPr id="8" name="Group 58"/>
          <p:cNvGrpSpPr>
            <a:grpSpLocks/>
          </p:cNvGrpSpPr>
          <p:nvPr/>
        </p:nvGrpSpPr>
        <p:grpSpPr bwMode="auto">
          <a:xfrm>
            <a:off x="69850" y="3703638"/>
            <a:ext cx="8929688" cy="2057400"/>
            <a:chOff x="48" y="2304"/>
            <a:chExt cx="5625" cy="1296"/>
          </a:xfrm>
        </p:grpSpPr>
        <p:sp>
          <p:nvSpPr>
            <p:cNvPr id="55321" name="Text Box 18"/>
            <p:cNvSpPr txBox="1">
              <a:spLocks noChangeArrowheads="1"/>
            </p:cNvSpPr>
            <p:nvPr/>
          </p:nvSpPr>
          <p:spPr bwMode="auto">
            <a:xfrm>
              <a:off x="543" y="2304"/>
              <a:ext cx="5130" cy="1296"/>
            </a:xfrm>
            <a:prstGeom prst="rect">
              <a:avLst/>
            </a:prstGeom>
            <a:solidFill>
              <a:srgbClr val="000099"/>
            </a:solidFill>
            <a:ln w="9525">
              <a:solidFill>
                <a:schemeClr val="tx1"/>
              </a:solidFill>
              <a:miter lim="800000"/>
              <a:headEnd/>
              <a:tailEnd/>
            </a:ln>
          </p:spPr>
          <p:txBody>
            <a:bodyPr>
              <a:spAutoFit/>
            </a:bodyPr>
            <a:lstStyle/>
            <a:p>
              <a:r>
                <a:rPr lang="en-US" sz="1600" b="0" dirty="0">
                  <a:solidFill>
                    <a:schemeClr val="tx1"/>
                  </a:solidFill>
                  <a:latin typeface="Comic Sans MS" pitchFamily="66" charset="0"/>
                </a:rPr>
                <a:t>      retry++;</a:t>
              </a: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rgbClr val="FFFF00"/>
                  </a:solidFill>
                  <a:latin typeface="Comic Sans MS" pitchFamily="66" charset="0"/>
                </a:rPr>
                <a:t>Wrong ID or wrong password</a:t>
              </a:r>
              <a:r>
                <a:rPr lang="en-US" sz="1600" b="0" dirty="0">
                  <a:solidFill>
                    <a:schemeClr val="tx1"/>
                  </a:solidFill>
                  <a:latin typeface="Comic Sans MS" pitchFamily="66" charset="0"/>
                </a:rPr>
                <a:t>");</a:t>
              </a: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&lt;FORM Method=\“get\" Action=\"</a:t>
              </a:r>
              <a:r>
                <a:rPr lang="en-US" sz="1600" b="0" dirty="0" err="1">
                  <a:solidFill>
                    <a:schemeClr val="accent1">
                      <a:lumMod val="60000"/>
                      <a:lumOff val="40000"/>
                    </a:schemeClr>
                  </a:solidFill>
                  <a:latin typeface="Comic Sans MS" pitchFamily="66" charset="0"/>
                </a:rPr>
                <a:t>gradeServlet</a:t>
              </a:r>
              <a:r>
                <a:rPr lang="en-US" sz="1600" b="0" dirty="0" smtClean="0">
                  <a:solidFill>
                    <a:schemeClr val="accent1">
                      <a:lumMod val="60000"/>
                      <a:lumOff val="40000"/>
                    </a:schemeClr>
                  </a:solidFill>
                  <a:latin typeface="Comic Sans MS" pitchFamily="66" charset="0"/>
                </a:rPr>
                <a:t>\"&gt;</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&lt;INPUT Type=\“text\" Name=\"Id\" Size=10&gt;</a:t>
              </a:r>
              <a:r>
                <a:rPr lang="en-US" sz="1600" b="0" dirty="0">
                  <a:solidFill>
                    <a:schemeClr val="tx1"/>
                  </a:solidFill>
                  <a:latin typeface="Comic Sans MS" pitchFamily="66" charset="0"/>
                </a:rPr>
                <a:t>");</a:t>
              </a: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&lt;INPUT Type=\“password\" Name=\"Password\" Width=20&gt;</a:t>
              </a:r>
              <a:r>
                <a:rPr lang="en-US" sz="1600" b="0" dirty="0">
                  <a:solidFill>
                    <a:schemeClr val="tx1"/>
                  </a:solidFill>
                  <a:latin typeface="Comic Sans MS" pitchFamily="66" charset="0"/>
                </a:rPr>
                <a:t>");</a:t>
              </a: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&lt;INPUT Type=\“hidden\" Name=\"Retry\" Value=</a:t>
              </a:r>
              <a:r>
                <a:rPr lang="en-US" sz="1600" b="0" dirty="0">
                  <a:solidFill>
                    <a:schemeClr val="tx1"/>
                  </a:solidFill>
                  <a:latin typeface="Comic Sans MS" pitchFamily="66" charset="0"/>
                </a:rPr>
                <a:t>" + </a:t>
              </a:r>
              <a:r>
                <a:rPr lang="en-US" sz="1600" b="0" dirty="0" smtClean="0">
                  <a:solidFill>
                    <a:srgbClr val="FFFF00"/>
                  </a:solidFill>
                  <a:latin typeface="Comic Sans MS" pitchFamily="66" charset="0"/>
                </a:rPr>
                <a:t>retry</a:t>
              </a:r>
              <a:r>
                <a:rPr lang="en-US" sz="1600" b="0" dirty="0" smtClean="0">
                  <a:solidFill>
                    <a:schemeClr val="tx1"/>
                  </a:solidFill>
                  <a:latin typeface="Comic Sans MS" pitchFamily="66" charset="0"/>
                </a:rPr>
                <a:t> + </a:t>
              </a:r>
              <a:r>
                <a:rPr lang="en-US" sz="1600" b="0" dirty="0">
                  <a:solidFill>
                    <a:schemeClr val="tx1"/>
                  </a:solidFill>
                  <a:latin typeface="Comic Sans MS" pitchFamily="66" charset="0"/>
                </a:rPr>
                <a:t>"</a:t>
              </a:r>
              <a:r>
                <a:rPr lang="en-US" sz="1600" b="0" dirty="0">
                  <a:solidFill>
                    <a:schemeClr val="accent1">
                      <a:lumMod val="60000"/>
                      <a:lumOff val="40000"/>
                    </a:schemeClr>
                  </a:solidFill>
                  <a:latin typeface="Comic Sans MS" pitchFamily="66" charset="0"/>
                </a:rPr>
                <a:t>&gt;</a:t>
              </a:r>
              <a:r>
                <a:rPr lang="en-US" sz="1600" b="0" dirty="0">
                  <a:solidFill>
                    <a:schemeClr val="tx1"/>
                  </a:solidFill>
                  <a:latin typeface="Comic Sans MS" pitchFamily="66" charset="0"/>
                </a:rPr>
                <a:t>");</a:t>
              </a: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&lt;INPUT Type=\“submit\" Name=\“Submit\" Value=\“submit\"&gt;</a:t>
              </a:r>
              <a:r>
                <a:rPr lang="en-US" sz="1600" b="0" dirty="0">
                  <a:solidFill>
                    <a:schemeClr val="tx1"/>
                  </a:solidFill>
                  <a:latin typeface="Comic Sans MS" pitchFamily="66" charset="0"/>
                </a:rPr>
                <a:t>");</a:t>
              </a:r>
            </a:p>
            <a:p>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a:solidFill>
                    <a:schemeClr val="accent1">
                      <a:lumMod val="60000"/>
                      <a:lumOff val="40000"/>
                    </a:schemeClr>
                  </a:solidFill>
                  <a:latin typeface="Comic Sans MS" pitchFamily="66" charset="0"/>
                </a:rPr>
                <a:t>&lt;A </a:t>
              </a:r>
              <a:r>
                <a:rPr lang="en-US" sz="1600" b="0" dirty="0" err="1">
                  <a:solidFill>
                    <a:schemeClr val="accent1">
                      <a:lumMod val="60000"/>
                      <a:lumOff val="40000"/>
                    </a:schemeClr>
                  </a:solidFill>
                  <a:latin typeface="Comic Sans MS" pitchFamily="66" charset="0"/>
                </a:rPr>
                <a:t>Href</a:t>
              </a:r>
              <a:r>
                <a:rPr lang="en-US" sz="1600" b="0" dirty="0">
                  <a:solidFill>
                    <a:schemeClr val="accent1">
                      <a:lumMod val="60000"/>
                      <a:lumOff val="40000"/>
                    </a:schemeClr>
                  </a:solidFill>
                  <a:latin typeface="Comic Sans MS" pitchFamily="66" charset="0"/>
                </a:rPr>
                <a:t>=\"</a:t>
              </a:r>
              <a:r>
                <a:rPr lang="en-US" sz="1600" b="0" dirty="0" err="1">
                  <a:solidFill>
                    <a:schemeClr val="accent1">
                      <a:lumMod val="60000"/>
                      <a:lumOff val="40000"/>
                    </a:schemeClr>
                  </a:solidFill>
                  <a:latin typeface="Comic Sans MS" pitchFamily="66" charset="0"/>
                </a:rPr>
                <a:t>sendMail</a:t>
              </a:r>
              <a:r>
                <a:rPr lang="en-US" sz="1600" b="0" dirty="0">
                  <a:solidFill>
                    <a:schemeClr val="accent1">
                      <a:lumMod val="60000"/>
                      <a:lumOff val="40000"/>
                    </a:schemeClr>
                  </a:solidFill>
                  <a:latin typeface="Comic Sans MS" pitchFamily="66" charset="0"/>
                </a:rPr>
                <a:t>\"&gt;</a:t>
              </a:r>
              <a:r>
                <a:rPr lang="en-US" sz="1600" b="0" dirty="0">
                  <a:solidFill>
                    <a:srgbClr val="FFFF00"/>
                  </a:solidFill>
                  <a:latin typeface="Comic Sans MS" pitchFamily="66" charset="0"/>
                </a:rPr>
                <a:t>Send mail to the professor</a:t>
              </a:r>
              <a:r>
                <a:rPr lang="en-US" sz="1600" b="0" dirty="0">
                  <a:solidFill>
                    <a:schemeClr val="accent1">
                      <a:lumMod val="60000"/>
                      <a:lumOff val="40000"/>
                    </a:schemeClr>
                  </a:solidFill>
                  <a:latin typeface="Comic Sans MS" pitchFamily="66" charset="0"/>
                </a:rPr>
                <a:t>&lt;/A&gt;</a:t>
              </a:r>
              <a:r>
                <a:rPr lang="en-US" sz="1600" b="0" dirty="0">
                  <a:solidFill>
                    <a:schemeClr val="tx1"/>
                  </a:solidFill>
                  <a:latin typeface="Comic Sans MS" pitchFamily="66" charset="0"/>
                </a:rPr>
                <a:t>");</a:t>
              </a:r>
            </a:p>
          </p:txBody>
        </p:sp>
        <p:sp>
          <p:nvSpPr>
            <p:cNvPr id="55322" name="Text Box 19"/>
            <p:cNvSpPr txBox="1">
              <a:spLocks noChangeArrowheads="1"/>
            </p:cNvSpPr>
            <p:nvPr/>
          </p:nvSpPr>
          <p:spPr bwMode="auto">
            <a:xfrm>
              <a:off x="48" y="2305"/>
              <a:ext cx="486" cy="1294"/>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a:solidFill>
                    <a:schemeClr val="tx1"/>
                  </a:solidFill>
                  <a:latin typeface="Comic Sans MS" pitchFamily="66" charset="0"/>
                </a:rPr>
                <a:t>P4 =</a:t>
              </a: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a:p>
              <a:pPr>
                <a:lnSpc>
                  <a:spcPct val="80000"/>
                </a:lnSpc>
              </a:pPr>
              <a:endParaRPr lang="en-US" sz="1600" b="0">
                <a:solidFill>
                  <a:schemeClr val="tx1"/>
                </a:solidFill>
                <a:latin typeface="Comic Sans MS" pitchFamily="66" charset="0"/>
              </a:endParaRPr>
            </a:p>
          </p:txBody>
        </p:sp>
      </p:grpSp>
      <p:grpSp>
        <p:nvGrpSpPr>
          <p:cNvPr id="9" name="Group 54"/>
          <p:cNvGrpSpPr>
            <a:grpSpLocks/>
          </p:cNvGrpSpPr>
          <p:nvPr/>
        </p:nvGrpSpPr>
        <p:grpSpPr bwMode="auto">
          <a:xfrm>
            <a:off x="76200" y="6092825"/>
            <a:ext cx="8915400" cy="296863"/>
            <a:chOff x="48" y="3366"/>
            <a:chExt cx="5616" cy="187"/>
          </a:xfrm>
        </p:grpSpPr>
        <p:sp>
          <p:nvSpPr>
            <p:cNvPr id="55319" name="Text Box 22"/>
            <p:cNvSpPr txBox="1">
              <a:spLocks noChangeArrowheads="1"/>
            </p:cNvSpPr>
            <p:nvPr/>
          </p:nvSpPr>
          <p:spPr bwMode="auto">
            <a:xfrm>
              <a:off x="543" y="3366"/>
              <a:ext cx="5121" cy="187"/>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dirty="0">
                  <a:solidFill>
                    <a:schemeClr val="tx1"/>
                  </a:solidFill>
                  <a:latin typeface="Comic Sans MS" pitchFamily="66" charset="0"/>
                </a:rPr>
                <a:t>      </a:t>
              </a: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 </a:t>
              </a:r>
              <a:r>
                <a:rPr lang="en-US" sz="1600" b="0" dirty="0" smtClean="0">
                  <a:solidFill>
                    <a:schemeClr val="tx1"/>
                  </a:solidFill>
                  <a:latin typeface="Comic Sans MS" pitchFamily="66" charset="0"/>
                </a:rPr>
                <a:t>(“</a:t>
              </a:r>
              <a:r>
                <a:rPr lang="en-US" sz="1600" b="0" dirty="0" smtClean="0">
                  <a:solidFill>
                    <a:schemeClr val="accent1">
                      <a:lumMod val="60000"/>
                      <a:lumOff val="40000"/>
                    </a:schemeClr>
                  </a:solidFill>
                  <a:latin typeface="Comic Sans MS" pitchFamily="66" charset="0"/>
                </a:rPr>
                <a:t>&lt;P&gt;</a:t>
              </a:r>
              <a:r>
                <a:rPr lang="en-US" sz="1600" b="0" dirty="0" smtClean="0">
                  <a:solidFill>
                    <a:srgbClr val="FFFF00"/>
                  </a:solidFill>
                  <a:latin typeface="Comic Sans MS" pitchFamily="66" charset="0"/>
                </a:rPr>
                <a:t>Wrong </a:t>
              </a:r>
              <a:r>
                <a:rPr lang="en-US" sz="1600" b="0" dirty="0">
                  <a:solidFill>
                    <a:srgbClr val="FFFF00"/>
                  </a:solidFill>
                  <a:latin typeface="Comic Sans MS" pitchFamily="66" charset="0"/>
                </a:rPr>
                <a:t>ID or password, retry limit reached. Good bye.</a:t>
              </a:r>
              <a:r>
                <a:rPr lang="en-US" sz="1600" b="0" dirty="0">
                  <a:solidFill>
                    <a:schemeClr val="tx1"/>
                  </a:solidFill>
                  <a:latin typeface="Comic Sans MS" pitchFamily="66" charset="0"/>
                </a:rPr>
                <a:t>")   }</a:t>
              </a:r>
            </a:p>
          </p:txBody>
        </p:sp>
        <p:sp>
          <p:nvSpPr>
            <p:cNvPr id="55320" name="Text Box 23"/>
            <p:cNvSpPr txBox="1">
              <a:spLocks noChangeArrowheads="1"/>
            </p:cNvSpPr>
            <p:nvPr/>
          </p:nvSpPr>
          <p:spPr bwMode="auto">
            <a:xfrm>
              <a:off x="48" y="3366"/>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a:solidFill>
                    <a:schemeClr val="tx1"/>
                  </a:solidFill>
                  <a:latin typeface="Comic Sans MS" pitchFamily="66" charset="0"/>
                </a:rPr>
                <a:t>P5 =</a:t>
              </a:r>
            </a:p>
          </p:txBody>
        </p:sp>
      </p:grpSp>
      <p:grpSp>
        <p:nvGrpSpPr>
          <p:cNvPr id="10" name="Group 51"/>
          <p:cNvGrpSpPr>
            <a:grpSpLocks/>
          </p:cNvGrpSpPr>
          <p:nvPr/>
        </p:nvGrpSpPr>
        <p:grpSpPr bwMode="auto">
          <a:xfrm>
            <a:off x="76200" y="2759075"/>
            <a:ext cx="8915400" cy="296863"/>
            <a:chOff x="48" y="1729"/>
            <a:chExt cx="5616" cy="187"/>
          </a:xfrm>
        </p:grpSpPr>
        <p:sp>
          <p:nvSpPr>
            <p:cNvPr id="55317" name="Text Box 12"/>
            <p:cNvSpPr txBox="1">
              <a:spLocks noChangeArrowheads="1"/>
            </p:cNvSpPr>
            <p:nvPr/>
          </p:nvSpPr>
          <p:spPr bwMode="auto">
            <a:xfrm>
              <a:off x="543" y="1729"/>
              <a:ext cx="5121" cy="187"/>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dirty="0">
                  <a:solidFill>
                    <a:schemeClr val="tx1"/>
                  </a:solidFill>
                  <a:latin typeface="Comic Sans MS" pitchFamily="66" charset="0"/>
                </a:rPr>
                <a:t>      for (</a:t>
              </a:r>
              <a:r>
                <a:rPr lang="en-US" sz="1600" b="0" dirty="0" err="1">
                  <a:solidFill>
                    <a:schemeClr val="tx1"/>
                  </a:solidFill>
                  <a:latin typeface="Comic Sans MS" pitchFamily="66" charset="0"/>
                </a:rPr>
                <a:t>int</a:t>
              </a:r>
              <a:r>
                <a:rPr lang="en-US" sz="1600" b="0" dirty="0">
                  <a:solidFill>
                    <a:schemeClr val="tx1"/>
                  </a:solidFill>
                  <a:latin typeface="Comic Sans MS" pitchFamily="66" charset="0"/>
                </a:rPr>
                <a:t> </a:t>
              </a:r>
              <a:r>
                <a:rPr lang="en-US" sz="1600" dirty="0" err="1" smtClean="0">
                  <a:latin typeface="Comic Sans MS" pitchFamily="66" charset="0"/>
                </a:rPr>
                <a:t>i</a:t>
              </a:r>
              <a:r>
                <a:rPr lang="en-US" sz="1600" b="0" dirty="0" smtClean="0">
                  <a:solidFill>
                    <a:schemeClr val="tx1"/>
                  </a:solidFill>
                  <a:latin typeface="Comic Sans MS" pitchFamily="66" charset="0"/>
                </a:rPr>
                <a:t> = 0</a:t>
              </a:r>
              <a:r>
                <a:rPr lang="en-US" sz="1600" b="0" dirty="0">
                  <a:solidFill>
                    <a:schemeClr val="tx1"/>
                  </a:solidFill>
                  <a:latin typeface="Comic Sans MS" pitchFamily="66" charset="0"/>
                </a:rPr>
                <a:t>; </a:t>
              </a:r>
              <a:r>
                <a:rPr lang="en-US" sz="1600" b="0" dirty="0" err="1" smtClean="0">
                  <a:solidFill>
                    <a:schemeClr val="tx1"/>
                  </a:solidFill>
                  <a:latin typeface="Comic Sans MS" pitchFamily="66" charset="0"/>
                </a:rPr>
                <a:t>i</a:t>
              </a:r>
              <a:r>
                <a:rPr lang="en-US" sz="1600" b="0" dirty="0" smtClean="0">
                  <a:solidFill>
                    <a:schemeClr val="tx1"/>
                  </a:solidFill>
                  <a:latin typeface="Comic Sans MS" pitchFamily="66" charset="0"/>
                </a:rPr>
                <a:t> </a:t>
              </a:r>
              <a:r>
                <a:rPr lang="en-US" sz="1600" b="0" dirty="0">
                  <a:solidFill>
                    <a:schemeClr val="tx1"/>
                  </a:solidFill>
                  <a:latin typeface="Comic Sans MS" pitchFamily="66" charset="0"/>
                </a:rPr>
                <a:t>&lt; </a:t>
              </a:r>
              <a:r>
                <a:rPr lang="en-US" sz="1600" b="0" dirty="0" err="1" smtClean="0">
                  <a:solidFill>
                    <a:schemeClr val="tx1"/>
                  </a:solidFill>
                  <a:latin typeface="Comic Sans MS" pitchFamily="66" charset="0"/>
                </a:rPr>
                <a:t>numberOfCourses</a:t>
              </a:r>
              <a:r>
                <a:rPr lang="en-US" sz="1600" b="0" dirty="0" smtClean="0">
                  <a:solidFill>
                    <a:schemeClr val="tx1"/>
                  </a:solidFill>
                  <a:latin typeface="Comic Sans MS" pitchFamily="66" charset="0"/>
                </a:rPr>
                <a:t>; </a:t>
              </a:r>
              <a:r>
                <a:rPr lang="en-US" sz="1600" dirty="0" err="1" smtClean="0">
                  <a:latin typeface="Comic Sans MS" pitchFamily="66" charset="0"/>
                </a:rPr>
                <a:t>i</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p:txBody>
        </p:sp>
        <p:sp>
          <p:nvSpPr>
            <p:cNvPr id="55318" name="Text Box 44"/>
            <p:cNvSpPr txBox="1">
              <a:spLocks noChangeArrowheads="1"/>
            </p:cNvSpPr>
            <p:nvPr/>
          </p:nvSpPr>
          <p:spPr bwMode="auto">
            <a:xfrm>
              <a:off x="48" y="1729"/>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endParaRPr lang="en-US" sz="1600" b="0">
                <a:solidFill>
                  <a:schemeClr val="tx1"/>
                </a:solidFill>
                <a:latin typeface="Comic Sans MS" pitchFamily="66" charset="0"/>
              </a:endParaRPr>
            </a:p>
          </p:txBody>
        </p:sp>
      </p:grpSp>
      <p:grpSp>
        <p:nvGrpSpPr>
          <p:cNvPr id="11" name="Group 55"/>
          <p:cNvGrpSpPr>
            <a:grpSpLocks/>
          </p:cNvGrpSpPr>
          <p:nvPr/>
        </p:nvGrpSpPr>
        <p:grpSpPr bwMode="auto">
          <a:xfrm>
            <a:off x="76200" y="5778500"/>
            <a:ext cx="8915400" cy="296863"/>
            <a:chOff x="48" y="2667"/>
            <a:chExt cx="5616" cy="187"/>
          </a:xfrm>
        </p:grpSpPr>
        <p:sp>
          <p:nvSpPr>
            <p:cNvPr id="55315" name="Text Box 56"/>
            <p:cNvSpPr txBox="1">
              <a:spLocks noChangeArrowheads="1"/>
            </p:cNvSpPr>
            <p:nvPr/>
          </p:nvSpPr>
          <p:spPr bwMode="auto">
            <a:xfrm>
              <a:off x="543" y="2667"/>
              <a:ext cx="5121" cy="187"/>
            </a:xfrm>
            <a:prstGeom prst="rect">
              <a:avLst/>
            </a:prstGeom>
            <a:solidFill>
              <a:srgbClr val="000099"/>
            </a:solidFill>
            <a:ln w="9525">
              <a:solidFill>
                <a:schemeClr val="tx1"/>
              </a:solidFill>
              <a:miter lim="800000"/>
              <a:headEnd/>
              <a:tailEnd/>
            </a:ln>
          </p:spPr>
          <p:txBody>
            <a:bodyPr rIns="0">
              <a:spAutoFit/>
            </a:bodyPr>
            <a:lstStyle/>
            <a:p>
              <a:pPr>
                <a:lnSpc>
                  <a:spcPct val="80000"/>
                </a:lnSpc>
              </a:pPr>
              <a:r>
                <a:rPr lang="en-US" sz="1600" b="0" dirty="0">
                  <a:solidFill>
                    <a:schemeClr val="tx1"/>
                  </a:solidFill>
                  <a:latin typeface="Comic Sans MS" pitchFamily="66" charset="0"/>
                </a:rPr>
                <a:t>} else if (retry &gt;= 3) {</a:t>
              </a:r>
            </a:p>
          </p:txBody>
        </p:sp>
        <p:sp>
          <p:nvSpPr>
            <p:cNvPr id="55316" name="Text Box 57"/>
            <p:cNvSpPr txBox="1">
              <a:spLocks noChangeArrowheads="1"/>
            </p:cNvSpPr>
            <p:nvPr/>
          </p:nvSpPr>
          <p:spPr bwMode="auto">
            <a:xfrm>
              <a:off x="48" y="2667"/>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endParaRPr lang="en-US" sz="1600" b="0">
                <a:solidFill>
                  <a:schemeClr val="tx1"/>
                </a:solidFill>
                <a:latin typeface="Comic Sans MS" pitchFamily="66" charset="0"/>
              </a:endParaRPr>
            </a:p>
          </p:txBody>
        </p:sp>
      </p:grpSp>
      <p:sp>
        <p:nvSpPr>
          <p:cNvPr id="55311" name="Date Placeholder 38"/>
          <p:cNvSpPr>
            <a:spLocks noGrp="1"/>
          </p:cNvSpPr>
          <p:nvPr>
            <p:ph type="dt" sz="quarter" idx="10"/>
          </p:nvPr>
        </p:nvSpPr>
        <p:spPr>
          <a:noFill/>
        </p:spPr>
        <p:txBody>
          <a:bodyPr/>
          <a:lstStyle/>
          <a:p>
            <a:r>
              <a:rPr lang="en-US" smtClean="0"/>
              <a:t>Linköping, January 2011</a:t>
            </a:r>
            <a:endParaRPr lang="en-US"/>
          </a:p>
        </p:txBody>
      </p:sp>
      <p:grpSp>
        <p:nvGrpSpPr>
          <p:cNvPr id="12" name="Group 53"/>
          <p:cNvGrpSpPr>
            <a:grpSpLocks/>
          </p:cNvGrpSpPr>
          <p:nvPr/>
        </p:nvGrpSpPr>
        <p:grpSpPr bwMode="auto">
          <a:xfrm>
            <a:off x="68263" y="6408738"/>
            <a:ext cx="8929687" cy="296862"/>
            <a:chOff x="48" y="3599"/>
            <a:chExt cx="5625" cy="187"/>
          </a:xfrm>
        </p:grpSpPr>
        <p:sp>
          <p:nvSpPr>
            <p:cNvPr id="55313" name="Text Box 24"/>
            <p:cNvSpPr txBox="1">
              <a:spLocks noChangeArrowheads="1"/>
            </p:cNvSpPr>
            <p:nvPr/>
          </p:nvSpPr>
          <p:spPr bwMode="auto">
            <a:xfrm>
              <a:off x="543" y="3599"/>
              <a:ext cx="5130"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dirty="0" err="1">
                  <a:solidFill>
                    <a:schemeClr val="tx1"/>
                  </a:solidFill>
                  <a:latin typeface="Comic Sans MS" pitchFamily="66" charset="0"/>
                </a:rPr>
                <a:t>out.println</a:t>
              </a:r>
              <a:r>
                <a:rPr lang="en-US" sz="1600" b="0" dirty="0">
                  <a:solidFill>
                    <a:schemeClr val="tx1"/>
                  </a:solidFill>
                  <a:latin typeface="Comic Sans MS" pitchFamily="66" charset="0"/>
                </a:rPr>
                <a:t>(“</a:t>
              </a:r>
              <a:r>
                <a:rPr lang="en-US" sz="1600" b="0" dirty="0">
                  <a:solidFill>
                    <a:schemeClr val="accent1">
                      <a:lumMod val="60000"/>
                      <a:lumOff val="40000"/>
                    </a:schemeClr>
                  </a:solidFill>
                  <a:latin typeface="Comic Sans MS" pitchFamily="66" charset="0"/>
                </a:rPr>
                <a:t>&lt;/BODY&gt;&lt;/HTML&gt;</a:t>
              </a:r>
              <a:r>
                <a:rPr lang="en-US" sz="1600" b="0" dirty="0">
                  <a:solidFill>
                    <a:schemeClr val="tx1"/>
                  </a:solidFill>
                  <a:latin typeface="Comic Sans MS" pitchFamily="66" charset="0"/>
                </a:rPr>
                <a:t>");</a:t>
              </a:r>
            </a:p>
          </p:txBody>
        </p:sp>
        <p:sp>
          <p:nvSpPr>
            <p:cNvPr id="55314" name="Text Box 25"/>
            <p:cNvSpPr txBox="1">
              <a:spLocks noChangeArrowheads="1"/>
            </p:cNvSpPr>
            <p:nvPr/>
          </p:nvSpPr>
          <p:spPr bwMode="auto">
            <a:xfrm>
              <a:off x="48" y="3599"/>
              <a:ext cx="486" cy="187"/>
            </a:xfrm>
            <a:prstGeom prst="rect">
              <a:avLst/>
            </a:prstGeom>
            <a:solidFill>
              <a:srgbClr val="000099"/>
            </a:solidFill>
            <a:ln w="9525">
              <a:solidFill>
                <a:schemeClr val="tx1"/>
              </a:solidFill>
              <a:miter lim="800000"/>
              <a:headEnd/>
              <a:tailEnd/>
            </a:ln>
          </p:spPr>
          <p:txBody>
            <a:bodyPr>
              <a:spAutoFit/>
            </a:bodyPr>
            <a:lstStyle/>
            <a:p>
              <a:pPr>
                <a:lnSpc>
                  <a:spcPct val="80000"/>
                </a:lnSpc>
              </a:pPr>
              <a:r>
                <a:rPr lang="en-US" sz="1600" b="0">
                  <a:solidFill>
                    <a:schemeClr val="tx1"/>
                  </a:solidFill>
                  <a:latin typeface="Comic Sans MS" pitchFamily="66" charset="0"/>
                </a:rPr>
                <a:t>P6 =</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CIM for </a:t>
            </a:r>
            <a:r>
              <a:rPr lang="en-US" dirty="0" err="1" smtClean="0"/>
              <a:t>gradeServlet</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29</a:t>
            </a:fld>
            <a:endParaRPr lang="en-US" altLang="zh-CN"/>
          </a:p>
        </p:txBody>
      </p:sp>
      <p:sp>
        <p:nvSpPr>
          <p:cNvPr id="6" name="Rectangle 3"/>
          <p:cNvSpPr txBox="1">
            <a:spLocks noChangeArrowheads="1"/>
          </p:cNvSpPr>
          <p:nvPr/>
        </p:nvSpPr>
        <p:spPr>
          <a:xfrm>
            <a:off x="0" y="1600200"/>
            <a:ext cx="9144000" cy="3581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1"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2"/>
                </a:solidFill>
                <a:effectLst/>
                <a:uLnTx/>
                <a:uFillTx/>
                <a:latin typeface="+mn-lt"/>
                <a:ea typeface="+mn-ea"/>
                <a:cs typeface="+mn-cs"/>
              </a:rPr>
              <a:t>S</a:t>
            </a: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0" u="none" strike="noStrike" kern="0" cap="none" spc="0" normalizeH="0" baseline="0" noProof="0" smtClean="0">
                <a:ln>
                  <a:noFill/>
                </a:ln>
                <a:solidFill>
                  <a:schemeClr val="tx1"/>
                </a:solidFill>
                <a:effectLst/>
                <a:uLnTx/>
                <a:uFillTx/>
                <a:latin typeface="+mn-lt"/>
                <a:ea typeface="+mn-ea"/>
                <a:cs typeface="+mn-cs"/>
              </a:rPr>
              <a:t>= login.html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2"/>
                </a:solidFill>
                <a:effectLst/>
                <a:uLnTx/>
                <a:uFillTx/>
                <a:latin typeface="+mn-lt"/>
                <a:ea typeface="+mn-ea"/>
                <a:cs typeface="+mn-cs"/>
              </a:rPr>
              <a:t>A</a:t>
            </a: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1</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2</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3</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4</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5</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6 </a:t>
            </a:r>
            <a:r>
              <a:rPr kumimoji="0" lang="en-US" sz="3200" b="0" i="1" u="none" strike="noStrike" kern="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2"/>
                </a:solidFill>
                <a:effectLst/>
                <a:uLnTx/>
                <a:uFillTx/>
                <a:latin typeface="+mn-lt"/>
                <a:ea typeface="+mn-ea"/>
                <a:cs typeface="+mn-cs"/>
              </a:rPr>
              <a:t>CE</a:t>
            </a: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0" u="none" strike="noStrike" kern="0" cap="none" spc="0" normalizeH="0" baseline="0" noProof="0" smtClean="0">
                <a:ln>
                  <a:noFill/>
                </a:ln>
                <a:solidFill>
                  <a:schemeClr val="tx1"/>
                </a:solidFill>
                <a:effectLst/>
                <a:uLnTx/>
                <a:uFillTx/>
                <a:latin typeface="+mn-lt"/>
                <a:ea typeface="+mn-ea"/>
                <a:cs typeface="+mn-cs"/>
              </a:rPr>
              <a:t>= gradeServlet = </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1</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Times New Roman" pitchFamily="18" charset="0"/>
              </a:rPr>
              <a:t>•</a:t>
            </a: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0" u="none" strike="noStrike" kern="0" cap="none" spc="0" normalizeH="0" baseline="0" noProof="0" smtClean="0">
                <a:ln>
                  <a:noFill/>
                </a:ln>
                <a:solidFill>
                  <a:schemeClr val="tx1"/>
                </a:solidFill>
                <a:effectLst/>
                <a:uLnTx/>
                <a:uFillTx/>
                <a:latin typeface="+mn-lt"/>
                <a:ea typeface="+mn-ea"/>
                <a:cs typeface="+mn-cs"/>
              </a:rPr>
              <a:t>((</a:t>
            </a:r>
            <a:r>
              <a:rPr kumimoji="0" lang="en-US" sz="3200" b="0" i="1" u="none" strike="noStrike" kern="0" cap="none" spc="0" normalizeH="0" baseline="0" noProof="0" smtClean="0">
                <a:ln>
                  <a:noFill/>
                </a:ln>
                <a:solidFill>
                  <a:schemeClr val="tx1"/>
                </a:solidFill>
                <a:effectLst/>
                <a:uLnTx/>
                <a:uFillTx/>
                <a:latin typeface="+mn-lt"/>
                <a:ea typeface="+mn-ea"/>
                <a:cs typeface="+mn-cs"/>
              </a:rPr>
              <a:t>p</a:t>
            </a:r>
            <a:r>
              <a:rPr kumimoji="0" lang="en-US" sz="3200" b="0" i="0" u="none" strike="noStrike" kern="0" cap="none" spc="0" normalizeH="0" baseline="-25000" noProof="0" smtClean="0">
                <a:ln>
                  <a:noFill/>
                </a:ln>
                <a:solidFill>
                  <a:schemeClr val="tx1"/>
                </a:solidFill>
                <a:effectLst/>
                <a:uLnTx/>
                <a:uFillTx/>
                <a:latin typeface="+mn-lt"/>
                <a:ea typeface="+mn-ea"/>
                <a:cs typeface="+mn-cs"/>
              </a:rPr>
              <a:t>2</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Times New Roman" pitchFamily="18" charset="0"/>
              </a:rPr>
              <a:t>•</a:t>
            </a:r>
            <a:r>
              <a:rPr kumimoji="0" lang="en-US" sz="3200" b="0" i="1" u="none" strike="noStrike" kern="0" cap="none" spc="0" normalizeH="0" baseline="0" noProof="0" smtClean="0">
                <a:ln>
                  <a:noFill/>
                </a:ln>
                <a:solidFill>
                  <a:schemeClr val="tx1"/>
                </a:solidFill>
                <a:effectLst/>
                <a:uLnTx/>
                <a:uFillTx/>
                <a:latin typeface="+mn-lt"/>
                <a:ea typeface="+mn-ea"/>
                <a:cs typeface="+mn-cs"/>
              </a:rPr>
              <a:t> p</a:t>
            </a:r>
            <a:r>
              <a:rPr kumimoji="0" lang="en-US" sz="3200" b="0" i="0" u="none" strike="noStrike" kern="0" cap="none" spc="0" normalizeH="0" baseline="-25000" noProof="0" smtClean="0">
                <a:ln>
                  <a:noFill/>
                </a:ln>
                <a:solidFill>
                  <a:schemeClr val="tx1"/>
                </a:solidFill>
                <a:effectLst/>
                <a:uLnTx/>
                <a:uFillTx/>
                <a:latin typeface="+mn-lt"/>
                <a:ea typeface="+mn-ea"/>
                <a:cs typeface="+mn-cs"/>
              </a:rPr>
              <a:t>3</a:t>
            </a:r>
            <a:r>
              <a:rPr kumimoji="0" lang="en-US" sz="3200" b="0" i="0" u="none" strike="noStrike" kern="0" cap="none" spc="0" normalizeH="0" baseline="30000" noProof="0" smtClean="0">
                <a:ln>
                  <a:noFill/>
                </a:ln>
                <a:solidFill>
                  <a:schemeClr val="tx1"/>
                </a:solidFill>
                <a:effectLst/>
                <a:uLnTx/>
                <a:uFillTx/>
                <a:latin typeface="+mn-lt"/>
                <a:ea typeface="+mn-ea"/>
                <a:cs typeface="+mn-cs"/>
              </a:rPr>
              <a:t>*</a:t>
            </a:r>
            <a:r>
              <a:rPr kumimoji="0" lang="en-US" sz="3200" b="0" i="0" u="none" strike="noStrike" kern="0" cap="none" spc="0" normalizeH="0" baseline="0" noProof="0" smtClean="0">
                <a:ln>
                  <a:noFill/>
                </a:ln>
                <a:solidFill>
                  <a:schemeClr val="tx1"/>
                </a:solidFill>
                <a:effectLst/>
                <a:uLnTx/>
                <a:uFillTx/>
                <a:latin typeface="+mn-lt"/>
                <a:ea typeface="+mn-ea"/>
                <a:cs typeface="+mn-cs"/>
              </a:rPr>
              <a:t> ) </a:t>
            </a:r>
            <a:r>
              <a:rPr kumimoji="0" lang="en-US" sz="3200" b="0" i="1" u="none" strike="noStrike" kern="0" cap="none" spc="0" normalizeH="0" baseline="0" noProof="0" smtClean="0">
                <a:ln>
                  <a:noFill/>
                </a:ln>
                <a:solidFill>
                  <a:schemeClr val="tx1"/>
                </a:solidFill>
                <a:effectLst/>
                <a:uLnTx/>
                <a:uFillTx/>
                <a:latin typeface="+mn-lt"/>
                <a:ea typeface="+mn-ea"/>
                <a:cs typeface="Times New Roman" pitchFamily="18" charset="0"/>
              </a:rPr>
              <a:t>|</a:t>
            </a:r>
            <a:r>
              <a:rPr kumimoji="0" lang="en-US" sz="3200" b="0" i="1" u="none" strike="noStrike" kern="0" cap="none" spc="0" normalizeH="0" baseline="0" noProof="0" smtClean="0">
                <a:ln>
                  <a:noFill/>
                </a:ln>
                <a:solidFill>
                  <a:schemeClr val="tx1"/>
                </a:solidFill>
                <a:effectLst/>
                <a:uLnTx/>
                <a:uFillTx/>
                <a:latin typeface="+mn-lt"/>
                <a:ea typeface="+mn-ea"/>
                <a:cs typeface="+mn-cs"/>
              </a:rPr>
              <a:t> p</a:t>
            </a:r>
            <a:r>
              <a:rPr kumimoji="0" lang="en-US" sz="3200" b="0" i="0" u="none" strike="noStrike" kern="0" cap="none" spc="0" normalizeH="0" baseline="-25000" noProof="0" smtClean="0">
                <a:ln>
                  <a:noFill/>
                </a:ln>
                <a:solidFill>
                  <a:schemeClr val="tx1"/>
                </a:solidFill>
                <a:effectLst/>
                <a:uLnTx/>
                <a:uFillTx/>
                <a:latin typeface="+mn-lt"/>
                <a:ea typeface="+mn-ea"/>
                <a:cs typeface="+mn-cs"/>
              </a:rPr>
              <a:t>4</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Times New Roman" pitchFamily="18" charset="0"/>
              </a:rPr>
              <a:t>|</a:t>
            </a:r>
            <a:r>
              <a:rPr kumimoji="0" lang="en-US" sz="3200" b="0" i="1" u="none" strike="noStrike" kern="0" cap="none" spc="0" normalizeH="0" baseline="0" noProof="0" smtClean="0">
                <a:ln>
                  <a:noFill/>
                </a:ln>
                <a:solidFill>
                  <a:schemeClr val="tx1"/>
                </a:solidFill>
                <a:effectLst/>
                <a:uLnTx/>
                <a:uFillTx/>
                <a:latin typeface="+mn-lt"/>
                <a:ea typeface="+mn-ea"/>
                <a:cs typeface="+mn-cs"/>
              </a:rPr>
              <a:t> p</a:t>
            </a:r>
            <a:r>
              <a:rPr kumimoji="0" lang="en-US" sz="3200" b="0" i="0" u="none" strike="noStrike" kern="0" cap="none" spc="0" normalizeH="0" baseline="-25000" noProof="0" smtClean="0">
                <a:ln>
                  <a:noFill/>
                </a:ln>
                <a:solidFill>
                  <a:schemeClr val="tx1"/>
                </a:solidFill>
                <a:effectLst/>
                <a:uLnTx/>
                <a:uFillTx/>
                <a:latin typeface="+mn-lt"/>
                <a:ea typeface="+mn-ea"/>
                <a:cs typeface="+mn-cs"/>
              </a:rPr>
              <a:t>5</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Times New Roman" pitchFamily="18" charset="0"/>
              </a:rPr>
              <a:t>•</a:t>
            </a:r>
            <a:r>
              <a:rPr kumimoji="0" lang="en-US" sz="3200" b="0" i="1" u="none" strike="noStrike" kern="0" cap="none" spc="0" normalizeH="0" baseline="0" noProof="0" smtClean="0">
                <a:ln>
                  <a:noFill/>
                </a:ln>
                <a:solidFill>
                  <a:schemeClr val="tx1"/>
                </a:solidFill>
                <a:effectLst/>
                <a:uLnTx/>
                <a:uFillTx/>
                <a:latin typeface="+mn-lt"/>
                <a:ea typeface="+mn-ea"/>
                <a:cs typeface="+mn-cs"/>
              </a:rPr>
              <a:t> p</a:t>
            </a:r>
            <a:r>
              <a:rPr kumimoji="0" lang="en-US" sz="3200" b="0" i="0" u="none" strike="noStrike" kern="0" cap="none" spc="0" normalizeH="0" baseline="-25000" noProof="0" smtClean="0">
                <a:ln>
                  <a:noFill/>
                </a:ln>
                <a:solidFill>
                  <a:schemeClr val="tx1"/>
                </a:solidFill>
                <a:effectLst/>
                <a:uLnTx/>
                <a:uFillTx/>
                <a:latin typeface="+mn-lt"/>
                <a:ea typeface="+mn-ea"/>
                <a:cs typeface="+mn-cs"/>
              </a:rPr>
              <a:t>6</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1"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2"/>
                </a:solidFill>
                <a:effectLst/>
                <a:uLnTx/>
                <a:uFillTx/>
                <a:latin typeface="+mn-lt"/>
                <a:ea typeface="+mn-ea"/>
                <a:cs typeface="+mn-cs"/>
              </a:rPr>
              <a:t>T</a:t>
            </a: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3200" b="0" i="1" u="none" strike="noStrike" kern="0" cap="none" spc="0" normalizeH="0" baseline="0" noProof="0" smtClean="0">
                <a:ln>
                  <a:noFill/>
                </a:ln>
                <a:solidFill>
                  <a:schemeClr val="tx1"/>
                </a:solidFill>
                <a:effectLst/>
                <a:uLnTx/>
                <a:uFillTx/>
                <a:latin typeface="+mn-lt"/>
                <a:ea typeface="+mn-ea"/>
                <a:cs typeface="+mn-cs"/>
              </a:rPr>
              <a:t>{</a:t>
            </a:r>
            <a:r>
              <a:rPr kumimoji="0" lang="en-US" sz="2400" b="0" i="1" u="none" strike="noStrike" kern="0" cap="none" spc="0" normalizeH="0" baseline="0" noProof="0" smtClean="0">
                <a:ln>
                  <a:noFill/>
                </a:ln>
                <a:solidFill>
                  <a:schemeClr val="tx1"/>
                </a:solidFill>
                <a:effectLst/>
                <a:uLnTx/>
                <a:uFillTx/>
                <a:latin typeface="+mn-lt"/>
                <a:ea typeface="+mn-ea"/>
                <a:cs typeface="+mn-cs"/>
              </a:rPr>
              <a:t>login.html </a:t>
            </a:r>
            <a:r>
              <a:rPr kumimoji="0" lang="en-US" sz="2400" b="0" i="1" u="none" strike="noStrike" kern="0" cap="none" spc="0" normalizeH="0" baseline="-25000" noProof="0" smtClean="0">
                <a:ln>
                  <a:noFill/>
                </a:ln>
                <a:solidFill>
                  <a:schemeClr val="tx1"/>
                </a:solidFill>
                <a:effectLst/>
                <a:uLnTx/>
                <a:uFillTx/>
                <a:latin typeface="+mn-lt"/>
                <a:ea typeface="+mn-ea"/>
                <a:cs typeface="+mn-cs"/>
              </a:rPr>
              <a:t>                 </a:t>
            </a:r>
            <a:r>
              <a:rPr kumimoji="0" lang="en-US" sz="2400" b="0" i="1" u="none" strike="noStrike" kern="0" cap="none" spc="0" normalizeH="0" baseline="0" noProof="0" smtClean="0">
                <a:ln>
                  <a:noFill/>
                </a:ln>
                <a:solidFill>
                  <a:schemeClr val="tx1"/>
                </a:solidFill>
                <a:effectLst/>
                <a:uLnTx/>
                <a:uFillTx/>
                <a:latin typeface="+mn-lt"/>
                <a:ea typeface="+mn-ea"/>
                <a:cs typeface="+mn-cs"/>
              </a:rPr>
              <a:t>gradeServlet [get, (Id, Password, Retry)]</a:t>
            </a:r>
            <a:r>
              <a:rPr kumimoji="0" lang="en-US" sz="2400" b="0" i="0" u="none" strike="noStrike" kern="0" cap="none" spc="0" normalizeH="0" baseline="0" noProof="0" smtClean="0">
                <a:ln>
                  <a:noFill/>
                </a:ln>
                <a:solidFill>
                  <a:schemeClr val="tx1"/>
                </a:solidFill>
                <a:effectLst/>
                <a:uLnTx/>
                <a:uFillTx/>
                <a:latin typeface="+mn-lt"/>
                <a:ea typeface="+mn-ea"/>
                <a:cs typeface="+mn-cs"/>
              </a:rPr>
              <a:t>,</a:t>
            </a:r>
            <a:endParaRPr kumimoji="0" lang="en-US"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1" u="none" strike="noStrike" kern="0" cap="none" spc="0" normalizeH="0" baseline="0" noProof="0" smtClean="0">
                <a:ln>
                  <a:noFill/>
                </a:ln>
                <a:solidFill>
                  <a:schemeClr val="tx1"/>
                </a:solidFill>
                <a:effectLst/>
                <a:uLnTx/>
                <a:uFillTx/>
                <a:latin typeface="+mn-lt"/>
                <a:ea typeface="+mn-ea"/>
                <a:cs typeface="+mn-cs"/>
              </a:rPr>
              <a:t>            </a:t>
            </a:r>
            <a:r>
              <a:rPr kumimoji="0" lang="en-US" sz="2400" b="0" i="1" u="none" strike="noStrike" kern="0" cap="none" spc="0" normalizeH="0" baseline="0" noProof="0" smtClean="0">
                <a:ln>
                  <a:noFill/>
                </a:ln>
                <a:solidFill>
                  <a:schemeClr val="tx1"/>
                </a:solidFill>
                <a:effectLst/>
                <a:uLnTx/>
                <a:uFillTx/>
                <a:latin typeface="+mn-lt"/>
                <a:ea typeface="+mn-ea"/>
                <a:cs typeface="+mn-cs"/>
              </a:rPr>
              <a:t>gradeServlet.p</a:t>
            </a:r>
            <a:r>
              <a:rPr kumimoji="0" lang="en-US" sz="2400" b="0" i="1" u="none" strike="noStrike" kern="0" cap="none" spc="0" normalizeH="0" baseline="-25000" noProof="0" smtClean="0">
                <a:ln>
                  <a:noFill/>
                </a:ln>
                <a:solidFill>
                  <a:schemeClr val="tx1"/>
                </a:solidFill>
                <a:effectLst/>
                <a:uLnTx/>
                <a:uFillTx/>
                <a:latin typeface="+mn-lt"/>
                <a:ea typeface="+mn-ea"/>
                <a:cs typeface="+mn-cs"/>
              </a:rPr>
              <a:t>4</a:t>
            </a:r>
            <a:r>
              <a:rPr kumimoji="0" lang="en-US" sz="2400" b="0" i="1" u="none" strike="noStrike" kern="0" cap="none" spc="0" normalizeH="0" baseline="0" noProof="0" smtClean="0">
                <a:ln>
                  <a:noFill/>
                </a:ln>
                <a:solidFill>
                  <a:schemeClr val="tx1"/>
                </a:solidFill>
                <a:effectLst/>
                <a:uLnTx/>
                <a:uFillTx/>
                <a:latin typeface="+mn-lt"/>
                <a:ea typeface="+mn-ea"/>
                <a:cs typeface="+mn-cs"/>
              </a:rPr>
              <a:t>             sendMail [get, ()]</a:t>
            </a:r>
            <a:r>
              <a:rPr kumimoji="0" lang="en-US" sz="2400" b="0" i="0" u="none" strike="noStrike" kern="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1" u="none" strike="noStrike" kern="0" cap="none" spc="0" normalizeH="0" baseline="0" noProof="0" smtClean="0">
                <a:ln>
                  <a:noFill/>
                </a:ln>
                <a:solidFill>
                  <a:schemeClr val="tx1"/>
                </a:solidFill>
                <a:effectLst/>
                <a:uLnTx/>
                <a:uFillTx/>
                <a:latin typeface="+mn-lt"/>
                <a:ea typeface="+mn-ea"/>
                <a:cs typeface="+mn-cs"/>
              </a:rPr>
              <a:t>                gradeServlet.p</a:t>
            </a:r>
            <a:r>
              <a:rPr kumimoji="0" lang="en-US" sz="2400" b="0" i="1" u="none" strike="noStrike" kern="0" cap="none" spc="0" normalizeH="0" baseline="-25000" noProof="0" smtClean="0">
                <a:ln>
                  <a:noFill/>
                </a:ln>
                <a:solidFill>
                  <a:schemeClr val="tx1"/>
                </a:solidFill>
                <a:effectLst/>
                <a:uLnTx/>
                <a:uFillTx/>
                <a:latin typeface="+mn-lt"/>
                <a:ea typeface="+mn-ea"/>
                <a:cs typeface="+mn-cs"/>
              </a:rPr>
              <a:t>4 </a:t>
            </a:r>
            <a:r>
              <a:rPr kumimoji="0" lang="en-US" sz="2400" b="0" i="1" u="none" strike="noStrike" kern="0" cap="none" spc="0" normalizeH="0" baseline="0" noProof="0" smtClean="0">
                <a:ln>
                  <a:noFill/>
                </a:ln>
                <a:solidFill>
                  <a:schemeClr val="tx1"/>
                </a:solidFill>
                <a:effectLst/>
                <a:uLnTx/>
                <a:uFillTx/>
                <a:latin typeface="+mn-lt"/>
                <a:ea typeface="+mn-ea"/>
                <a:cs typeface="+mn-cs"/>
              </a:rPr>
              <a:t>           gradeServlet [get, (Retry)]</a:t>
            </a:r>
            <a:r>
              <a:rPr kumimoji="0" lang="en-US" sz="2800" b="0" i="0" u="none" strike="noStrike" kern="0" cap="none" spc="0" normalizeH="0" baseline="0" noProof="0" smtClean="0">
                <a:ln>
                  <a:noFill/>
                </a:ln>
                <a:solidFill>
                  <a:schemeClr val="tx1"/>
                </a:solidFill>
                <a:effectLst/>
                <a:uLnTx/>
                <a:uFillTx/>
                <a:latin typeface="+mn-lt"/>
                <a:ea typeface="+mn-ea"/>
                <a:cs typeface="+mn-cs"/>
              </a:rPr>
              <a:t> </a:t>
            </a:r>
            <a:r>
              <a:rPr kumimoji="0" lang="en-US" sz="2800" b="0" i="1" u="none" strike="noStrike" kern="0" cap="none" spc="0" normalizeH="0" baseline="0" noProof="0" smtClean="0">
                <a:ln>
                  <a:noFill/>
                </a:ln>
                <a:solidFill>
                  <a:schemeClr val="tx1"/>
                </a:solidFill>
                <a:effectLst/>
                <a:uLnTx/>
                <a:uFillTx/>
                <a:latin typeface="+mn-lt"/>
                <a:ea typeface="+mn-ea"/>
                <a:cs typeface="+mn-cs"/>
              </a:rPr>
              <a:t>}</a:t>
            </a:r>
            <a:endParaRPr kumimoji="0" lang="en-US" sz="2800" b="0" i="1"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7" name="Group 6"/>
          <p:cNvGrpSpPr/>
          <p:nvPr/>
        </p:nvGrpSpPr>
        <p:grpSpPr>
          <a:xfrm>
            <a:off x="821897" y="5592417"/>
            <a:ext cx="3260606" cy="400110"/>
            <a:chOff x="903890" y="5592417"/>
            <a:chExt cx="3260606" cy="400110"/>
          </a:xfrm>
        </p:grpSpPr>
        <p:grpSp>
          <p:nvGrpSpPr>
            <p:cNvPr id="8" name="Group 59"/>
            <p:cNvGrpSpPr/>
            <p:nvPr/>
          </p:nvGrpSpPr>
          <p:grpSpPr>
            <a:xfrm>
              <a:off x="903890" y="5790091"/>
              <a:ext cx="771525" cy="4762"/>
              <a:chOff x="2782386" y="5928553"/>
              <a:chExt cx="771525" cy="4762"/>
            </a:xfrm>
          </p:grpSpPr>
          <p:sp>
            <p:nvSpPr>
              <p:cNvPr id="10" name="Line 5"/>
              <p:cNvSpPr>
                <a:spLocks noChangeShapeType="1"/>
              </p:cNvSpPr>
              <p:nvPr/>
            </p:nvSpPr>
            <p:spPr bwMode="auto">
              <a:xfrm>
                <a:off x="2868111" y="5930934"/>
                <a:ext cx="685800" cy="0"/>
              </a:xfrm>
              <a:prstGeom prst="line">
                <a:avLst/>
              </a:prstGeom>
              <a:noFill/>
              <a:ln w="19050">
                <a:solidFill>
                  <a:schemeClr val="tx1"/>
                </a:solidFill>
                <a:round/>
                <a:headEnd/>
                <a:tailEnd type="arrow" w="lg" len="lg"/>
              </a:ln>
            </p:spPr>
            <p:txBody>
              <a:bodyPr/>
              <a:lstStyle/>
              <a:p>
                <a:endParaRPr lang="en-US"/>
              </a:p>
            </p:txBody>
          </p:sp>
          <p:sp>
            <p:nvSpPr>
              <p:cNvPr id="11" name="Line 5"/>
              <p:cNvSpPr>
                <a:spLocks noChangeShapeType="1"/>
              </p:cNvSpPr>
              <p:nvPr/>
            </p:nvSpPr>
            <p:spPr bwMode="auto">
              <a:xfrm flipV="1">
                <a:off x="2782386" y="5928553"/>
                <a:ext cx="598487" cy="4762"/>
              </a:xfrm>
              <a:prstGeom prst="line">
                <a:avLst/>
              </a:prstGeom>
              <a:noFill/>
              <a:ln w="19050">
                <a:solidFill>
                  <a:schemeClr val="tx1"/>
                </a:solidFill>
                <a:round/>
                <a:headEnd/>
                <a:tailEnd type="arrow" w="lg" len="lg"/>
              </a:ln>
            </p:spPr>
            <p:txBody>
              <a:bodyPr/>
              <a:lstStyle/>
              <a:p>
                <a:endParaRPr lang="en-US"/>
              </a:p>
            </p:txBody>
          </p:sp>
        </p:grpSp>
        <p:sp>
          <p:nvSpPr>
            <p:cNvPr id="9" name="TextBox 8"/>
            <p:cNvSpPr txBox="1"/>
            <p:nvPr/>
          </p:nvSpPr>
          <p:spPr>
            <a:xfrm>
              <a:off x="1888434" y="5592417"/>
              <a:ext cx="2276062" cy="400110"/>
            </a:xfrm>
            <a:prstGeom prst="rect">
              <a:avLst/>
            </a:prstGeom>
            <a:noFill/>
          </p:spPr>
          <p:txBody>
            <a:bodyPr wrap="square" rtlCol="0">
              <a:spAutoFit/>
            </a:bodyPr>
            <a:lstStyle/>
            <a:p>
              <a:r>
                <a:rPr lang="en-US" sz="2000" dirty="0" smtClean="0"/>
                <a:t>Form link transition</a:t>
              </a:r>
              <a:endParaRPr lang="en-US" sz="2000" dirty="0"/>
            </a:p>
          </p:txBody>
        </p:sp>
      </p:grpSp>
      <p:grpSp>
        <p:nvGrpSpPr>
          <p:cNvPr id="12" name="Group 11"/>
          <p:cNvGrpSpPr/>
          <p:nvPr/>
        </p:nvGrpSpPr>
        <p:grpSpPr>
          <a:xfrm>
            <a:off x="4904400" y="5592417"/>
            <a:ext cx="3417704" cy="400110"/>
            <a:chOff x="5040500" y="5592417"/>
            <a:chExt cx="3417704" cy="400110"/>
          </a:xfrm>
        </p:grpSpPr>
        <p:sp>
          <p:nvSpPr>
            <p:cNvPr id="13" name="Line 5"/>
            <p:cNvSpPr>
              <a:spLocks noChangeShapeType="1"/>
            </p:cNvSpPr>
            <p:nvPr/>
          </p:nvSpPr>
          <p:spPr bwMode="auto">
            <a:xfrm>
              <a:off x="5040500" y="5792472"/>
              <a:ext cx="685800" cy="0"/>
            </a:xfrm>
            <a:prstGeom prst="line">
              <a:avLst/>
            </a:prstGeom>
            <a:noFill/>
            <a:ln w="19050">
              <a:solidFill>
                <a:schemeClr val="tx1"/>
              </a:solidFill>
              <a:round/>
              <a:headEnd/>
              <a:tailEnd type="arrow" w="lg" len="lg"/>
            </a:ln>
          </p:spPr>
          <p:txBody>
            <a:bodyPr/>
            <a:lstStyle/>
            <a:p>
              <a:endParaRPr lang="en-US"/>
            </a:p>
          </p:txBody>
        </p:sp>
        <p:sp>
          <p:nvSpPr>
            <p:cNvPr id="14" name="TextBox 13"/>
            <p:cNvSpPr txBox="1"/>
            <p:nvPr/>
          </p:nvSpPr>
          <p:spPr>
            <a:xfrm>
              <a:off x="5936977" y="5592417"/>
              <a:ext cx="2521227" cy="400110"/>
            </a:xfrm>
            <a:prstGeom prst="rect">
              <a:avLst/>
            </a:prstGeom>
            <a:noFill/>
          </p:spPr>
          <p:txBody>
            <a:bodyPr wrap="square" rtlCol="0">
              <a:spAutoFit/>
            </a:bodyPr>
            <a:lstStyle/>
            <a:p>
              <a:r>
                <a:rPr lang="en-US" sz="2000" dirty="0" smtClean="0"/>
                <a:t>Simple link transition</a:t>
              </a:r>
              <a:endParaRPr lang="en-US" sz="2000" dirty="0"/>
            </a:p>
          </p:txBody>
        </p:sp>
      </p:grpSp>
      <p:grpSp>
        <p:nvGrpSpPr>
          <p:cNvPr id="15" name="Group 8"/>
          <p:cNvGrpSpPr>
            <a:grpSpLocks/>
          </p:cNvGrpSpPr>
          <p:nvPr/>
        </p:nvGrpSpPr>
        <p:grpSpPr bwMode="auto">
          <a:xfrm>
            <a:off x="2731350" y="3688767"/>
            <a:ext cx="685800" cy="0"/>
            <a:chOff x="1920" y="3312"/>
            <a:chExt cx="432" cy="0"/>
          </a:xfrm>
        </p:grpSpPr>
        <p:sp>
          <p:nvSpPr>
            <p:cNvPr id="16" name="Line 9"/>
            <p:cNvSpPr>
              <a:spLocks noChangeShapeType="1"/>
            </p:cNvSpPr>
            <p:nvPr/>
          </p:nvSpPr>
          <p:spPr bwMode="auto">
            <a:xfrm>
              <a:off x="1920" y="3312"/>
              <a:ext cx="336" cy="0"/>
            </a:xfrm>
            <a:prstGeom prst="line">
              <a:avLst/>
            </a:prstGeom>
            <a:noFill/>
            <a:ln w="19050">
              <a:solidFill>
                <a:schemeClr val="tx1"/>
              </a:solidFill>
              <a:round/>
              <a:headEnd/>
              <a:tailEnd type="arrow" w="lg" len="lg"/>
            </a:ln>
          </p:spPr>
          <p:txBody>
            <a:bodyPr/>
            <a:lstStyle/>
            <a:p>
              <a:endParaRPr lang="en-US"/>
            </a:p>
          </p:txBody>
        </p:sp>
        <p:sp>
          <p:nvSpPr>
            <p:cNvPr id="17" name="Line 10"/>
            <p:cNvSpPr>
              <a:spLocks noChangeShapeType="1"/>
            </p:cNvSpPr>
            <p:nvPr/>
          </p:nvSpPr>
          <p:spPr bwMode="auto">
            <a:xfrm>
              <a:off x="1920" y="3312"/>
              <a:ext cx="432" cy="0"/>
            </a:xfrm>
            <a:prstGeom prst="line">
              <a:avLst/>
            </a:prstGeom>
            <a:noFill/>
            <a:ln w="19050">
              <a:solidFill>
                <a:schemeClr val="tx1"/>
              </a:solidFill>
              <a:round/>
              <a:headEnd/>
              <a:tailEnd type="arrow" w="lg" len="lg"/>
            </a:ln>
          </p:spPr>
          <p:txBody>
            <a:bodyPr/>
            <a:lstStyle/>
            <a:p>
              <a:endParaRPr lang="en-US"/>
            </a:p>
          </p:txBody>
        </p:sp>
      </p:grpSp>
      <p:sp>
        <p:nvSpPr>
          <p:cNvPr id="18" name="Line 11"/>
          <p:cNvSpPr>
            <a:spLocks noChangeShapeType="1"/>
          </p:cNvSpPr>
          <p:nvPr/>
        </p:nvSpPr>
        <p:spPr bwMode="auto">
          <a:xfrm>
            <a:off x="3356776" y="4324961"/>
            <a:ext cx="685800" cy="0"/>
          </a:xfrm>
          <a:prstGeom prst="line">
            <a:avLst/>
          </a:prstGeom>
          <a:noFill/>
          <a:ln w="19050">
            <a:solidFill>
              <a:schemeClr val="tx1"/>
            </a:solidFill>
            <a:round/>
            <a:headEnd/>
            <a:tailEnd type="arrow" w="lg" len="lg"/>
          </a:ln>
        </p:spPr>
        <p:txBody>
          <a:bodyPr/>
          <a:lstStyle/>
          <a:p>
            <a:endParaRPr lang="en-US"/>
          </a:p>
        </p:txBody>
      </p:sp>
      <p:grpSp>
        <p:nvGrpSpPr>
          <p:cNvPr id="19" name="Group 8"/>
          <p:cNvGrpSpPr>
            <a:grpSpLocks/>
          </p:cNvGrpSpPr>
          <p:nvPr/>
        </p:nvGrpSpPr>
        <p:grpSpPr bwMode="auto">
          <a:xfrm>
            <a:off x="3272370" y="4801287"/>
            <a:ext cx="685800" cy="0"/>
            <a:chOff x="1920" y="3312"/>
            <a:chExt cx="432" cy="0"/>
          </a:xfrm>
        </p:grpSpPr>
        <p:sp>
          <p:nvSpPr>
            <p:cNvPr id="20" name="Line 9"/>
            <p:cNvSpPr>
              <a:spLocks noChangeShapeType="1"/>
            </p:cNvSpPr>
            <p:nvPr/>
          </p:nvSpPr>
          <p:spPr bwMode="auto">
            <a:xfrm>
              <a:off x="1920" y="3312"/>
              <a:ext cx="336" cy="0"/>
            </a:xfrm>
            <a:prstGeom prst="line">
              <a:avLst/>
            </a:prstGeom>
            <a:noFill/>
            <a:ln w="19050">
              <a:solidFill>
                <a:schemeClr val="tx1"/>
              </a:solidFill>
              <a:round/>
              <a:headEnd/>
              <a:tailEnd type="arrow" w="lg" len="lg"/>
            </a:ln>
          </p:spPr>
          <p:txBody>
            <a:bodyPr/>
            <a:lstStyle/>
            <a:p>
              <a:endParaRPr lang="en-US"/>
            </a:p>
          </p:txBody>
        </p:sp>
        <p:sp>
          <p:nvSpPr>
            <p:cNvPr id="21" name="Line 10"/>
            <p:cNvSpPr>
              <a:spLocks noChangeShapeType="1"/>
            </p:cNvSpPr>
            <p:nvPr/>
          </p:nvSpPr>
          <p:spPr bwMode="auto">
            <a:xfrm>
              <a:off x="1920" y="3312"/>
              <a:ext cx="432" cy="0"/>
            </a:xfrm>
            <a:prstGeom prst="line">
              <a:avLst/>
            </a:prstGeom>
            <a:noFill/>
            <a:ln w="19050">
              <a:solidFill>
                <a:schemeClr val="tx1"/>
              </a:solidFill>
              <a:round/>
              <a:headEnd/>
              <a:tailEnd type="arrow" w="lg" len="lg"/>
            </a:ln>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96963" y="96838"/>
            <a:ext cx="7064375" cy="1500187"/>
          </a:xfrm>
        </p:spPr>
        <p:txBody>
          <a:bodyPr/>
          <a:lstStyle/>
          <a:p>
            <a:r>
              <a:rPr lang="en-US" smtClean="0"/>
              <a:t>Software is a Skin that Surrounds Our Civilization</a:t>
            </a:r>
          </a:p>
        </p:txBody>
      </p:sp>
      <p:sp>
        <p:nvSpPr>
          <p:cNvPr id="10243" name="Date Placeholder 3"/>
          <p:cNvSpPr>
            <a:spLocks noGrp="1"/>
          </p:cNvSpPr>
          <p:nvPr>
            <p:ph type="dt" sz="quarter" idx="10"/>
          </p:nvPr>
        </p:nvSpPr>
        <p:spPr>
          <a:noFill/>
        </p:spPr>
        <p:txBody>
          <a:bodyPr/>
          <a:lstStyle/>
          <a:p>
            <a:r>
              <a:rPr lang="en-US" smtClean="0"/>
              <a:t>Linköping, January 2011</a:t>
            </a:r>
            <a:endParaRPr lang="en-US" u="sng" smtClean="0"/>
          </a:p>
        </p:txBody>
      </p:sp>
      <p:sp>
        <p:nvSpPr>
          <p:cNvPr id="10244" name="Footer Placeholder 4"/>
          <p:cNvSpPr>
            <a:spLocks noGrp="1"/>
          </p:cNvSpPr>
          <p:nvPr>
            <p:ph type="ftr" sz="quarter" idx="11"/>
          </p:nvPr>
        </p:nvSpPr>
        <p:spPr>
          <a:noFill/>
        </p:spPr>
        <p:txBody>
          <a:bodyPr/>
          <a:lstStyle/>
          <a:p>
            <a:r>
              <a:rPr lang="en-US" smtClean="0"/>
              <a:t>©  Jeff Offutt</a:t>
            </a:r>
          </a:p>
        </p:txBody>
      </p:sp>
      <p:sp>
        <p:nvSpPr>
          <p:cNvPr id="10245" name="Slide Number Placeholder 5"/>
          <p:cNvSpPr>
            <a:spLocks noGrp="1"/>
          </p:cNvSpPr>
          <p:nvPr>
            <p:ph type="sldNum" sz="quarter" idx="12"/>
          </p:nvPr>
        </p:nvSpPr>
        <p:spPr>
          <a:noFill/>
        </p:spPr>
        <p:txBody>
          <a:bodyPr/>
          <a:lstStyle/>
          <a:p>
            <a:fld id="{0C9CD0A2-0A66-44A0-B16E-6BBC98483BDB}" type="slidenum">
              <a:rPr lang="en-US" smtClean="0"/>
              <a:pPr/>
              <a:t>3</a:t>
            </a:fld>
            <a:endParaRPr lang="en-US" smtClean="0"/>
          </a:p>
        </p:txBody>
      </p:sp>
      <p:pic>
        <p:nvPicPr>
          <p:cNvPr id="8" name="Picture 2"/>
          <p:cNvPicPr>
            <a:picLocks noChangeAspect="1" noChangeArrowheads="1"/>
          </p:cNvPicPr>
          <p:nvPr/>
        </p:nvPicPr>
        <p:blipFill>
          <a:blip r:embed="rId2" cstate="print"/>
          <a:srcRect/>
          <a:stretch>
            <a:fillRect/>
          </a:stretch>
        </p:blipFill>
        <p:spPr bwMode="auto">
          <a:xfrm>
            <a:off x="5181600" y="2514600"/>
            <a:ext cx="1219200" cy="908050"/>
          </a:xfrm>
          <a:prstGeom prst="rect">
            <a:avLst/>
          </a:prstGeom>
          <a:noFill/>
          <a:ln w="9525">
            <a:noFill/>
            <a:miter lim="800000"/>
            <a:headEnd/>
            <a:tailEnd/>
          </a:ln>
        </p:spPr>
      </p:pic>
      <p:pic>
        <p:nvPicPr>
          <p:cNvPr id="9" name="Picture 10"/>
          <p:cNvPicPr>
            <a:picLocks noChangeAspect="1" noChangeArrowheads="1"/>
          </p:cNvPicPr>
          <p:nvPr/>
        </p:nvPicPr>
        <p:blipFill>
          <a:blip r:embed="rId3" cstate="print"/>
          <a:srcRect/>
          <a:stretch>
            <a:fillRect/>
          </a:stretch>
        </p:blipFill>
        <p:spPr bwMode="auto">
          <a:xfrm>
            <a:off x="2030413" y="3179763"/>
            <a:ext cx="1619250" cy="1214437"/>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3363913" y="1755775"/>
            <a:ext cx="1428750" cy="1071563"/>
          </a:xfrm>
          <a:prstGeom prst="rect">
            <a:avLst/>
          </a:prstGeom>
          <a:noFill/>
          <a:ln w="9525">
            <a:noFill/>
            <a:miter lim="800000"/>
            <a:headEnd/>
            <a:tailEnd/>
          </a:ln>
        </p:spPr>
      </p:pic>
      <p:pic>
        <p:nvPicPr>
          <p:cNvPr id="11" name="Picture 14" descr="C:\Documents and Settings\rpanesar\My Documents\My Pictures\Microsoft Clip Organizer\j0410044.jpg"/>
          <p:cNvPicPr>
            <a:picLocks noChangeAspect="1" noChangeArrowheads="1"/>
          </p:cNvPicPr>
          <p:nvPr/>
        </p:nvPicPr>
        <p:blipFill>
          <a:blip r:embed="rId5" cstate="print"/>
          <a:srcRect/>
          <a:stretch>
            <a:fillRect/>
          </a:stretch>
        </p:blipFill>
        <p:spPr bwMode="auto">
          <a:xfrm>
            <a:off x="285750" y="2076450"/>
            <a:ext cx="1000125" cy="1000125"/>
          </a:xfrm>
          <a:prstGeom prst="rect">
            <a:avLst/>
          </a:prstGeom>
          <a:noFill/>
          <a:ln w="9525">
            <a:noFill/>
            <a:miter lim="800000"/>
            <a:headEnd/>
            <a:tailEnd/>
          </a:ln>
        </p:spPr>
      </p:pic>
      <p:pic>
        <p:nvPicPr>
          <p:cNvPr id="12" name="Picture 15" descr="C:\Documents and Settings\rpanesar\My Documents\My Pictures\Microsoft Clip Organizer\j0433050.jpg"/>
          <p:cNvPicPr>
            <a:picLocks noChangeAspect="1" noChangeArrowheads="1"/>
          </p:cNvPicPr>
          <p:nvPr/>
        </p:nvPicPr>
        <p:blipFill>
          <a:blip r:embed="rId6" cstate="print"/>
          <a:srcRect/>
          <a:stretch>
            <a:fillRect/>
          </a:stretch>
        </p:blipFill>
        <p:spPr bwMode="auto">
          <a:xfrm>
            <a:off x="4165600" y="3741738"/>
            <a:ext cx="1143000" cy="1143000"/>
          </a:xfrm>
          <a:prstGeom prst="rect">
            <a:avLst/>
          </a:prstGeom>
          <a:noFill/>
          <a:ln w="9525">
            <a:noFill/>
            <a:miter lim="800000"/>
            <a:headEnd/>
            <a:tailEnd/>
          </a:ln>
        </p:spPr>
      </p:pic>
      <p:pic>
        <p:nvPicPr>
          <p:cNvPr id="13" name="Picture 16"/>
          <p:cNvPicPr>
            <a:picLocks noChangeAspect="1" noChangeArrowheads="1"/>
          </p:cNvPicPr>
          <p:nvPr/>
        </p:nvPicPr>
        <p:blipFill>
          <a:blip r:embed="rId7" cstate="print"/>
          <a:srcRect/>
          <a:stretch>
            <a:fillRect/>
          </a:stretch>
        </p:blipFill>
        <p:spPr bwMode="auto">
          <a:xfrm>
            <a:off x="5894388" y="1666875"/>
            <a:ext cx="828675" cy="828675"/>
          </a:xfrm>
          <a:prstGeom prst="rect">
            <a:avLst/>
          </a:prstGeom>
          <a:noFill/>
          <a:ln w="9525">
            <a:noFill/>
            <a:miter lim="800000"/>
            <a:headEnd/>
            <a:tailEnd/>
          </a:ln>
        </p:spPr>
      </p:pic>
      <p:pic>
        <p:nvPicPr>
          <p:cNvPr id="14" name="Picture 18"/>
          <p:cNvPicPr>
            <a:picLocks noChangeAspect="1" noChangeArrowheads="1"/>
          </p:cNvPicPr>
          <p:nvPr/>
        </p:nvPicPr>
        <p:blipFill>
          <a:blip r:embed="rId8" cstate="print"/>
          <a:srcRect/>
          <a:stretch>
            <a:fillRect/>
          </a:stretch>
        </p:blipFill>
        <p:spPr bwMode="auto">
          <a:xfrm>
            <a:off x="1763713" y="4675188"/>
            <a:ext cx="1643062" cy="838200"/>
          </a:xfrm>
          <a:prstGeom prst="rect">
            <a:avLst/>
          </a:prstGeom>
          <a:noFill/>
          <a:ln w="9525">
            <a:noFill/>
            <a:miter lim="800000"/>
            <a:headEnd/>
            <a:tailEnd/>
          </a:ln>
        </p:spPr>
      </p:pic>
      <p:pic>
        <p:nvPicPr>
          <p:cNvPr id="15" name="Picture 20"/>
          <p:cNvPicPr>
            <a:picLocks noChangeAspect="1" noChangeArrowheads="1"/>
          </p:cNvPicPr>
          <p:nvPr/>
        </p:nvPicPr>
        <p:blipFill>
          <a:blip r:embed="rId9" cstate="print"/>
          <a:srcRect/>
          <a:stretch>
            <a:fillRect/>
          </a:stretch>
        </p:blipFill>
        <p:spPr bwMode="auto">
          <a:xfrm>
            <a:off x="3559175" y="5132388"/>
            <a:ext cx="1657350" cy="1157287"/>
          </a:xfrm>
          <a:prstGeom prst="rect">
            <a:avLst/>
          </a:prstGeom>
          <a:noFill/>
          <a:ln w="9525">
            <a:noFill/>
            <a:miter lim="800000"/>
            <a:headEnd/>
            <a:tailEnd/>
          </a:ln>
        </p:spPr>
      </p:pic>
      <p:pic>
        <p:nvPicPr>
          <p:cNvPr id="16" name="Picture 21"/>
          <p:cNvPicPr>
            <a:picLocks noChangeAspect="1" noChangeArrowheads="1"/>
          </p:cNvPicPr>
          <p:nvPr/>
        </p:nvPicPr>
        <p:blipFill>
          <a:blip r:embed="rId10" cstate="print"/>
          <a:srcRect/>
          <a:stretch>
            <a:fillRect/>
          </a:stretch>
        </p:blipFill>
        <p:spPr bwMode="auto">
          <a:xfrm>
            <a:off x="928688" y="3286125"/>
            <a:ext cx="914400" cy="766763"/>
          </a:xfrm>
          <a:prstGeom prst="rect">
            <a:avLst/>
          </a:prstGeom>
          <a:noFill/>
          <a:ln w="9525">
            <a:noFill/>
            <a:miter lim="800000"/>
            <a:headEnd/>
            <a:tailEnd/>
          </a:ln>
        </p:spPr>
      </p:pic>
      <p:pic>
        <p:nvPicPr>
          <p:cNvPr id="17" name="Picture 22"/>
          <p:cNvPicPr>
            <a:picLocks noChangeAspect="1" noChangeArrowheads="1"/>
          </p:cNvPicPr>
          <p:nvPr/>
        </p:nvPicPr>
        <p:blipFill>
          <a:blip r:embed="rId11" cstate="print"/>
          <a:srcRect/>
          <a:stretch>
            <a:fillRect/>
          </a:stretch>
        </p:blipFill>
        <p:spPr bwMode="auto">
          <a:xfrm>
            <a:off x="7404100" y="1598613"/>
            <a:ext cx="985838" cy="698500"/>
          </a:xfrm>
          <a:prstGeom prst="rect">
            <a:avLst/>
          </a:prstGeom>
          <a:noFill/>
          <a:ln w="9525">
            <a:noFill/>
            <a:miter lim="800000"/>
            <a:headEnd/>
            <a:tailEnd/>
          </a:ln>
        </p:spPr>
      </p:pic>
      <p:pic>
        <p:nvPicPr>
          <p:cNvPr id="18" name="Picture 5" descr="MCj04157480000[1]"/>
          <p:cNvPicPr>
            <a:picLocks noChangeAspect="1" noChangeArrowheads="1"/>
          </p:cNvPicPr>
          <p:nvPr/>
        </p:nvPicPr>
        <p:blipFill>
          <a:blip r:embed="rId12" cstate="print"/>
          <a:srcRect/>
          <a:stretch>
            <a:fillRect/>
          </a:stretch>
        </p:blipFill>
        <p:spPr bwMode="auto">
          <a:xfrm>
            <a:off x="1423988" y="1054100"/>
            <a:ext cx="1666875" cy="1676400"/>
          </a:xfrm>
          <a:prstGeom prst="rect">
            <a:avLst/>
          </a:prstGeom>
          <a:noFill/>
          <a:ln w="9525">
            <a:noFill/>
            <a:miter lim="800000"/>
            <a:headEnd/>
            <a:tailEnd/>
          </a:ln>
        </p:spPr>
      </p:pic>
      <p:pic>
        <p:nvPicPr>
          <p:cNvPr id="19" name="Picture 2" descr="MCj02903870000[1]"/>
          <p:cNvPicPr>
            <a:picLocks noChangeAspect="1" noChangeArrowheads="1"/>
          </p:cNvPicPr>
          <p:nvPr/>
        </p:nvPicPr>
        <p:blipFill>
          <a:blip r:embed="rId13" cstate="print"/>
          <a:srcRect/>
          <a:stretch>
            <a:fillRect/>
          </a:stretch>
        </p:blipFill>
        <p:spPr bwMode="auto">
          <a:xfrm>
            <a:off x="163513" y="4527550"/>
            <a:ext cx="1581150" cy="1724025"/>
          </a:xfrm>
          <a:prstGeom prst="rect">
            <a:avLst/>
          </a:prstGeom>
          <a:noFill/>
          <a:ln w="9525">
            <a:noFill/>
            <a:miter lim="800000"/>
            <a:headEnd/>
            <a:tailEnd/>
          </a:ln>
        </p:spPr>
      </p:pic>
      <p:pic>
        <p:nvPicPr>
          <p:cNvPr id="20" name="Picture 6" descr="j0215086"/>
          <p:cNvPicPr>
            <a:picLocks noChangeAspect="1" noChangeArrowheads="1"/>
          </p:cNvPicPr>
          <p:nvPr/>
        </p:nvPicPr>
        <p:blipFill>
          <a:blip r:embed="rId14" cstate="print"/>
          <a:srcRect/>
          <a:stretch>
            <a:fillRect/>
          </a:stretch>
        </p:blipFill>
        <p:spPr bwMode="auto">
          <a:xfrm>
            <a:off x="5562600" y="4038600"/>
            <a:ext cx="1214438" cy="1895475"/>
          </a:xfrm>
          <a:prstGeom prst="rect">
            <a:avLst/>
          </a:prstGeom>
          <a:noFill/>
          <a:ln w="9525">
            <a:noFill/>
            <a:miter lim="800000"/>
            <a:headEnd/>
            <a:tailEnd/>
          </a:ln>
        </p:spPr>
      </p:pic>
      <p:pic>
        <p:nvPicPr>
          <p:cNvPr id="21" name="Picture 18" descr="C:\Documents and Settings\rpanesar\Local Settings\Temporary Internet Files\Content.IE5\P2WWCY0O\MCj02811390000[1].wmf"/>
          <p:cNvPicPr>
            <a:picLocks noChangeAspect="1" noChangeArrowheads="1"/>
          </p:cNvPicPr>
          <p:nvPr/>
        </p:nvPicPr>
        <p:blipFill>
          <a:blip r:embed="rId15" cstate="print"/>
          <a:srcRect/>
          <a:stretch>
            <a:fillRect/>
          </a:stretch>
        </p:blipFill>
        <p:spPr bwMode="auto">
          <a:xfrm>
            <a:off x="7018338" y="2590800"/>
            <a:ext cx="2125662" cy="2163763"/>
          </a:xfrm>
          <a:prstGeom prst="rect">
            <a:avLst/>
          </a:prstGeom>
          <a:noFill/>
          <a:ln w="9525">
            <a:noFill/>
            <a:miter lim="800000"/>
            <a:headEnd/>
            <a:tailEnd/>
          </a:ln>
        </p:spPr>
      </p:pic>
      <p:sp>
        <p:nvSpPr>
          <p:cNvPr id="22" name="TextBox 21"/>
          <p:cNvSpPr txBox="1"/>
          <p:nvPr/>
        </p:nvSpPr>
        <p:spPr>
          <a:xfrm>
            <a:off x="6126163" y="6153150"/>
            <a:ext cx="2628900" cy="254000"/>
          </a:xfrm>
          <a:prstGeom prst="rect">
            <a:avLst/>
          </a:prstGeom>
          <a:solidFill>
            <a:schemeClr val="bg1">
              <a:lumMod val="75000"/>
            </a:schemeClr>
          </a:solidFill>
        </p:spPr>
        <p:txBody>
          <a:bodyPr anchor="ctr">
            <a:spAutoFit/>
          </a:bodyPr>
          <a:lstStyle/>
          <a:p>
            <a:pPr algn="ctr">
              <a:defRPr/>
            </a:pPr>
            <a:r>
              <a:rPr lang="en-US" sz="1050" dirty="0">
                <a:latin typeface="Comic Sans MS" pitchFamily="66" charset="0"/>
              </a:rPr>
              <a:t>Quote due to Dr. Mark Harman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r>
              <a:rPr lang="en-US" smtClean="0"/>
              <a:t>©  Jeff Offutt</a:t>
            </a:r>
          </a:p>
        </p:txBody>
      </p:sp>
      <p:sp>
        <p:nvSpPr>
          <p:cNvPr id="57347" name="Slide Number Placeholder 5"/>
          <p:cNvSpPr>
            <a:spLocks noGrp="1"/>
          </p:cNvSpPr>
          <p:nvPr>
            <p:ph type="sldNum" sz="quarter" idx="12"/>
          </p:nvPr>
        </p:nvSpPr>
        <p:spPr>
          <a:noFill/>
        </p:spPr>
        <p:txBody>
          <a:bodyPr/>
          <a:lstStyle/>
          <a:p>
            <a:fld id="{4D8A0529-62C4-48A1-98A3-0691AF26265F}" type="slidenum">
              <a:rPr lang="en-US" smtClean="0"/>
              <a:pPr/>
              <a:t>30</a:t>
            </a:fld>
            <a:endParaRPr lang="en-US" smtClean="0"/>
          </a:p>
        </p:txBody>
      </p:sp>
      <p:sp>
        <p:nvSpPr>
          <p:cNvPr id="57348" name="Rectangle 2"/>
          <p:cNvSpPr>
            <a:spLocks noGrp="1" noChangeArrowheads="1"/>
          </p:cNvSpPr>
          <p:nvPr>
            <p:ph type="title"/>
          </p:nvPr>
        </p:nvSpPr>
        <p:spPr/>
        <p:txBody>
          <a:bodyPr/>
          <a:lstStyle/>
          <a:p>
            <a:r>
              <a:rPr lang="en-US" dirty="0" smtClean="0"/>
              <a:t>Application Transition Graph</a:t>
            </a:r>
          </a:p>
        </p:txBody>
      </p:sp>
      <p:sp>
        <p:nvSpPr>
          <p:cNvPr id="57349" name="Rectangle 3"/>
          <p:cNvSpPr>
            <a:spLocks noGrp="1" noChangeArrowheads="1"/>
          </p:cNvSpPr>
          <p:nvPr>
            <p:ph type="body" idx="1"/>
          </p:nvPr>
        </p:nvSpPr>
        <p:spPr>
          <a:xfrm>
            <a:off x="0" y="884584"/>
            <a:ext cx="9144000" cy="5526156"/>
          </a:xfrm>
        </p:spPr>
        <p:txBody>
          <a:bodyPr/>
          <a:lstStyle/>
          <a:p>
            <a:r>
              <a:rPr lang="en-US" sz="3200" b="0" dirty="0" smtClean="0"/>
              <a:t>Finite set of web components</a:t>
            </a:r>
          </a:p>
          <a:p>
            <a:pPr lvl="1"/>
            <a:r>
              <a:rPr lang="en-US" sz="2400" dirty="0" smtClean="0">
                <a:cs typeface="Times New Roman" pitchFamily="18" charset="0"/>
              </a:rPr>
              <a:t> </a:t>
            </a:r>
            <a:r>
              <a:rPr lang="el-GR" dirty="0" smtClean="0">
                <a:solidFill>
                  <a:schemeClr val="tx2"/>
                </a:solidFill>
                <a:cs typeface="Times New Roman" pitchFamily="18" charset="0"/>
              </a:rPr>
              <a:t>Γ</a:t>
            </a:r>
            <a:r>
              <a:rPr lang="en-US" i="1" dirty="0" smtClean="0"/>
              <a:t> </a:t>
            </a:r>
            <a:r>
              <a:rPr lang="en-US" dirty="0" smtClean="0"/>
              <a:t>= { </a:t>
            </a:r>
            <a:r>
              <a:rPr lang="en-US" sz="2400" dirty="0" smtClean="0"/>
              <a:t>login.html, </a:t>
            </a:r>
            <a:r>
              <a:rPr lang="en-US" sz="2400" dirty="0" err="1" smtClean="0"/>
              <a:t>gradeServlet</a:t>
            </a:r>
            <a:r>
              <a:rPr lang="en-US" sz="2400" dirty="0" smtClean="0"/>
              <a:t>, </a:t>
            </a:r>
            <a:r>
              <a:rPr lang="en-US" sz="2400" dirty="0" err="1" smtClean="0"/>
              <a:t>sendMail</a:t>
            </a:r>
            <a:r>
              <a:rPr lang="en-US" sz="2400" dirty="0" smtClean="0"/>
              <a:t>, syllabus.html </a:t>
            </a:r>
            <a:r>
              <a:rPr lang="en-US" dirty="0" smtClean="0"/>
              <a:t>}</a:t>
            </a:r>
            <a:endParaRPr lang="en-US" sz="2400" b="0" dirty="0" smtClean="0"/>
          </a:p>
          <a:p>
            <a:r>
              <a:rPr lang="en-US" sz="3200" b="0" dirty="0" smtClean="0"/>
              <a:t>Set of transitions among web software components</a:t>
            </a:r>
          </a:p>
          <a:p>
            <a:pPr lvl="1"/>
            <a:r>
              <a:rPr lang="en-US" sz="2400" dirty="0" smtClean="0">
                <a:cs typeface="Times New Roman" pitchFamily="18" charset="0"/>
              </a:rPr>
              <a:t> </a:t>
            </a:r>
            <a:r>
              <a:rPr lang="el-GR" sz="2400" dirty="0" smtClean="0">
                <a:solidFill>
                  <a:schemeClr val="tx2"/>
                </a:solidFill>
                <a:cs typeface="Times New Roman" pitchFamily="18" charset="0"/>
              </a:rPr>
              <a:t>Θ</a:t>
            </a:r>
            <a:r>
              <a:rPr lang="en-US" sz="2400" i="1" dirty="0" smtClean="0"/>
              <a:t> </a:t>
            </a:r>
            <a:r>
              <a:rPr lang="en-US" sz="2400" dirty="0" smtClean="0"/>
              <a:t>= </a:t>
            </a:r>
            <a:r>
              <a:rPr lang="en-US" sz="2400" i="1" dirty="0" smtClean="0"/>
              <a:t>{ login.html </a:t>
            </a:r>
            <a:r>
              <a:rPr lang="en-US" sz="2400" i="1" baseline="-25000" dirty="0" smtClean="0"/>
              <a:t>                 </a:t>
            </a:r>
            <a:r>
              <a:rPr lang="en-US" sz="2400" i="1" dirty="0" smtClean="0"/>
              <a:t>syllabus.html [get, ()]</a:t>
            </a:r>
            <a:r>
              <a:rPr lang="en-US" sz="2400" dirty="0" smtClean="0"/>
              <a:t>,</a:t>
            </a:r>
          </a:p>
          <a:p>
            <a:pPr>
              <a:buFontTx/>
              <a:buNone/>
            </a:pPr>
            <a:r>
              <a:rPr lang="en-US" sz="2400" i="1" dirty="0" smtClean="0"/>
              <a:t>                    login.html </a:t>
            </a:r>
            <a:r>
              <a:rPr lang="en-US" sz="2400" i="1" baseline="-25000" dirty="0" smtClean="0"/>
              <a:t>                 </a:t>
            </a:r>
            <a:r>
              <a:rPr lang="en-US" sz="2400" i="1" dirty="0" err="1" smtClean="0"/>
              <a:t>gradeServlet</a:t>
            </a:r>
            <a:r>
              <a:rPr lang="en-US" sz="2400" i="1" dirty="0" smtClean="0"/>
              <a:t> [get, (Id, Password, Retry)]</a:t>
            </a:r>
            <a:r>
              <a:rPr lang="en-US" sz="2400" dirty="0" smtClean="0"/>
              <a:t>,</a:t>
            </a:r>
          </a:p>
          <a:p>
            <a:pPr>
              <a:buFontTx/>
              <a:buNone/>
            </a:pPr>
            <a:r>
              <a:rPr lang="en-US" sz="2400" i="1" dirty="0" smtClean="0"/>
              <a:t>                    gradeServlet.p</a:t>
            </a:r>
            <a:r>
              <a:rPr lang="en-US" sz="2400" i="1" baseline="-25000" dirty="0" smtClean="0"/>
              <a:t>4</a:t>
            </a:r>
            <a:r>
              <a:rPr lang="en-US" sz="2400" i="1" dirty="0" smtClean="0"/>
              <a:t>             </a:t>
            </a:r>
            <a:r>
              <a:rPr lang="en-US" sz="2400" i="1" dirty="0" err="1" smtClean="0"/>
              <a:t>sendMail</a:t>
            </a:r>
            <a:r>
              <a:rPr lang="en-US" sz="2400" i="1" dirty="0" smtClean="0"/>
              <a:t> [get, ()]</a:t>
            </a:r>
            <a:r>
              <a:rPr lang="en-US" sz="2400" dirty="0" smtClean="0"/>
              <a:t>,</a:t>
            </a:r>
          </a:p>
          <a:p>
            <a:pPr>
              <a:buFontTx/>
              <a:buNone/>
            </a:pPr>
            <a:r>
              <a:rPr lang="en-US" sz="2400" i="1" dirty="0" smtClean="0"/>
              <a:t>                    gradeServlet.p</a:t>
            </a:r>
            <a:r>
              <a:rPr lang="en-US" sz="2400" i="1" baseline="-25000" dirty="0" smtClean="0"/>
              <a:t>4 </a:t>
            </a:r>
            <a:r>
              <a:rPr lang="en-US" sz="2400" i="1" dirty="0" smtClean="0"/>
              <a:t>           </a:t>
            </a:r>
            <a:r>
              <a:rPr lang="en-US" sz="2400" i="1" dirty="0" err="1" smtClean="0"/>
              <a:t>gradeServlet</a:t>
            </a:r>
            <a:r>
              <a:rPr lang="en-US" sz="2400" i="1" dirty="0" smtClean="0"/>
              <a:t> [get, (Retry)]</a:t>
            </a:r>
            <a:r>
              <a:rPr lang="en-US" sz="2400" dirty="0" smtClean="0"/>
              <a:t> </a:t>
            </a:r>
            <a:r>
              <a:rPr lang="en-US" sz="2400" i="1" dirty="0" smtClean="0"/>
              <a:t>}</a:t>
            </a:r>
          </a:p>
          <a:p>
            <a:r>
              <a:rPr lang="en-US" sz="3200" b="0" dirty="0" smtClean="0"/>
              <a:t>Set of variables that define the web application state</a:t>
            </a:r>
          </a:p>
          <a:p>
            <a:pPr lvl="1"/>
            <a:r>
              <a:rPr lang="el-GR" sz="2400" dirty="0" smtClean="0">
                <a:solidFill>
                  <a:schemeClr val="tx2"/>
                </a:solidFill>
                <a:cs typeface="Times New Roman" pitchFamily="18" charset="0"/>
              </a:rPr>
              <a:t>Σ</a:t>
            </a:r>
            <a:r>
              <a:rPr lang="en-US" sz="2400" i="1" dirty="0" smtClean="0"/>
              <a:t> = { Id, Password, Retry }</a:t>
            </a:r>
            <a:endParaRPr lang="en-US" sz="2400" b="0" dirty="0" smtClean="0"/>
          </a:p>
          <a:p>
            <a:r>
              <a:rPr lang="en-US" sz="3200" b="0" dirty="0" smtClean="0"/>
              <a:t>Set of start pages</a:t>
            </a:r>
          </a:p>
          <a:p>
            <a:pPr lvl="1"/>
            <a:r>
              <a:rPr lang="en-US" sz="2400" dirty="0" smtClean="0">
                <a:cs typeface="Times New Roman" pitchFamily="18" charset="0"/>
              </a:rPr>
              <a:t> </a:t>
            </a:r>
            <a:r>
              <a:rPr lang="el-GR" sz="2400" dirty="0" smtClean="0">
                <a:solidFill>
                  <a:schemeClr val="tx2"/>
                </a:solidFill>
                <a:cs typeface="Times New Roman" pitchFamily="18" charset="0"/>
              </a:rPr>
              <a:t>α</a:t>
            </a:r>
            <a:r>
              <a:rPr lang="en-US" sz="2400" dirty="0" smtClean="0">
                <a:cs typeface="Times New Roman" pitchFamily="18" charset="0"/>
              </a:rPr>
              <a:t> = { login.html }</a:t>
            </a:r>
          </a:p>
        </p:txBody>
      </p:sp>
      <p:sp>
        <p:nvSpPr>
          <p:cNvPr id="57350" name="Date Placeholder 6"/>
          <p:cNvSpPr>
            <a:spLocks noGrp="1"/>
          </p:cNvSpPr>
          <p:nvPr>
            <p:ph type="dt" sz="quarter" idx="10"/>
          </p:nvPr>
        </p:nvSpPr>
        <p:spPr>
          <a:noFill/>
        </p:spPr>
        <p:txBody>
          <a:bodyPr/>
          <a:lstStyle/>
          <a:p>
            <a:r>
              <a:rPr lang="en-US" smtClean="0"/>
              <a:t>Linköping, January 2011</a:t>
            </a:r>
            <a:endParaRPr lang="en-US"/>
          </a:p>
        </p:txBody>
      </p:sp>
      <p:sp>
        <p:nvSpPr>
          <p:cNvPr id="7" name="Line 4"/>
          <p:cNvSpPr>
            <a:spLocks noChangeShapeType="1"/>
          </p:cNvSpPr>
          <p:nvPr/>
        </p:nvSpPr>
        <p:spPr bwMode="auto">
          <a:xfrm>
            <a:off x="3604591" y="3687411"/>
            <a:ext cx="685800" cy="0"/>
          </a:xfrm>
          <a:prstGeom prst="line">
            <a:avLst/>
          </a:prstGeom>
          <a:noFill/>
          <a:ln w="19050">
            <a:solidFill>
              <a:schemeClr val="tx1"/>
            </a:solidFill>
            <a:round/>
            <a:headEnd/>
            <a:tailEnd type="arrow" w="lg" len="lg"/>
          </a:ln>
        </p:spPr>
        <p:txBody>
          <a:bodyPr/>
          <a:lstStyle/>
          <a:p>
            <a:endParaRPr lang="en-US"/>
          </a:p>
        </p:txBody>
      </p:sp>
      <p:grpSp>
        <p:nvGrpSpPr>
          <p:cNvPr id="8" name="Group 5"/>
          <p:cNvGrpSpPr>
            <a:grpSpLocks/>
          </p:cNvGrpSpPr>
          <p:nvPr/>
        </p:nvGrpSpPr>
        <p:grpSpPr bwMode="auto">
          <a:xfrm>
            <a:off x="3587274" y="4123227"/>
            <a:ext cx="685800" cy="0"/>
            <a:chOff x="1920" y="3312"/>
            <a:chExt cx="432" cy="0"/>
          </a:xfrm>
        </p:grpSpPr>
        <p:sp>
          <p:nvSpPr>
            <p:cNvPr id="9" name="Line 6"/>
            <p:cNvSpPr>
              <a:spLocks noChangeShapeType="1"/>
            </p:cNvSpPr>
            <p:nvPr/>
          </p:nvSpPr>
          <p:spPr bwMode="auto">
            <a:xfrm>
              <a:off x="1920" y="3312"/>
              <a:ext cx="336" cy="0"/>
            </a:xfrm>
            <a:prstGeom prst="line">
              <a:avLst/>
            </a:prstGeom>
            <a:noFill/>
            <a:ln w="19050">
              <a:solidFill>
                <a:schemeClr val="tx1"/>
              </a:solidFill>
              <a:round/>
              <a:headEnd/>
              <a:tailEnd type="arrow" w="lg" len="lg"/>
            </a:ln>
          </p:spPr>
          <p:txBody>
            <a:bodyPr/>
            <a:lstStyle/>
            <a:p>
              <a:endParaRPr lang="en-US"/>
            </a:p>
          </p:txBody>
        </p:sp>
        <p:sp>
          <p:nvSpPr>
            <p:cNvPr id="10" name="Line 7"/>
            <p:cNvSpPr>
              <a:spLocks noChangeShapeType="1"/>
            </p:cNvSpPr>
            <p:nvPr/>
          </p:nvSpPr>
          <p:spPr bwMode="auto">
            <a:xfrm>
              <a:off x="1920" y="3312"/>
              <a:ext cx="432" cy="0"/>
            </a:xfrm>
            <a:prstGeom prst="line">
              <a:avLst/>
            </a:prstGeom>
            <a:noFill/>
            <a:ln w="19050">
              <a:solidFill>
                <a:schemeClr val="tx1"/>
              </a:solidFill>
              <a:round/>
              <a:headEnd/>
              <a:tailEnd type="arrow" w="lg" len="lg"/>
            </a:ln>
          </p:spPr>
          <p:txBody>
            <a:bodyPr/>
            <a:lstStyle/>
            <a:p>
              <a:endParaRPr lang="en-US"/>
            </a:p>
          </p:txBody>
        </p:sp>
      </p:grpSp>
      <p:grpSp>
        <p:nvGrpSpPr>
          <p:cNvPr id="11" name="Group 8"/>
          <p:cNvGrpSpPr>
            <a:grpSpLocks/>
          </p:cNvGrpSpPr>
          <p:nvPr/>
        </p:nvGrpSpPr>
        <p:grpSpPr bwMode="auto">
          <a:xfrm>
            <a:off x="2994240" y="3231567"/>
            <a:ext cx="685800" cy="0"/>
            <a:chOff x="1920" y="3312"/>
            <a:chExt cx="432" cy="0"/>
          </a:xfrm>
        </p:grpSpPr>
        <p:sp>
          <p:nvSpPr>
            <p:cNvPr id="12" name="Line 9"/>
            <p:cNvSpPr>
              <a:spLocks noChangeShapeType="1"/>
            </p:cNvSpPr>
            <p:nvPr/>
          </p:nvSpPr>
          <p:spPr bwMode="auto">
            <a:xfrm>
              <a:off x="1920" y="3312"/>
              <a:ext cx="336" cy="0"/>
            </a:xfrm>
            <a:prstGeom prst="line">
              <a:avLst/>
            </a:prstGeom>
            <a:noFill/>
            <a:ln w="19050">
              <a:solidFill>
                <a:schemeClr val="tx1"/>
              </a:solidFill>
              <a:round/>
              <a:headEnd/>
              <a:tailEnd type="arrow" w="lg" len="lg"/>
            </a:ln>
          </p:spPr>
          <p:txBody>
            <a:bodyPr/>
            <a:lstStyle/>
            <a:p>
              <a:endParaRPr lang="en-US"/>
            </a:p>
          </p:txBody>
        </p:sp>
        <p:sp>
          <p:nvSpPr>
            <p:cNvPr id="13" name="Line 10"/>
            <p:cNvSpPr>
              <a:spLocks noChangeShapeType="1"/>
            </p:cNvSpPr>
            <p:nvPr/>
          </p:nvSpPr>
          <p:spPr bwMode="auto">
            <a:xfrm>
              <a:off x="1920" y="3312"/>
              <a:ext cx="432" cy="0"/>
            </a:xfrm>
            <a:prstGeom prst="line">
              <a:avLst/>
            </a:prstGeom>
            <a:noFill/>
            <a:ln w="19050">
              <a:solidFill>
                <a:schemeClr val="tx1"/>
              </a:solidFill>
              <a:round/>
              <a:headEnd/>
              <a:tailEnd type="arrow" w="lg" len="lg"/>
            </a:ln>
          </p:spPr>
          <p:txBody>
            <a:bodyPr/>
            <a:lstStyle/>
            <a:p>
              <a:endParaRPr lang="en-US"/>
            </a:p>
          </p:txBody>
        </p:sp>
      </p:grpSp>
      <p:sp>
        <p:nvSpPr>
          <p:cNvPr id="14" name="Line 11"/>
          <p:cNvSpPr>
            <a:spLocks noChangeShapeType="1"/>
          </p:cNvSpPr>
          <p:nvPr/>
        </p:nvSpPr>
        <p:spPr bwMode="auto">
          <a:xfrm>
            <a:off x="3059596" y="2793341"/>
            <a:ext cx="685800" cy="0"/>
          </a:xfrm>
          <a:prstGeom prst="line">
            <a:avLst/>
          </a:prstGeom>
          <a:noFill/>
          <a:ln w="19050">
            <a:solidFill>
              <a:schemeClr val="tx1"/>
            </a:solidFill>
            <a:round/>
            <a:headEnd/>
            <a:tailEnd type="arrow" w="lg" len="lg"/>
          </a:ln>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r>
              <a:rPr lang="en-US" smtClean="0"/>
              <a:t>©  Jeff Offutt</a:t>
            </a:r>
          </a:p>
        </p:txBody>
      </p:sp>
      <p:sp>
        <p:nvSpPr>
          <p:cNvPr id="59395" name="Slide Number Placeholder 5"/>
          <p:cNvSpPr>
            <a:spLocks noGrp="1"/>
          </p:cNvSpPr>
          <p:nvPr>
            <p:ph type="sldNum" sz="quarter" idx="12"/>
          </p:nvPr>
        </p:nvSpPr>
        <p:spPr>
          <a:noFill/>
        </p:spPr>
        <p:txBody>
          <a:bodyPr/>
          <a:lstStyle/>
          <a:p>
            <a:fld id="{7543C289-4929-4A4B-AC2E-F21D9C05DC18}" type="slidenum">
              <a:rPr lang="en-US" smtClean="0"/>
              <a:pPr/>
              <a:t>31</a:t>
            </a:fld>
            <a:endParaRPr lang="en-US" smtClean="0"/>
          </a:p>
        </p:txBody>
      </p:sp>
      <p:sp>
        <p:nvSpPr>
          <p:cNvPr id="59396" name="Rectangle 24"/>
          <p:cNvSpPr>
            <a:spLocks noChangeArrowheads="1"/>
          </p:cNvSpPr>
          <p:nvPr/>
        </p:nvSpPr>
        <p:spPr bwMode="auto">
          <a:xfrm>
            <a:off x="1074636" y="1894726"/>
            <a:ext cx="2622550" cy="701675"/>
          </a:xfrm>
          <a:prstGeom prst="rect">
            <a:avLst/>
          </a:prstGeom>
          <a:noFill/>
          <a:ln w="9525">
            <a:noFill/>
            <a:miter lim="800000"/>
            <a:headEnd/>
            <a:tailEnd/>
          </a:ln>
        </p:spPr>
        <p:txBody>
          <a:bodyPr wrap="none">
            <a:spAutoFit/>
          </a:bodyPr>
          <a:lstStyle/>
          <a:p>
            <a:pPr algn="ctr"/>
            <a:r>
              <a:rPr lang="en-US" b="0" i="1" dirty="0">
                <a:solidFill>
                  <a:schemeClr val="tx1"/>
                </a:solidFill>
              </a:rPr>
              <a:t>get </a:t>
            </a:r>
          </a:p>
          <a:p>
            <a:pPr algn="ctr"/>
            <a:r>
              <a:rPr lang="en-US" b="0" i="1" dirty="0">
                <a:solidFill>
                  <a:schemeClr val="tx1"/>
                </a:solidFill>
              </a:rPr>
              <a:t>(Id, Password,     Retry)</a:t>
            </a:r>
            <a:endParaRPr lang="en-US" b="0" dirty="0">
              <a:solidFill>
                <a:schemeClr val="tx1"/>
              </a:solidFill>
            </a:endParaRPr>
          </a:p>
        </p:txBody>
      </p:sp>
      <p:grpSp>
        <p:nvGrpSpPr>
          <p:cNvPr id="2" name="Group 64"/>
          <p:cNvGrpSpPr>
            <a:grpSpLocks/>
          </p:cNvGrpSpPr>
          <p:nvPr/>
        </p:nvGrpSpPr>
        <p:grpSpPr bwMode="auto">
          <a:xfrm>
            <a:off x="812800" y="2628900"/>
            <a:ext cx="4419600" cy="3810000"/>
            <a:chOff x="192" y="1656"/>
            <a:chExt cx="2784" cy="2400"/>
          </a:xfrm>
        </p:grpSpPr>
        <p:sp>
          <p:nvSpPr>
            <p:cNvPr id="59424" name="AutoShape 30"/>
            <p:cNvSpPr>
              <a:spLocks noChangeArrowheads="1"/>
            </p:cNvSpPr>
            <p:nvPr/>
          </p:nvSpPr>
          <p:spPr bwMode="auto">
            <a:xfrm>
              <a:off x="192" y="1656"/>
              <a:ext cx="2784" cy="2400"/>
            </a:xfrm>
            <a:prstGeom prst="roundRect">
              <a:avLst>
                <a:gd name="adj" fmla="val 16667"/>
              </a:avLst>
            </a:prstGeom>
            <a:solidFill>
              <a:srgbClr val="0000FF"/>
            </a:solidFill>
            <a:ln w="9525">
              <a:solidFill>
                <a:schemeClr val="tx1"/>
              </a:solidFill>
              <a:round/>
              <a:headEnd/>
              <a:tailEnd/>
            </a:ln>
          </p:spPr>
          <p:txBody>
            <a:bodyPr wrap="none" anchor="ctr"/>
            <a:lstStyle/>
            <a:p>
              <a:endParaRPr lang="en-US" b="0">
                <a:solidFill>
                  <a:schemeClr val="tx1"/>
                </a:solidFill>
              </a:endParaRPr>
            </a:p>
          </p:txBody>
        </p:sp>
        <p:sp>
          <p:nvSpPr>
            <p:cNvPr id="59425" name="Text Box 31"/>
            <p:cNvSpPr txBox="1">
              <a:spLocks noChangeArrowheads="1"/>
            </p:cNvSpPr>
            <p:nvPr/>
          </p:nvSpPr>
          <p:spPr bwMode="auto">
            <a:xfrm>
              <a:off x="241" y="1680"/>
              <a:ext cx="1247" cy="327"/>
            </a:xfrm>
            <a:prstGeom prst="rect">
              <a:avLst/>
            </a:prstGeom>
            <a:noFill/>
            <a:ln w="9525">
              <a:noFill/>
              <a:miter lim="800000"/>
              <a:headEnd/>
              <a:tailEnd/>
            </a:ln>
          </p:spPr>
          <p:txBody>
            <a:bodyPr wrap="none">
              <a:spAutoFit/>
            </a:bodyPr>
            <a:lstStyle/>
            <a:p>
              <a:r>
                <a:rPr lang="en-US" sz="2800" b="0">
                  <a:solidFill>
                    <a:schemeClr val="tx1"/>
                  </a:solidFill>
                </a:rPr>
                <a:t>gradeServlet</a:t>
              </a:r>
            </a:p>
          </p:txBody>
        </p:sp>
        <p:sp>
          <p:nvSpPr>
            <p:cNvPr id="59426" name="Rectangle 32"/>
            <p:cNvSpPr>
              <a:spLocks noChangeArrowheads="1"/>
            </p:cNvSpPr>
            <p:nvPr/>
          </p:nvSpPr>
          <p:spPr bwMode="auto">
            <a:xfrm>
              <a:off x="1512" y="1728"/>
              <a:ext cx="432" cy="384"/>
            </a:xfrm>
            <a:prstGeom prst="rect">
              <a:avLst/>
            </a:prstGeom>
            <a:solidFill>
              <a:srgbClr val="3333FF"/>
            </a:solidFill>
            <a:ln w="9525">
              <a:solidFill>
                <a:srgbClr val="000000"/>
              </a:solidFill>
              <a:miter lim="800000"/>
              <a:headEnd/>
              <a:tailEnd/>
            </a:ln>
          </p:spPr>
          <p:txBody>
            <a:bodyPr wrap="none" anchor="ctr"/>
            <a:lstStyle/>
            <a:p>
              <a:endParaRPr lang="en-US" b="0">
                <a:solidFill>
                  <a:schemeClr val="tx1"/>
                </a:solidFill>
              </a:endParaRPr>
            </a:p>
          </p:txBody>
        </p:sp>
        <p:sp>
          <p:nvSpPr>
            <p:cNvPr id="59427" name="Text Box 33"/>
            <p:cNvSpPr txBox="1">
              <a:spLocks noChangeArrowheads="1"/>
            </p:cNvSpPr>
            <p:nvPr/>
          </p:nvSpPr>
          <p:spPr bwMode="auto">
            <a:xfrm>
              <a:off x="1574" y="1776"/>
              <a:ext cx="278" cy="252"/>
            </a:xfrm>
            <a:prstGeom prst="rect">
              <a:avLst/>
            </a:prstGeom>
            <a:noFill/>
            <a:ln w="9525">
              <a:noFill/>
              <a:miter lim="800000"/>
              <a:headEnd/>
              <a:tailEnd/>
            </a:ln>
          </p:spPr>
          <p:txBody>
            <a:bodyPr wrap="none">
              <a:spAutoFit/>
            </a:bodyPr>
            <a:lstStyle/>
            <a:p>
              <a:r>
                <a:rPr lang="en-US" b="0">
                  <a:solidFill>
                    <a:schemeClr val="tx1"/>
                  </a:solidFill>
                </a:rPr>
                <a:t>p1</a:t>
              </a:r>
            </a:p>
          </p:txBody>
        </p:sp>
        <p:sp>
          <p:nvSpPr>
            <p:cNvPr id="59428" name="Rectangle 34"/>
            <p:cNvSpPr>
              <a:spLocks noChangeArrowheads="1"/>
            </p:cNvSpPr>
            <p:nvPr/>
          </p:nvSpPr>
          <p:spPr bwMode="auto">
            <a:xfrm>
              <a:off x="1512" y="2688"/>
              <a:ext cx="432" cy="384"/>
            </a:xfrm>
            <a:prstGeom prst="rect">
              <a:avLst/>
            </a:prstGeom>
            <a:solidFill>
              <a:srgbClr val="3333FF"/>
            </a:solidFill>
            <a:ln w="9525">
              <a:solidFill>
                <a:srgbClr val="000000"/>
              </a:solidFill>
              <a:miter lim="800000"/>
              <a:headEnd/>
              <a:tailEnd/>
            </a:ln>
          </p:spPr>
          <p:txBody>
            <a:bodyPr wrap="none" anchor="ctr"/>
            <a:lstStyle/>
            <a:p>
              <a:endParaRPr lang="en-US" b="0">
                <a:solidFill>
                  <a:schemeClr val="tx1"/>
                </a:solidFill>
              </a:endParaRPr>
            </a:p>
          </p:txBody>
        </p:sp>
        <p:sp>
          <p:nvSpPr>
            <p:cNvPr id="59429" name="Text Box 35"/>
            <p:cNvSpPr txBox="1">
              <a:spLocks noChangeArrowheads="1"/>
            </p:cNvSpPr>
            <p:nvPr/>
          </p:nvSpPr>
          <p:spPr bwMode="auto">
            <a:xfrm>
              <a:off x="1574" y="2736"/>
              <a:ext cx="278" cy="252"/>
            </a:xfrm>
            <a:prstGeom prst="rect">
              <a:avLst/>
            </a:prstGeom>
            <a:noFill/>
            <a:ln w="9525">
              <a:noFill/>
              <a:miter lim="800000"/>
              <a:headEnd/>
              <a:tailEnd/>
            </a:ln>
          </p:spPr>
          <p:txBody>
            <a:bodyPr wrap="none">
              <a:spAutoFit/>
            </a:bodyPr>
            <a:lstStyle/>
            <a:p>
              <a:r>
                <a:rPr lang="en-US" b="0">
                  <a:solidFill>
                    <a:schemeClr val="tx1"/>
                  </a:solidFill>
                </a:rPr>
                <a:t>p4</a:t>
              </a:r>
            </a:p>
          </p:txBody>
        </p:sp>
        <p:sp>
          <p:nvSpPr>
            <p:cNvPr id="59430" name="Rectangle 36"/>
            <p:cNvSpPr>
              <a:spLocks noChangeArrowheads="1"/>
            </p:cNvSpPr>
            <p:nvPr/>
          </p:nvSpPr>
          <p:spPr bwMode="auto">
            <a:xfrm>
              <a:off x="2352" y="2688"/>
              <a:ext cx="432" cy="384"/>
            </a:xfrm>
            <a:prstGeom prst="rect">
              <a:avLst/>
            </a:prstGeom>
            <a:solidFill>
              <a:srgbClr val="3333FF"/>
            </a:solidFill>
            <a:ln w="9525">
              <a:solidFill>
                <a:srgbClr val="000000"/>
              </a:solidFill>
              <a:miter lim="800000"/>
              <a:headEnd/>
              <a:tailEnd/>
            </a:ln>
          </p:spPr>
          <p:txBody>
            <a:bodyPr wrap="none" anchor="ctr"/>
            <a:lstStyle/>
            <a:p>
              <a:endParaRPr lang="en-US" b="0">
                <a:solidFill>
                  <a:schemeClr val="tx1"/>
                </a:solidFill>
              </a:endParaRPr>
            </a:p>
          </p:txBody>
        </p:sp>
        <p:sp>
          <p:nvSpPr>
            <p:cNvPr id="59431" name="Text Box 37"/>
            <p:cNvSpPr txBox="1">
              <a:spLocks noChangeArrowheads="1"/>
            </p:cNvSpPr>
            <p:nvPr/>
          </p:nvSpPr>
          <p:spPr bwMode="auto">
            <a:xfrm>
              <a:off x="2414" y="2736"/>
              <a:ext cx="278" cy="252"/>
            </a:xfrm>
            <a:prstGeom prst="rect">
              <a:avLst/>
            </a:prstGeom>
            <a:noFill/>
            <a:ln w="9525">
              <a:noFill/>
              <a:miter lim="800000"/>
              <a:headEnd/>
              <a:tailEnd/>
            </a:ln>
          </p:spPr>
          <p:txBody>
            <a:bodyPr wrap="none">
              <a:spAutoFit/>
            </a:bodyPr>
            <a:lstStyle/>
            <a:p>
              <a:r>
                <a:rPr lang="en-US" b="0">
                  <a:solidFill>
                    <a:schemeClr val="tx1"/>
                  </a:solidFill>
                </a:rPr>
                <a:t>p5</a:t>
              </a:r>
            </a:p>
          </p:txBody>
        </p:sp>
        <p:sp>
          <p:nvSpPr>
            <p:cNvPr id="59432" name="Rectangle 38"/>
            <p:cNvSpPr>
              <a:spLocks noChangeArrowheads="1"/>
            </p:cNvSpPr>
            <p:nvPr/>
          </p:nvSpPr>
          <p:spPr bwMode="auto">
            <a:xfrm>
              <a:off x="1512" y="3648"/>
              <a:ext cx="432" cy="384"/>
            </a:xfrm>
            <a:prstGeom prst="rect">
              <a:avLst/>
            </a:prstGeom>
            <a:solidFill>
              <a:srgbClr val="3333FF"/>
            </a:solidFill>
            <a:ln w="9525">
              <a:solidFill>
                <a:srgbClr val="000000"/>
              </a:solidFill>
              <a:miter lim="800000"/>
              <a:headEnd/>
              <a:tailEnd/>
            </a:ln>
          </p:spPr>
          <p:txBody>
            <a:bodyPr wrap="none" anchor="ctr"/>
            <a:lstStyle/>
            <a:p>
              <a:endParaRPr lang="en-US" b="0">
                <a:solidFill>
                  <a:schemeClr val="tx1"/>
                </a:solidFill>
              </a:endParaRPr>
            </a:p>
          </p:txBody>
        </p:sp>
        <p:sp>
          <p:nvSpPr>
            <p:cNvPr id="59433" name="Text Box 39"/>
            <p:cNvSpPr txBox="1">
              <a:spLocks noChangeArrowheads="1"/>
            </p:cNvSpPr>
            <p:nvPr/>
          </p:nvSpPr>
          <p:spPr bwMode="auto">
            <a:xfrm>
              <a:off x="1574" y="3696"/>
              <a:ext cx="278" cy="252"/>
            </a:xfrm>
            <a:prstGeom prst="rect">
              <a:avLst/>
            </a:prstGeom>
            <a:noFill/>
            <a:ln w="9525">
              <a:noFill/>
              <a:miter lim="800000"/>
              <a:headEnd/>
              <a:tailEnd/>
            </a:ln>
          </p:spPr>
          <p:txBody>
            <a:bodyPr wrap="none">
              <a:spAutoFit/>
            </a:bodyPr>
            <a:lstStyle/>
            <a:p>
              <a:r>
                <a:rPr lang="en-US" b="0">
                  <a:solidFill>
                    <a:schemeClr val="tx1"/>
                  </a:solidFill>
                </a:rPr>
                <a:t>p6</a:t>
              </a:r>
            </a:p>
          </p:txBody>
        </p:sp>
        <p:sp>
          <p:nvSpPr>
            <p:cNvPr id="59434" name="Rectangle 40"/>
            <p:cNvSpPr>
              <a:spLocks noChangeArrowheads="1"/>
            </p:cNvSpPr>
            <p:nvPr/>
          </p:nvSpPr>
          <p:spPr bwMode="auto">
            <a:xfrm>
              <a:off x="720" y="2352"/>
              <a:ext cx="432" cy="384"/>
            </a:xfrm>
            <a:prstGeom prst="rect">
              <a:avLst/>
            </a:prstGeom>
            <a:solidFill>
              <a:srgbClr val="3333FF"/>
            </a:solidFill>
            <a:ln w="9525">
              <a:solidFill>
                <a:srgbClr val="000000"/>
              </a:solidFill>
              <a:miter lim="800000"/>
              <a:headEnd/>
              <a:tailEnd/>
            </a:ln>
          </p:spPr>
          <p:txBody>
            <a:bodyPr wrap="none" anchor="ctr"/>
            <a:lstStyle/>
            <a:p>
              <a:endParaRPr lang="en-US" b="0">
                <a:solidFill>
                  <a:schemeClr val="tx1"/>
                </a:solidFill>
              </a:endParaRPr>
            </a:p>
          </p:txBody>
        </p:sp>
        <p:sp>
          <p:nvSpPr>
            <p:cNvPr id="59435" name="Text Box 41"/>
            <p:cNvSpPr txBox="1">
              <a:spLocks noChangeArrowheads="1"/>
            </p:cNvSpPr>
            <p:nvPr/>
          </p:nvSpPr>
          <p:spPr bwMode="auto">
            <a:xfrm>
              <a:off x="782" y="2400"/>
              <a:ext cx="278" cy="252"/>
            </a:xfrm>
            <a:prstGeom prst="rect">
              <a:avLst/>
            </a:prstGeom>
            <a:noFill/>
            <a:ln w="9525">
              <a:noFill/>
              <a:miter lim="800000"/>
              <a:headEnd/>
              <a:tailEnd/>
            </a:ln>
          </p:spPr>
          <p:txBody>
            <a:bodyPr wrap="none">
              <a:spAutoFit/>
            </a:bodyPr>
            <a:lstStyle/>
            <a:p>
              <a:r>
                <a:rPr lang="en-US" b="0">
                  <a:solidFill>
                    <a:schemeClr val="tx1"/>
                  </a:solidFill>
                </a:rPr>
                <a:t>p2</a:t>
              </a:r>
            </a:p>
          </p:txBody>
        </p:sp>
        <p:sp>
          <p:nvSpPr>
            <p:cNvPr id="59436" name="Rectangle 42"/>
            <p:cNvSpPr>
              <a:spLocks noChangeArrowheads="1"/>
            </p:cNvSpPr>
            <p:nvPr/>
          </p:nvSpPr>
          <p:spPr bwMode="auto">
            <a:xfrm>
              <a:off x="720" y="3024"/>
              <a:ext cx="432" cy="384"/>
            </a:xfrm>
            <a:prstGeom prst="rect">
              <a:avLst/>
            </a:prstGeom>
            <a:solidFill>
              <a:srgbClr val="3333FF"/>
            </a:solidFill>
            <a:ln w="9525">
              <a:solidFill>
                <a:srgbClr val="000000"/>
              </a:solidFill>
              <a:miter lim="800000"/>
              <a:headEnd/>
              <a:tailEnd/>
            </a:ln>
          </p:spPr>
          <p:txBody>
            <a:bodyPr wrap="none" anchor="ctr"/>
            <a:lstStyle/>
            <a:p>
              <a:endParaRPr lang="en-US" b="0">
                <a:solidFill>
                  <a:schemeClr val="tx1"/>
                </a:solidFill>
              </a:endParaRPr>
            </a:p>
          </p:txBody>
        </p:sp>
        <p:sp>
          <p:nvSpPr>
            <p:cNvPr id="59437" name="Text Box 43"/>
            <p:cNvSpPr txBox="1">
              <a:spLocks noChangeArrowheads="1"/>
            </p:cNvSpPr>
            <p:nvPr/>
          </p:nvSpPr>
          <p:spPr bwMode="auto">
            <a:xfrm>
              <a:off x="782" y="3072"/>
              <a:ext cx="278" cy="252"/>
            </a:xfrm>
            <a:prstGeom prst="rect">
              <a:avLst/>
            </a:prstGeom>
            <a:noFill/>
            <a:ln w="9525">
              <a:noFill/>
              <a:miter lim="800000"/>
              <a:headEnd/>
              <a:tailEnd/>
            </a:ln>
          </p:spPr>
          <p:txBody>
            <a:bodyPr wrap="none">
              <a:spAutoFit/>
            </a:bodyPr>
            <a:lstStyle/>
            <a:p>
              <a:r>
                <a:rPr lang="en-US" b="0">
                  <a:solidFill>
                    <a:schemeClr val="tx1"/>
                  </a:solidFill>
                </a:rPr>
                <a:t>p3</a:t>
              </a:r>
            </a:p>
          </p:txBody>
        </p:sp>
        <p:sp>
          <p:nvSpPr>
            <p:cNvPr id="59438" name="Line 44"/>
            <p:cNvSpPr>
              <a:spLocks noChangeShapeType="1"/>
            </p:cNvSpPr>
            <p:nvPr/>
          </p:nvSpPr>
          <p:spPr bwMode="auto">
            <a:xfrm>
              <a:off x="936" y="2736"/>
              <a:ext cx="0" cy="288"/>
            </a:xfrm>
            <a:prstGeom prst="line">
              <a:avLst/>
            </a:prstGeom>
            <a:noFill/>
            <a:ln w="28575" cap="rnd">
              <a:solidFill>
                <a:srgbClr val="000000"/>
              </a:solidFill>
              <a:prstDash val="sysDot"/>
              <a:round/>
              <a:headEnd/>
              <a:tailEnd type="arrow" w="med" len="med"/>
            </a:ln>
          </p:spPr>
          <p:txBody>
            <a:bodyPr/>
            <a:lstStyle/>
            <a:p>
              <a:endParaRPr lang="en-US"/>
            </a:p>
          </p:txBody>
        </p:sp>
        <p:sp>
          <p:nvSpPr>
            <p:cNvPr id="59439" name="Line 45"/>
            <p:cNvSpPr>
              <a:spLocks noChangeShapeType="1"/>
            </p:cNvSpPr>
            <p:nvPr/>
          </p:nvSpPr>
          <p:spPr bwMode="auto">
            <a:xfrm flipH="1">
              <a:off x="912" y="2112"/>
              <a:ext cx="672" cy="240"/>
            </a:xfrm>
            <a:prstGeom prst="line">
              <a:avLst/>
            </a:prstGeom>
            <a:noFill/>
            <a:ln w="28575" cap="rnd">
              <a:solidFill>
                <a:srgbClr val="000000"/>
              </a:solidFill>
              <a:prstDash val="sysDot"/>
              <a:round/>
              <a:headEnd/>
              <a:tailEnd type="arrow" w="med" len="med"/>
            </a:ln>
          </p:spPr>
          <p:txBody>
            <a:bodyPr/>
            <a:lstStyle/>
            <a:p>
              <a:endParaRPr lang="en-US"/>
            </a:p>
          </p:txBody>
        </p:sp>
        <p:sp>
          <p:nvSpPr>
            <p:cNvPr id="59440" name="Line 46"/>
            <p:cNvSpPr>
              <a:spLocks noChangeShapeType="1"/>
            </p:cNvSpPr>
            <p:nvPr/>
          </p:nvSpPr>
          <p:spPr bwMode="auto">
            <a:xfrm>
              <a:off x="1728" y="2112"/>
              <a:ext cx="0" cy="576"/>
            </a:xfrm>
            <a:prstGeom prst="line">
              <a:avLst/>
            </a:prstGeom>
            <a:noFill/>
            <a:ln w="28575" cap="rnd">
              <a:solidFill>
                <a:srgbClr val="000000"/>
              </a:solidFill>
              <a:prstDash val="sysDot"/>
              <a:round/>
              <a:headEnd/>
              <a:tailEnd type="arrow" w="med" len="med"/>
            </a:ln>
          </p:spPr>
          <p:txBody>
            <a:bodyPr/>
            <a:lstStyle/>
            <a:p>
              <a:endParaRPr lang="en-US"/>
            </a:p>
          </p:txBody>
        </p:sp>
        <p:sp>
          <p:nvSpPr>
            <p:cNvPr id="59441" name="Line 47"/>
            <p:cNvSpPr>
              <a:spLocks noChangeShapeType="1"/>
            </p:cNvSpPr>
            <p:nvPr/>
          </p:nvSpPr>
          <p:spPr bwMode="auto">
            <a:xfrm>
              <a:off x="1872" y="2112"/>
              <a:ext cx="672" cy="576"/>
            </a:xfrm>
            <a:prstGeom prst="line">
              <a:avLst/>
            </a:prstGeom>
            <a:noFill/>
            <a:ln w="28575" cap="rnd">
              <a:solidFill>
                <a:srgbClr val="000000"/>
              </a:solidFill>
              <a:prstDash val="sysDot"/>
              <a:round/>
              <a:headEnd/>
              <a:tailEnd type="arrow" w="med" len="med"/>
            </a:ln>
          </p:spPr>
          <p:txBody>
            <a:bodyPr/>
            <a:lstStyle/>
            <a:p>
              <a:endParaRPr lang="en-US"/>
            </a:p>
          </p:txBody>
        </p:sp>
        <p:sp>
          <p:nvSpPr>
            <p:cNvPr id="59442" name="Line 48"/>
            <p:cNvSpPr>
              <a:spLocks noChangeShapeType="1"/>
            </p:cNvSpPr>
            <p:nvPr/>
          </p:nvSpPr>
          <p:spPr bwMode="auto">
            <a:xfrm>
              <a:off x="1728" y="3072"/>
              <a:ext cx="0" cy="576"/>
            </a:xfrm>
            <a:prstGeom prst="line">
              <a:avLst/>
            </a:prstGeom>
            <a:noFill/>
            <a:ln w="28575" cap="rnd">
              <a:solidFill>
                <a:srgbClr val="000000"/>
              </a:solidFill>
              <a:prstDash val="sysDot"/>
              <a:round/>
              <a:headEnd/>
              <a:tailEnd type="arrow" w="med" len="med"/>
            </a:ln>
          </p:spPr>
          <p:txBody>
            <a:bodyPr/>
            <a:lstStyle/>
            <a:p>
              <a:endParaRPr lang="en-US"/>
            </a:p>
          </p:txBody>
        </p:sp>
        <p:sp>
          <p:nvSpPr>
            <p:cNvPr id="59443" name="Line 49"/>
            <p:cNvSpPr>
              <a:spLocks noChangeShapeType="1"/>
            </p:cNvSpPr>
            <p:nvPr/>
          </p:nvSpPr>
          <p:spPr bwMode="auto">
            <a:xfrm>
              <a:off x="1008" y="3408"/>
              <a:ext cx="624" cy="240"/>
            </a:xfrm>
            <a:prstGeom prst="line">
              <a:avLst/>
            </a:prstGeom>
            <a:noFill/>
            <a:ln w="28575" cap="rnd">
              <a:solidFill>
                <a:srgbClr val="000000"/>
              </a:solidFill>
              <a:prstDash val="sysDot"/>
              <a:round/>
              <a:headEnd/>
              <a:tailEnd type="arrow" w="med" len="med"/>
            </a:ln>
          </p:spPr>
          <p:txBody>
            <a:bodyPr/>
            <a:lstStyle/>
            <a:p>
              <a:endParaRPr lang="en-US"/>
            </a:p>
          </p:txBody>
        </p:sp>
        <p:sp>
          <p:nvSpPr>
            <p:cNvPr id="59444" name="Line 50"/>
            <p:cNvSpPr>
              <a:spLocks noChangeShapeType="1"/>
            </p:cNvSpPr>
            <p:nvPr/>
          </p:nvSpPr>
          <p:spPr bwMode="auto">
            <a:xfrm flipH="1">
              <a:off x="1872" y="3072"/>
              <a:ext cx="672" cy="576"/>
            </a:xfrm>
            <a:prstGeom prst="line">
              <a:avLst/>
            </a:prstGeom>
            <a:noFill/>
            <a:ln w="28575" cap="rnd">
              <a:solidFill>
                <a:srgbClr val="000000"/>
              </a:solidFill>
              <a:prstDash val="sysDot"/>
              <a:round/>
              <a:headEnd/>
              <a:tailEnd type="arrow" w="med" len="med"/>
            </a:ln>
          </p:spPr>
          <p:txBody>
            <a:bodyPr/>
            <a:lstStyle/>
            <a:p>
              <a:endParaRPr lang="en-US"/>
            </a:p>
          </p:txBody>
        </p:sp>
        <p:sp>
          <p:nvSpPr>
            <p:cNvPr id="59445" name="Freeform 51"/>
            <p:cNvSpPr>
              <a:spLocks/>
            </p:cNvSpPr>
            <p:nvPr/>
          </p:nvSpPr>
          <p:spPr bwMode="auto">
            <a:xfrm>
              <a:off x="380" y="2824"/>
              <a:ext cx="484" cy="832"/>
            </a:xfrm>
            <a:custGeom>
              <a:avLst/>
              <a:gdLst>
                <a:gd name="T0" fmla="*/ 484 w 484"/>
                <a:gd name="T1" fmla="*/ 584 h 832"/>
                <a:gd name="T2" fmla="*/ 436 w 484"/>
                <a:gd name="T3" fmla="*/ 728 h 832"/>
                <a:gd name="T4" fmla="*/ 292 w 484"/>
                <a:gd name="T5" fmla="*/ 824 h 832"/>
                <a:gd name="T6" fmla="*/ 100 w 484"/>
                <a:gd name="T7" fmla="*/ 680 h 832"/>
                <a:gd name="T8" fmla="*/ 2 w 484"/>
                <a:gd name="T9" fmla="*/ 404 h 832"/>
                <a:gd name="T10" fmla="*/ 88 w 484"/>
                <a:gd name="T11" fmla="*/ 195 h 832"/>
                <a:gd name="T12" fmla="*/ 232 w 484"/>
                <a:gd name="T13" fmla="*/ 15 h 832"/>
                <a:gd name="T14" fmla="*/ 376 w 484"/>
                <a:gd name="T15" fmla="*/ 102 h 832"/>
                <a:gd name="T16" fmla="*/ 436 w 484"/>
                <a:gd name="T17" fmla="*/ 20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4"/>
                <a:gd name="T28" fmla="*/ 0 h 832"/>
                <a:gd name="T29" fmla="*/ 484 w 484"/>
                <a:gd name="T30" fmla="*/ 832 h 8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4" h="832">
                  <a:moveTo>
                    <a:pt x="484" y="584"/>
                  </a:moveTo>
                  <a:cubicBezTo>
                    <a:pt x="476" y="636"/>
                    <a:pt x="468" y="688"/>
                    <a:pt x="436" y="728"/>
                  </a:cubicBezTo>
                  <a:cubicBezTo>
                    <a:pt x="404" y="768"/>
                    <a:pt x="348" y="832"/>
                    <a:pt x="292" y="824"/>
                  </a:cubicBezTo>
                  <a:cubicBezTo>
                    <a:pt x="236" y="816"/>
                    <a:pt x="148" y="750"/>
                    <a:pt x="100" y="680"/>
                  </a:cubicBezTo>
                  <a:cubicBezTo>
                    <a:pt x="52" y="610"/>
                    <a:pt x="4" y="485"/>
                    <a:pt x="2" y="404"/>
                  </a:cubicBezTo>
                  <a:cubicBezTo>
                    <a:pt x="0" y="323"/>
                    <a:pt x="50" y="260"/>
                    <a:pt x="88" y="195"/>
                  </a:cubicBezTo>
                  <a:cubicBezTo>
                    <a:pt x="126" y="130"/>
                    <a:pt x="184" y="30"/>
                    <a:pt x="232" y="15"/>
                  </a:cubicBezTo>
                  <a:cubicBezTo>
                    <a:pt x="280" y="0"/>
                    <a:pt x="342" y="71"/>
                    <a:pt x="376" y="102"/>
                  </a:cubicBezTo>
                  <a:cubicBezTo>
                    <a:pt x="410" y="133"/>
                    <a:pt x="424" y="180"/>
                    <a:pt x="436" y="200"/>
                  </a:cubicBezTo>
                </a:path>
              </a:pathLst>
            </a:custGeom>
            <a:noFill/>
            <a:ln w="28575" cap="rnd">
              <a:solidFill>
                <a:srgbClr val="000000"/>
              </a:solidFill>
              <a:prstDash val="sysDot"/>
              <a:round/>
              <a:headEnd/>
              <a:tailEnd type="arrow" w="med" len="med"/>
            </a:ln>
          </p:spPr>
          <p:txBody>
            <a:bodyPr/>
            <a:lstStyle/>
            <a:p>
              <a:endParaRPr lang="en-US"/>
            </a:p>
          </p:txBody>
        </p:sp>
      </p:grpSp>
      <p:sp>
        <p:nvSpPr>
          <p:cNvPr id="59398" name="Rectangle 2"/>
          <p:cNvSpPr>
            <a:spLocks noGrp="1" noChangeArrowheads="1"/>
          </p:cNvSpPr>
          <p:nvPr>
            <p:ph type="title"/>
          </p:nvPr>
        </p:nvSpPr>
        <p:spPr/>
        <p:txBody>
          <a:bodyPr/>
          <a:lstStyle/>
          <a:p>
            <a:r>
              <a:rPr lang="en-US" smtClean="0"/>
              <a:t>ATG for gradeServlet</a:t>
            </a:r>
          </a:p>
        </p:txBody>
      </p:sp>
      <p:sp>
        <p:nvSpPr>
          <p:cNvPr id="59399" name="Line 20"/>
          <p:cNvSpPr>
            <a:spLocks noChangeShapeType="1"/>
          </p:cNvSpPr>
          <p:nvPr/>
        </p:nvSpPr>
        <p:spPr bwMode="auto">
          <a:xfrm>
            <a:off x="2942083" y="2019300"/>
            <a:ext cx="0" cy="609600"/>
          </a:xfrm>
          <a:prstGeom prst="line">
            <a:avLst/>
          </a:prstGeom>
          <a:noFill/>
          <a:ln w="38100">
            <a:solidFill>
              <a:schemeClr val="tx1"/>
            </a:solidFill>
            <a:round/>
            <a:headEnd/>
            <a:tailEnd type="arrow" w="lg" len="lg"/>
          </a:ln>
        </p:spPr>
        <p:txBody>
          <a:bodyPr/>
          <a:lstStyle/>
          <a:p>
            <a:endParaRPr lang="en-US"/>
          </a:p>
        </p:txBody>
      </p:sp>
      <p:sp>
        <p:nvSpPr>
          <p:cNvPr id="59400" name="Line 21"/>
          <p:cNvSpPr>
            <a:spLocks noChangeShapeType="1"/>
          </p:cNvSpPr>
          <p:nvPr/>
        </p:nvSpPr>
        <p:spPr bwMode="auto">
          <a:xfrm>
            <a:off x="2942083" y="2133600"/>
            <a:ext cx="0" cy="304800"/>
          </a:xfrm>
          <a:prstGeom prst="line">
            <a:avLst/>
          </a:prstGeom>
          <a:noFill/>
          <a:ln w="38100">
            <a:solidFill>
              <a:schemeClr val="tx1"/>
            </a:solidFill>
            <a:round/>
            <a:headEnd/>
            <a:tailEnd type="arrow" w="lg" len="lg"/>
          </a:ln>
        </p:spPr>
        <p:txBody>
          <a:bodyPr/>
          <a:lstStyle/>
          <a:p>
            <a:endParaRPr lang="en-US"/>
          </a:p>
        </p:txBody>
      </p:sp>
      <p:sp>
        <p:nvSpPr>
          <p:cNvPr id="59401" name="Line 23"/>
          <p:cNvSpPr>
            <a:spLocks noChangeShapeType="1"/>
          </p:cNvSpPr>
          <p:nvPr/>
        </p:nvSpPr>
        <p:spPr bwMode="auto">
          <a:xfrm rot="1825702">
            <a:off x="4013200" y="2133600"/>
            <a:ext cx="0" cy="304800"/>
          </a:xfrm>
          <a:prstGeom prst="line">
            <a:avLst/>
          </a:prstGeom>
          <a:noFill/>
          <a:ln w="38100">
            <a:solidFill>
              <a:schemeClr val="tx1"/>
            </a:solidFill>
            <a:round/>
            <a:headEnd/>
            <a:tailEnd type="arrow" w="lg" len="lg"/>
          </a:ln>
        </p:spPr>
        <p:txBody>
          <a:bodyPr/>
          <a:lstStyle/>
          <a:p>
            <a:endParaRPr lang="en-US"/>
          </a:p>
        </p:txBody>
      </p:sp>
      <p:sp>
        <p:nvSpPr>
          <p:cNvPr id="59402" name="Rectangle 25"/>
          <p:cNvSpPr>
            <a:spLocks noChangeArrowheads="1"/>
          </p:cNvSpPr>
          <p:nvPr/>
        </p:nvSpPr>
        <p:spPr bwMode="auto">
          <a:xfrm>
            <a:off x="4978970" y="2256888"/>
            <a:ext cx="2814638" cy="400050"/>
          </a:xfrm>
          <a:prstGeom prst="rect">
            <a:avLst/>
          </a:prstGeom>
          <a:noFill/>
          <a:ln w="9525">
            <a:noFill/>
            <a:miter lim="800000"/>
            <a:headEnd/>
            <a:tailEnd/>
          </a:ln>
        </p:spPr>
        <p:txBody>
          <a:bodyPr wrap="none">
            <a:spAutoFit/>
          </a:bodyPr>
          <a:lstStyle/>
          <a:p>
            <a:r>
              <a:rPr lang="en-US" b="0" i="1" dirty="0">
                <a:solidFill>
                  <a:schemeClr val="tx1"/>
                </a:solidFill>
              </a:rPr>
              <a:t>get (Id, Password, Retry)</a:t>
            </a:r>
            <a:endParaRPr lang="en-US" b="0" dirty="0">
              <a:solidFill>
                <a:schemeClr val="tx1"/>
              </a:solidFill>
            </a:endParaRPr>
          </a:p>
        </p:txBody>
      </p:sp>
      <p:grpSp>
        <p:nvGrpSpPr>
          <p:cNvPr id="3" name="Group 65"/>
          <p:cNvGrpSpPr>
            <a:grpSpLocks/>
          </p:cNvGrpSpPr>
          <p:nvPr/>
        </p:nvGrpSpPr>
        <p:grpSpPr bwMode="auto">
          <a:xfrm>
            <a:off x="5232400" y="4237041"/>
            <a:ext cx="3683000" cy="792163"/>
            <a:chOff x="3248" y="3293"/>
            <a:chExt cx="2320" cy="499"/>
          </a:xfrm>
        </p:grpSpPr>
        <p:grpSp>
          <p:nvGrpSpPr>
            <p:cNvPr id="4" name="Group 12"/>
            <p:cNvGrpSpPr>
              <a:grpSpLocks/>
            </p:cNvGrpSpPr>
            <p:nvPr/>
          </p:nvGrpSpPr>
          <p:grpSpPr bwMode="auto">
            <a:xfrm>
              <a:off x="4368" y="3360"/>
              <a:ext cx="1200" cy="432"/>
              <a:chOff x="2533" y="2592"/>
              <a:chExt cx="1200" cy="432"/>
            </a:xfrm>
          </p:grpSpPr>
          <p:sp>
            <p:nvSpPr>
              <p:cNvPr id="59422" name="AutoShape 13"/>
              <p:cNvSpPr>
                <a:spLocks noChangeArrowheads="1"/>
              </p:cNvSpPr>
              <p:nvPr/>
            </p:nvSpPr>
            <p:spPr bwMode="auto">
              <a:xfrm>
                <a:off x="2533" y="2592"/>
                <a:ext cx="1200" cy="432"/>
              </a:xfrm>
              <a:prstGeom prst="roundRect">
                <a:avLst>
                  <a:gd name="adj" fmla="val 16667"/>
                </a:avLst>
              </a:prstGeom>
              <a:solidFill>
                <a:srgbClr val="0000FF"/>
              </a:solidFill>
              <a:ln w="9525">
                <a:solidFill>
                  <a:schemeClr val="tx1"/>
                </a:solidFill>
                <a:round/>
                <a:headEnd/>
                <a:tailEnd/>
              </a:ln>
            </p:spPr>
            <p:txBody>
              <a:bodyPr wrap="none" anchor="ctr"/>
              <a:lstStyle/>
              <a:p>
                <a:endParaRPr lang="en-US" b="0">
                  <a:solidFill>
                    <a:schemeClr val="tx1"/>
                  </a:solidFill>
                </a:endParaRPr>
              </a:p>
            </p:txBody>
          </p:sp>
          <p:sp>
            <p:nvSpPr>
              <p:cNvPr id="59423" name="Text Box 14"/>
              <p:cNvSpPr txBox="1">
                <a:spLocks noChangeArrowheads="1"/>
              </p:cNvSpPr>
              <p:nvPr/>
            </p:nvSpPr>
            <p:spPr bwMode="auto">
              <a:xfrm>
                <a:off x="2658" y="2644"/>
                <a:ext cx="948" cy="327"/>
              </a:xfrm>
              <a:prstGeom prst="rect">
                <a:avLst/>
              </a:prstGeom>
              <a:noFill/>
              <a:ln w="9525">
                <a:noFill/>
                <a:miter lim="800000"/>
                <a:headEnd/>
                <a:tailEnd/>
              </a:ln>
            </p:spPr>
            <p:txBody>
              <a:bodyPr wrap="none">
                <a:spAutoFit/>
              </a:bodyPr>
              <a:lstStyle/>
              <a:p>
                <a:r>
                  <a:rPr lang="en-US" sz="2800" b="0">
                    <a:solidFill>
                      <a:schemeClr val="tx1"/>
                    </a:solidFill>
                  </a:rPr>
                  <a:t>sendMail</a:t>
                </a:r>
              </a:p>
            </p:txBody>
          </p:sp>
        </p:grpSp>
        <p:sp>
          <p:nvSpPr>
            <p:cNvPr id="59420" name="Line 15"/>
            <p:cNvSpPr>
              <a:spLocks noChangeShapeType="1"/>
            </p:cNvSpPr>
            <p:nvPr/>
          </p:nvSpPr>
          <p:spPr bwMode="auto">
            <a:xfrm>
              <a:off x="3248" y="3576"/>
              <a:ext cx="1104" cy="0"/>
            </a:xfrm>
            <a:prstGeom prst="line">
              <a:avLst/>
            </a:prstGeom>
            <a:noFill/>
            <a:ln w="38100">
              <a:solidFill>
                <a:schemeClr val="tx1"/>
              </a:solidFill>
              <a:round/>
              <a:headEnd/>
              <a:tailEnd type="arrow" w="lg" len="lg"/>
            </a:ln>
          </p:spPr>
          <p:txBody>
            <a:bodyPr/>
            <a:lstStyle/>
            <a:p>
              <a:endParaRPr lang="en-US"/>
            </a:p>
          </p:txBody>
        </p:sp>
        <p:sp>
          <p:nvSpPr>
            <p:cNvPr id="59421" name="Rectangle 26"/>
            <p:cNvSpPr>
              <a:spLocks noChangeArrowheads="1"/>
            </p:cNvSpPr>
            <p:nvPr/>
          </p:nvSpPr>
          <p:spPr bwMode="auto">
            <a:xfrm>
              <a:off x="3600" y="3293"/>
              <a:ext cx="547" cy="252"/>
            </a:xfrm>
            <a:prstGeom prst="rect">
              <a:avLst/>
            </a:prstGeom>
            <a:noFill/>
            <a:ln w="9525">
              <a:noFill/>
              <a:miter lim="800000"/>
              <a:headEnd/>
              <a:tailEnd/>
            </a:ln>
          </p:spPr>
          <p:txBody>
            <a:bodyPr>
              <a:spAutoFit/>
            </a:bodyPr>
            <a:lstStyle/>
            <a:p>
              <a:pPr algn="ctr"/>
              <a:r>
                <a:rPr lang="en-US" b="0" i="1" dirty="0">
                  <a:solidFill>
                    <a:schemeClr val="tx1"/>
                  </a:solidFill>
                </a:rPr>
                <a:t>get ()</a:t>
              </a:r>
              <a:endParaRPr lang="en-US" b="0" dirty="0">
                <a:solidFill>
                  <a:schemeClr val="tx1"/>
                </a:solidFill>
              </a:endParaRPr>
            </a:p>
          </p:txBody>
        </p:sp>
      </p:grpSp>
      <p:grpSp>
        <p:nvGrpSpPr>
          <p:cNvPr id="5" name="Group 6"/>
          <p:cNvGrpSpPr>
            <a:grpSpLocks/>
          </p:cNvGrpSpPr>
          <p:nvPr/>
        </p:nvGrpSpPr>
        <p:grpSpPr bwMode="auto">
          <a:xfrm>
            <a:off x="5564188" y="1298575"/>
            <a:ext cx="2259012" cy="685800"/>
            <a:chOff x="2609" y="1340"/>
            <a:chExt cx="1423" cy="432"/>
          </a:xfrm>
        </p:grpSpPr>
        <p:sp>
          <p:nvSpPr>
            <p:cNvPr id="59417" name="AutoShape 7"/>
            <p:cNvSpPr>
              <a:spLocks noChangeArrowheads="1"/>
            </p:cNvSpPr>
            <p:nvPr/>
          </p:nvSpPr>
          <p:spPr bwMode="auto">
            <a:xfrm>
              <a:off x="2609" y="1340"/>
              <a:ext cx="1423" cy="432"/>
            </a:xfrm>
            <a:prstGeom prst="roundRect">
              <a:avLst>
                <a:gd name="adj" fmla="val 16667"/>
              </a:avLst>
            </a:prstGeom>
            <a:solidFill>
              <a:srgbClr val="0000FF"/>
            </a:solidFill>
            <a:ln w="9525">
              <a:solidFill>
                <a:schemeClr val="tx1"/>
              </a:solidFill>
              <a:round/>
              <a:headEnd/>
              <a:tailEnd/>
            </a:ln>
          </p:spPr>
          <p:txBody>
            <a:bodyPr wrap="none" anchor="ctr"/>
            <a:lstStyle/>
            <a:p>
              <a:endParaRPr lang="en-US" b="0">
                <a:solidFill>
                  <a:schemeClr val="tx1"/>
                </a:solidFill>
              </a:endParaRPr>
            </a:p>
          </p:txBody>
        </p:sp>
        <p:sp>
          <p:nvSpPr>
            <p:cNvPr id="59418" name="Text Box 8"/>
            <p:cNvSpPr txBox="1">
              <a:spLocks noChangeArrowheads="1"/>
            </p:cNvSpPr>
            <p:nvPr/>
          </p:nvSpPr>
          <p:spPr bwMode="auto">
            <a:xfrm>
              <a:off x="2663" y="1392"/>
              <a:ext cx="1315" cy="327"/>
            </a:xfrm>
            <a:prstGeom prst="rect">
              <a:avLst/>
            </a:prstGeom>
            <a:noFill/>
            <a:ln w="9525">
              <a:noFill/>
              <a:miter lim="800000"/>
              <a:headEnd/>
              <a:tailEnd/>
            </a:ln>
          </p:spPr>
          <p:txBody>
            <a:bodyPr wrap="none">
              <a:spAutoFit/>
            </a:bodyPr>
            <a:lstStyle/>
            <a:p>
              <a:r>
                <a:rPr lang="en-US" sz="2800" b="0">
                  <a:solidFill>
                    <a:schemeClr val="tx1"/>
                  </a:solidFill>
                </a:rPr>
                <a:t>syllabus.html</a:t>
              </a:r>
            </a:p>
          </p:txBody>
        </p:sp>
      </p:grpSp>
      <p:sp>
        <p:nvSpPr>
          <p:cNvPr id="59405" name="Line 16"/>
          <p:cNvSpPr>
            <a:spLocks noChangeShapeType="1"/>
          </p:cNvSpPr>
          <p:nvPr/>
        </p:nvSpPr>
        <p:spPr bwMode="auto">
          <a:xfrm>
            <a:off x="4038600" y="1641475"/>
            <a:ext cx="1371600" cy="0"/>
          </a:xfrm>
          <a:prstGeom prst="line">
            <a:avLst/>
          </a:prstGeom>
          <a:noFill/>
          <a:ln w="38100">
            <a:solidFill>
              <a:schemeClr val="tx1"/>
            </a:solidFill>
            <a:round/>
            <a:headEnd/>
            <a:tailEnd type="arrow" w="lg" len="lg"/>
          </a:ln>
        </p:spPr>
        <p:txBody>
          <a:bodyPr/>
          <a:lstStyle/>
          <a:p>
            <a:endParaRPr lang="en-US"/>
          </a:p>
        </p:txBody>
      </p:sp>
      <p:sp>
        <p:nvSpPr>
          <p:cNvPr id="59406" name="Line 17"/>
          <p:cNvSpPr>
            <a:spLocks noChangeShapeType="1"/>
          </p:cNvSpPr>
          <p:nvPr/>
        </p:nvSpPr>
        <p:spPr bwMode="auto">
          <a:xfrm>
            <a:off x="3963988" y="1641475"/>
            <a:ext cx="1600200" cy="0"/>
          </a:xfrm>
          <a:prstGeom prst="line">
            <a:avLst/>
          </a:prstGeom>
          <a:noFill/>
          <a:ln w="38100">
            <a:solidFill>
              <a:schemeClr val="tx1"/>
            </a:solidFill>
            <a:round/>
            <a:headEnd/>
            <a:tailEnd type="arrow" w="lg" len="lg"/>
          </a:ln>
        </p:spPr>
        <p:txBody>
          <a:bodyPr/>
          <a:lstStyle/>
          <a:p>
            <a:endParaRPr lang="en-US"/>
          </a:p>
        </p:txBody>
      </p:sp>
      <p:sp>
        <p:nvSpPr>
          <p:cNvPr id="59407" name="Rectangle 27"/>
          <p:cNvSpPr>
            <a:spLocks noChangeArrowheads="1"/>
          </p:cNvSpPr>
          <p:nvPr/>
        </p:nvSpPr>
        <p:spPr bwMode="auto">
          <a:xfrm>
            <a:off x="4124325" y="1199501"/>
            <a:ext cx="944632" cy="461665"/>
          </a:xfrm>
          <a:prstGeom prst="rect">
            <a:avLst/>
          </a:prstGeom>
          <a:noFill/>
          <a:ln w="9525">
            <a:noFill/>
            <a:miter lim="800000"/>
            <a:headEnd/>
            <a:tailEnd/>
          </a:ln>
        </p:spPr>
        <p:txBody>
          <a:bodyPr wrap="square">
            <a:spAutoFit/>
          </a:bodyPr>
          <a:lstStyle/>
          <a:p>
            <a:pPr algn="ctr"/>
            <a:r>
              <a:rPr lang="en-US" b="0" i="1" dirty="0">
                <a:solidFill>
                  <a:schemeClr val="tx1"/>
                </a:solidFill>
              </a:rPr>
              <a:t>get  ()</a:t>
            </a:r>
            <a:endParaRPr lang="en-US" b="0" dirty="0">
              <a:solidFill>
                <a:schemeClr val="tx1"/>
              </a:solidFill>
            </a:endParaRPr>
          </a:p>
        </p:txBody>
      </p:sp>
      <p:grpSp>
        <p:nvGrpSpPr>
          <p:cNvPr id="6" name="Group 68"/>
          <p:cNvGrpSpPr>
            <a:grpSpLocks/>
          </p:cNvGrpSpPr>
          <p:nvPr/>
        </p:nvGrpSpPr>
        <p:grpSpPr bwMode="auto">
          <a:xfrm>
            <a:off x="889000" y="1162049"/>
            <a:ext cx="3086100" cy="803273"/>
            <a:chOff x="240" y="741"/>
            <a:chExt cx="1944" cy="506"/>
          </a:xfrm>
        </p:grpSpPr>
        <p:grpSp>
          <p:nvGrpSpPr>
            <p:cNvPr id="7" name="Group 3"/>
            <p:cNvGrpSpPr>
              <a:grpSpLocks/>
            </p:cNvGrpSpPr>
            <p:nvPr/>
          </p:nvGrpSpPr>
          <p:grpSpPr bwMode="auto">
            <a:xfrm>
              <a:off x="984" y="815"/>
              <a:ext cx="1200" cy="432"/>
              <a:chOff x="768" y="1296"/>
              <a:chExt cx="1200" cy="432"/>
            </a:xfrm>
          </p:grpSpPr>
          <p:sp>
            <p:nvSpPr>
              <p:cNvPr id="59415" name="AutoShape 4"/>
              <p:cNvSpPr>
                <a:spLocks noChangeArrowheads="1"/>
              </p:cNvSpPr>
              <p:nvPr/>
            </p:nvSpPr>
            <p:spPr bwMode="auto">
              <a:xfrm>
                <a:off x="768" y="1296"/>
                <a:ext cx="1200" cy="432"/>
              </a:xfrm>
              <a:prstGeom prst="roundRect">
                <a:avLst>
                  <a:gd name="adj" fmla="val 16667"/>
                </a:avLst>
              </a:prstGeom>
              <a:solidFill>
                <a:srgbClr val="0000FF"/>
              </a:solidFill>
              <a:ln w="9525">
                <a:solidFill>
                  <a:schemeClr val="tx1"/>
                </a:solidFill>
                <a:round/>
                <a:headEnd/>
                <a:tailEnd/>
              </a:ln>
            </p:spPr>
            <p:txBody>
              <a:bodyPr wrap="none" anchor="ctr"/>
              <a:lstStyle/>
              <a:p>
                <a:endParaRPr lang="en-US" b="0">
                  <a:solidFill>
                    <a:schemeClr val="tx1"/>
                  </a:solidFill>
                </a:endParaRPr>
              </a:p>
            </p:txBody>
          </p:sp>
          <p:sp>
            <p:nvSpPr>
              <p:cNvPr id="59416" name="Text Box 5"/>
              <p:cNvSpPr txBox="1">
                <a:spLocks noChangeArrowheads="1"/>
              </p:cNvSpPr>
              <p:nvPr/>
            </p:nvSpPr>
            <p:spPr bwMode="auto">
              <a:xfrm>
                <a:off x="847" y="1348"/>
                <a:ext cx="1042" cy="327"/>
              </a:xfrm>
              <a:prstGeom prst="rect">
                <a:avLst/>
              </a:prstGeom>
              <a:noFill/>
              <a:ln w="9525">
                <a:noFill/>
                <a:miter lim="800000"/>
                <a:headEnd/>
                <a:tailEnd/>
              </a:ln>
            </p:spPr>
            <p:txBody>
              <a:bodyPr wrap="none">
                <a:spAutoFit/>
              </a:bodyPr>
              <a:lstStyle/>
              <a:p>
                <a:r>
                  <a:rPr lang="en-US" sz="2800" b="0">
                    <a:solidFill>
                      <a:schemeClr val="tx1"/>
                    </a:solidFill>
                  </a:rPr>
                  <a:t>login.html</a:t>
                </a:r>
              </a:p>
            </p:txBody>
          </p:sp>
        </p:grpSp>
        <p:sp>
          <p:nvSpPr>
            <p:cNvPr id="59412" name="Line 61"/>
            <p:cNvSpPr>
              <a:spLocks noChangeShapeType="1"/>
            </p:cNvSpPr>
            <p:nvPr/>
          </p:nvSpPr>
          <p:spPr bwMode="auto">
            <a:xfrm>
              <a:off x="288" y="1031"/>
              <a:ext cx="576" cy="0"/>
            </a:xfrm>
            <a:prstGeom prst="line">
              <a:avLst/>
            </a:prstGeom>
            <a:noFill/>
            <a:ln w="38100">
              <a:solidFill>
                <a:schemeClr val="tx1"/>
              </a:solidFill>
              <a:round/>
              <a:headEnd/>
              <a:tailEnd type="arrow" w="lg" len="lg"/>
            </a:ln>
          </p:spPr>
          <p:txBody>
            <a:bodyPr/>
            <a:lstStyle/>
            <a:p>
              <a:endParaRPr lang="en-US"/>
            </a:p>
          </p:txBody>
        </p:sp>
        <p:sp>
          <p:nvSpPr>
            <p:cNvPr id="59413" name="Line 62"/>
            <p:cNvSpPr>
              <a:spLocks noChangeShapeType="1"/>
            </p:cNvSpPr>
            <p:nvPr/>
          </p:nvSpPr>
          <p:spPr bwMode="auto">
            <a:xfrm>
              <a:off x="240" y="1031"/>
              <a:ext cx="720" cy="0"/>
            </a:xfrm>
            <a:prstGeom prst="line">
              <a:avLst/>
            </a:prstGeom>
            <a:noFill/>
            <a:ln w="38100">
              <a:solidFill>
                <a:schemeClr val="tx1"/>
              </a:solidFill>
              <a:round/>
              <a:headEnd/>
              <a:tailEnd type="arrow" w="lg" len="lg"/>
            </a:ln>
          </p:spPr>
          <p:txBody>
            <a:bodyPr/>
            <a:lstStyle/>
            <a:p>
              <a:endParaRPr lang="en-US"/>
            </a:p>
          </p:txBody>
        </p:sp>
        <p:sp>
          <p:nvSpPr>
            <p:cNvPr id="59414" name="Rectangle 63"/>
            <p:cNvSpPr>
              <a:spLocks noChangeArrowheads="1"/>
            </p:cNvSpPr>
            <p:nvPr/>
          </p:nvSpPr>
          <p:spPr bwMode="auto">
            <a:xfrm>
              <a:off x="288" y="741"/>
              <a:ext cx="461" cy="252"/>
            </a:xfrm>
            <a:prstGeom prst="rect">
              <a:avLst/>
            </a:prstGeom>
            <a:noFill/>
            <a:ln w="9525">
              <a:noFill/>
              <a:miter lim="800000"/>
              <a:headEnd/>
              <a:tailEnd/>
            </a:ln>
          </p:spPr>
          <p:txBody>
            <a:bodyPr wrap="none">
              <a:spAutoFit/>
            </a:bodyPr>
            <a:lstStyle/>
            <a:p>
              <a:pPr algn="ctr"/>
              <a:r>
                <a:rPr lang="en-US" b="0" i="1" dirty="0">
                  <a:solidFill>
                    <a:schemeClr val="tx1"/>
                  </a:solidFill>
                </a:rPr>
                <a:t>get ()</a:t>
              </a:r>
              <a:endParaRPr lang="en-US" b="0" dirty="0">
                <a:solidFill>
                  <a:schemeClr val="tx1"/>
                </a:solidFill>
              </a:endParaRPr>
            </a:p>
          </p:txBody>
        </p:sp>
      </p:grpSp>
      <p:sp>
        <p:nvSpPr>
          <p:cNvPr id="59409" name="Freeform 67"/>
          <p:cNvSpPr>
            <a:spLocks/>
          </p:cNvSpPr>
          <p:nvPr/>
        </p:nvSpPr>
        <p:spPr bwMode="auto">
          <a:xfrm>
            <a:off x="3632200" y="2044700"/>
            <a:ext cx="1397000" cy="2387600"/>
          </a:xfrm>
          <a:custGeom>
            <a:avLst/>
            <a:gdLst>
              <a:gd name="T0" fmla="*/ 0 w 880"/>
              <a:gd name="T1" fmla="*/ 2147483647 h 1504"/>
              <a:gd name="T2" fmla="*/ 2147483647 w 880"/>
              <a:gd name="T3" fmla="*/ 2147483647 h 1504"/>
              <a:gd name="T4" fmla="*/ 2147483647 w 880"/>
              <a:gd name="T5" fmla="*/ 2147483647 h 1504"/>
              <a:gd name="T6" fmla="*/ 2147483647 w 880"/>
              <a:gd name="T7" fmla="*/ 2147483647 h 1504"/>
              <a:gd name="T8" fmla="*/ 2147483647 w 880"/>
              <a:gd name="T9" fmla="*/ 2147483647 h 1504"/>
              <a:gd name="T10" fmla="*/ 2147483647 w 880"/>
              <a:gd name="T11" fmla="*/ 2147483647 h 1504"/>
              <a:gd name="T12" fmla="*/ 2147483647 w 880"/>
              <a:gd name="T13" fmla="*/ 2147483647 h 1504"/>
              <a:gd name="T14" fmla="*/ 0 60000 65536"/>
              <a:gd name="T15" fmla="*/ 0 60000 65536"/>
              <a:gd name="T16" fmla="*/ 0 60000 65536"/>
              <a:gd name="T17" fmla="*/ 0 60000 65536"/>
              <a:gd name="T18" fmla="*/ 0 60000 65536"/>
              <a:gd name="T19" fmla="*/ 0 60000 65536"/>
              <a:gd name="T20" fmla="*/ 0 60000 65536"/>
              <a:gd name="T21" fmla="*/ 0 w 880"/>
              <a:gd name="T22" fmla="*/ 0 h 1504"/>
              <a:gd name="T23" fmla="*/ 880 w 880"/>
              <a:gd name="T24" fmla="*/ 1504 h 1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1504">
                <a:moveTo>
                  <a:pt x="0" y="1496"/>
                </a:moveTo>
                <a:cubicBezTo>
                  <a:pt x="0" y="1500"/>
                  <a:pt x="0" y="1504"/>
                  <a:pt x="96" y="1400"/>
                </a:cubicBezTo>
                <a:cubicBezTo>
                  <a:pt x="192" y="1296"/>
                  <a:pt x="448" y="1040"/>
                  <a:pt x="576" y="872"/>
                </a:cubicBezTo>
                <a:cubicBezTo>
                  <a:pt x="704" y="704"/>
                  <a:pt x="848" y="528"/>
                  <a:pt x="864" y="392"/>
                </a:cubicBezTo>
                <a:cubicBezTo>
                  <a:pt x="880" y="256"/>
                  <a:pt x="760" y="112"/>
                  <a:pt x="672" y="56"/>
                </a:cubicBezTo>
                <a:cubicBezTo>
                  <a:pt x="584" y="0"/>
                  <a:pt x="424" y="8"/>
                  <a:pt x="336" y="56"/>
                </a:cubicBezTo>
                <a:cubicBezTo>
                  <a:pt x="248" y="104"/>
                  <a:pt x="196" y="224"/>
                  <a:pt x="144" y="344"/>
                </a:cubicBezTo>
              </a:path>
            </a:pathLst>
          </a:custGeom>
          <a:noFill/>
          <a:ln w="28575">
            <a:solidFill>
              <a:schemeClr val="tx1"/>
            </a:solidFill>
            <a:round/>
            <a:headEnd/>
            <a:tailEnd type="arrow" w="lg" len="lg"/>
          </a:ln>
        </p:spPr>
        <p:txBody>
          <a:bodyPr/>
          <a:lstStyle/>
          <a:p>
            <a:endParaRPr lang="en-US"/>
          </a:p>
        </p:txBody>
      </p:sp>
      <p:sp>
        <p:nvSpPr>
          <p:cNvPr id="59410" name="Date Placeholder 53"/>
          <p:cNvSpPr>
            <a:spLocks noGrp="1"/>
          </p:cNvSpPr>
          <p:nvPr>
            <p:ph type="dt" sz="quarter" idx="10"/>
          </p:nvPr>
        </p:nvSpPr>
        <p:spPr>
          <a:noFill/>
        </p:spPr>
        <p:txBody>
          <a:bodyPr/>
          <a:lstStyle/>
          <a:p>
            <a:r>
              <a:rPr lang="en-US" smtClean="0"/>
              <a:t>Linköping, January 2011</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32</a:t>
            </a:fld>
            <a:endParaRPr lang="en-US" altLang="zh-CN"/>
          </a:p>
        </p:txBody>
      </p:sp>
      <p:sp>
        <p:nvSpPr>
          <p:cNvPr id="7" name="Content Placeholder 2"/>
          <p:cNvSpPr txBox="1">
            <a:spLocks/>
          </p:cNvSpPr>
          <p:nvPr/>
        </p:nvSpPr>
        <p:spPr>
          <a:xfrm>
            <a:off x="1089878" y="1585860"/>
            <a:ext cx="6960814" cy="4178828"/>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Motivation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Unique Aspects of Web Software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Atomic Section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Testing with the </a:t>
            </a:r>
            <a:r>
              <a:rPr lang="en-US" sz="2800" b="1" kern="0" dirty="0" err="1" smtClean="0">
                <a:solidFill>
                  <a:schemeClr val="tx1">
                    <a:lumMod val="95000"/>
                  </a:schemeClr>
                </a:solidFill>
                <a:effectLst>
                  <a:outerShdw blurRad="38100" dist="38100" dir="2700000" algn="tl">
                    <a:srgbClr val="000000">
                      <a:alpha val="43137"/>
                    </a:srgbClr>
                  </a:outerShdw>
                </a:effectLst>
                <a:latin typeface="Comic Sans MS" pitchFamily="66" charset="0"/>
              </a:rPr>
              <a:t>AtS</a:t>
            </a: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Other Applications and Summary</a:t>
            </a:r>
          </a:p>
        </p:txBody>
      </p:sp>
      <p:sp>
        <p:nvSpPr>
          <p:cNvPr id="8" name="Rectangle 7"/>
          <p:cNvSpPr/>
          <p:nvPr/>
        </p:nvSpPr>
        <p:spPr>
          <a:xfrm>
            <a:off x="1144597" y="3994197"/>
            <a:ext cx="5464925"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E3FF7414-F5ED-40B0-8A30-14C3872109F5}" type="slidenum">
              <a:rPr lang="en-US"/>
              <a:pPr/>
              <a:t>33</a:t>
            </a:fld>
            <a:endParaRPr lang="en-US"/>
          </a:p>
        </p:txBody>
      </p:sp>
      <p:sp>
        <p:nvSpPr>
          <p:cNvPr id="66562" name="Rectangle 2"/>
          <p:cNvSpPr>
            <a:spLocks noGrp="1" noChangeArrowheads="1"/>
          </p:cNvSpPr>
          <p:nvPr>
            <p:ph type="title"/>
          </p:nvPr>
        </p:nvSpPr>
        <p:spPr/>
        <p:txBody>
          <a:bodyPr/>
          <a:lstStyle/>
          <a:p>
            <a:r>
              <a:rPr lang="en-US"/>
              <a:t>Test Criteria</a:t>
            </a:r>
          </a:p>
        </p:txBody>
      </p:sp>
      <p:sp>
        <p:nvSpPr>
          <p:cNvPr id="66563" name="Rectangle 3"/>
          <p:cNvSpPr>
            <a:spLocks noGrp="1" noChangeArrowheads="1"/>
          </p:cNvSpPr>
          <p:nvPr>
            <p:ph type="body" idx="1"/>
          </p:nvPr>
        </p:nvSpPr>
        <p:spPr>
          <a:xfrm>
            <a:off x="88900" y="1084521"/>
            <a:ext cx="8966200" cy="5521067"/>
          </a:xfrm>
        </p:spPr>
        <p:txBody>
          <a:bodyPr/>
          <a:lstStyle/>
          <a:p>
            <a:r>
              <a:rPr lang="en-US" dirty="0"/>
              <a:t>Tests can be </a:t>
            </a:r>
            <a:r>
              <a:rPr lang="en-US" dirty="0">
                <a:solidFill>
                  <a:schemeClr val="tx2"/>
                </a:solidFill>
              </a:rPr>
              <a:t>applied</a:t>
            </a:r>
            <a:r>
              <a:rPr lang="en-US" dirty="0"/>
              <a:t> at </a:t>
            </a:r>
            <a:r>
              <a:rPr lang="en-US" dirty="0" smtClean="0"/>
              <a:t>the intra- or the inter-component </a:t>
            </a:r>
            <a:r>
              <a:rPr lang="en-US" dirty="0"/>
              <a:t>level</a:t>
            </a:r>
          </a:p>
          <a:p>
            <a:pPr lvl="1"/>
            <a:endParaRPr lang="en-US" dirty="0"/>
          </a:p>
          <a:p>
            <a:r>
              <a:rPr lang="en-US" dirty="0"/>
              <a:t>Tests are created by deriving </a:t>
            </a:r>
            <a:r>
              <a:rPr lang="en-US" dirty="0">
                <a:solidFill>
                  <a:schemeClr val="tx2"/>
                </a:solidFill>
              </a:rPr>
              <a:t>sequences of transitions</a:t>
            </a:r>
            <a:r>
              <a:rPr lang="en-US" dirty="0"/>
              <a:t> among the </a:t>
            </a:r>
            <a:r>
              <a:rPr lang="en-US" dirty="0" smtClean="0"/>
              <a:t>web </a:t>
            </a:r>
            <a:r>
              <a:rPr lang="en-US" dirty="0"/>
              <a:t>software components and composite sections</a:t>
            </a:r>
          </a:p>
        </p:txBody>
      </p:sp>
      <p:sp>
        <p:nvSpPr>
          <p:cNvPr id="9" name="Date Placeholder 8"/>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8DB8BECF-70ED-4A7E-B00D-FEB241709F95}" type="slidenum">
              <a:rPr lang="en-US"/>
              <a:pPr/>
              <a:t>34</a:t>
            </a:fld>
            <a:endParaRPr lang="en-US"/>
          </a:p>
        </p:txBody>
      </p:sp>
      <p:sp>
        <p:nvSpPr>
          <p:cNvPr id="113666" name="Rectangle 2"/>
          <p:cNvSpPr>
            <a:spLocks noGrp="1" noChangeArrowheads="1"/>
          </p:cNvSpPr>
          <p:nvPr>
            <p:ph type="title"/>
          </p:nvPr>
        </p:nvSpPr>
        <p:spPr>
          <a:xfrm>
            <a:off x="76200" y="76198"/>
            <a:ext cx="8991600" cy="1593113"/>
          </a:xfrm>
        </p:spPr>
        <p:txBody>
          <a:bodyPr/>
          <a:lstStyle/>
          <a:p>
            <a:r>
              <a:rPr lang="en-US" sz="3200" dirty="0"/>
              <a:t>Composite Section Test Criteria</a:t>
            </a:r>
            <a:br>
              <a:rPr lang="en-US" sz="3200" dirty="0"/>
            </a:br>
            <a:r>
              <a:rPr lang="en-US" sz="3200" dirty="0"/>
              <a:t>Intra-Component</a:t>
            </a:r>
          </a:p>
        </p:txBody>
      </p:sp>
      <p:sp>
        <p:nvSpPr>
          <p:cNvPr id="113667" name="Rectangle 3"/>
          <p:cNvSpPr>
            <a:spLocks noGrp="1" noChangeArrowheads="1"/>
          </p:cNvSpPr>
          <p:nvPr>
            <p:ph type="body" idx="1"/>
          </p:nvPr>
        </p:nvSpPr>
        <p:spPr>
          <a:xfrm>
            <a:off x="228600" y="1371600"/>
            <a:ext cx="8686800" cy="4953000"/>
          </a:xfrm>
        </p:spPr>
        <p:txBody>
          <a:bodyPr/>
          <a:lstStyle/>
          <a:p>
            <a:pPr marL="609600" indent="-609600">
              <a:lnSpc>
                <a:spcPct val="90000"/>
              </a:lnSpc>
              <a:buFontTx/>
              <a:buAutoNum type="arabicPeriod"/>
            </a:pPr>
            <a:r>
              <a:rPr lang="en-US" dirty="0">
                <a:solidFill>
                  <a:schemeClr val="tx2"/>
                </a:solidFill>
              </a:rPr>
              <a:t>All productions</a:t>
            </a:r>
            <a:r>
              <a:rPr lang="en-US" dirty="0"/>
              <a:t> in the grammar</a:t>
            </a:r>
          </a:p>
          <a:p>
            <a:pPr marL="990600" lvl="1" indent="-533400">
              <a:lnSpc>
                <a:spcPct val="90000"/>
              </a:lnSpc>
            </a:pPr>
            <a:r>
              <a:rPr lang="en-US" dirty="0"/>
              <a:t>Multiple forms for each software component</a:t>
            </a:r>
          </a:p>
          <a:p>
            <a:pPr marL="990600" lvl="1" indent="-533400">
              <a:lnSpc>
                <a:spcPct val="90000"/>
              </a:lnSpc>
            </a:pPr>
            <a:r>
              <a:rPr lang="en-US" dirty="0"/>
              <a:t>Each atomic section used at least once</a:t>
            </a:r>
          </a:p>
          <a:p>
            <a:pPr marL="609600" indent="-609600">
              <a:lnSpc>
                <a:spcPct val="90000"/>
              </a:lnSpc>
              <a:buFontTx/>
              <a:buAutoNum type="arabicPeriod"/>
            </a:pPr>
            <a:r>
              <a:rPr lang="en-US" dirty="0">
                <a:solidFill>
                  <a:schemeClr val="tx2"/>
                </a:solidFill>
              </a:rPr>
              <a:t>Each selection</a:t>
            </a:r>
            <a:r>
              <a:rPr lang="en-US" dirty="0"/>
              <a:t> used once</a:t>
            </a:r>
          </a:p>
          <a:p>
            <a:pPr marL="990600" lvl="1" indent="-533400">
              <a:lnSpc>
                <a:spcPct val="90000"/>
              </a:lnSpc>
            </a:pPr>
            <a:r>
              <a:rPr lang="en-US" dirty="0"/>
              <a:t>Every form element</a:t>
            </a:r>
          </a:p>
          <a:p>
            <a:pPr marL="609600" indent="-609600">
              <a:lnSpc>
                <a:spcPct val="90000"/>
              </a:lnSpc>
              <a:buFontTx/>
              <a:buAutoNum type="arabicPeriod"/>
            </a:pPr>
            <a:r>
              <a:rPr lang="en-US" dirty="0"/>
              <a:t>Each possible </a:t>
            </a:r>
            <a:r>
              <a:rPr lang="en-US" dirty="0">
                <a:solidFill>
                  <a:schemeClr val="tx2"/>
                </a:solidFill>
              </a:rPr>
              <a:t>aggregation</a:t>
            </a:r>
          </a:p>
          <a:p>
            <a:pPr marL="609600" indent="-609600">
              <a:lnSpc>
                <a:spcPct val="90000"/>
              </a:lnSpc>
              <a:buFontTx/>
              <a:buAutoNum type="arabicPeriod"/>
            </a:pPr>
            <a:r>
              <a:rPr lang="en-US" dirty="0"/>
              <a:t>MCDC type </a:t>
            </a:r>
            <a:r>
              <a:rPr lang="en-US" dirty="0">
                <a:solidFill>
                  <a:schemeClr val="tx2"/>
                </a:solidFill>
              </a:rPr>
              <a:t>coverage of conditions</a:t>
            </a:r>
            <a:r>
              <a:rPr lang="en-US" dirty="0"/>
              <a:t> on productions</a:t>
            </a:r>
          </a:p>
          <a:p>
            <a:pPr marL="990600" lvl="1" indent="-533400">
              <a:lnSpc>
                <a:spcPct val="90000"/>
              </a:lnSpc>
            </a:pPr>
            <a:r>
              <a:rPr lang="en-US" dirty="0"/>
              <a:t>Based on predicates from the software that separate atomic sections</a:t>
            </a:r>
          </a:p>
        </p:txBody>
      </p:sp>
      <p:sp>
        <p:nvSpPr>
          <p:cNvPr id="9" name="Date Placeholder 8"/>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FEF52145-34B7-4A45-87A1-3F010821FD28}" type="slidenum">
              <a:rPr lang="en-US"/>
              <a:pPr/>
              <a:t>35</a:t>
            </a:fld>
            <a:endParaRPr lang="en-US"/>
          </a:p>
        </p:txBody>
      </p:sp>
      <p:sp>
        <p:nvSpPr>
          <p:cNvPr id="86018" name="Rectangle 1026"/>
          <p:cNvSpPr>
            <a:spLocks noGrp="1" noChangeArrowheads="1"/>
          </p:cNvSpPr>
          <p:nvPr>
            <p:ph type="title"/>
          </p:nvPr>
        </p:nvSpPr>
        <p:spPr/>
        <p:txBody>
          <a:bodyPr/>
          <a:lstStyle/>
          <a:p>
            <a:r>
              <a:rPr lang="en-US" dirty="0" smtClean="0"/>
              <a:t>ATG (Inter-Component</a:t>
            </a:r>
            <a:r>
              <a:rPr lang="en-US" dirty="0"/>
              <a:t>) Tests</a:t>
            </a:r>
          </a:p>
        </p:txBody>
      </p:sp>
      <p:sp>
        <p:nvSpPr>
          <p:cNvPr id="86019" name="Rectangle 1027"/>
          <p:cNvSpPr>
            <a:spLocks noGrp="1" noChangeArrowheads="1"/>
          </p:cNvSpPr>
          <p:nvPr>
            <p:ph type="body" idx="1"/>
          </p:nvPr>
        </p:nvSpPr>
        <p:spPr/>
        <p:txBody>
          <a:bodyPr/>
          <a:lstStyle/>
          <a:p>
            <a:pPr>
              <a:lnSpc>
                <a:spcPct val="90000"/>
              </a:lnSpc>
            </a:pPr>
            <a:r>
              <a:rPr lang="en-US" sz="2800" dirty="0">
                <a:solidFill>
                  <a:schemeClr val="tx2"/>
                </a:solidFill>
              </a:rPr>
              <a:t>L1</a:t>
            </a:r>
            <a:r>
              <a:rPr lang="en-US" sz="2800" dirty="0"/>
              <a:t> : Evaluate static link </a:t>
            </a:r>
            <a:r>
              <a:rPr lang="en-US" sz="2800" dirty="0">
                <a:solidFill>
                  <a:schemeClr val="tx2"/>
                </a:solidFill>
              </a:rPr>
              <a:t>transitions</a:t>
            </a:r>
          </a:p>
          <a:p>
            <a:pPr lvl="1">
              <a:lnSpc>
                <a:spcPct val="90000"/>
              </a:lnSpc>
            </a:pPr>
            <a:r>
              <a:rPr lang="en-US" sz="2400" dirty="0"/>
              <a:t>One test generated for each form</a:t>
            </a:r>
          </a:p>
          <a:p>
            <a:pPr>
              <a:lnSpc>
                <a:spcPct val="90000"/>
              </a:lnSpc>
            </a:pPr>
            <a:r>
              <a:rPr lang="en-US" sz="2800" dirty="0">
                <a:solidFill>
                  <a:schemeClr val="tx2"/>
                </a:solidFill>
              </a:rPr>
              <a:t>L2</a:t>
            </a:r>
            <a:r>
              <a:rPr lang="en-US" sz="2800" dirty="0"/>
              <a:t> : L1 with </a:t>
            </a:r>
            <a:r>
              <a:rPr lang="en-US" sz="2800" dirty="0">
                <a:solidFill>
                  <a:schemeClr val="tx2"/>
                </a:solidFill>
              </a:rPr>
              <a:t>two extensions</a:t>
            </a:r>
          </a:p>
          <a:p>
            <a:pPr lvl="1">
              <a:lnSpc>
                <a:spcPct val="90000"/>
              </a:lnSpc>
            </a:pPr>
            <a:r>
              <a:rPr lang="en-US" sz="2400" dirty="0">
                <a:solidFill>
                  <a:schemeClr val="tx2"/>
                </a:solidFill>
              </a:rPr>
              <a:t>Values</a:t>
            </a:r>
            <a:r>
              <a:rPr lang="en-US" sz="2400" dirty="0"/>
              <a:t> entered with URL rewriting</a:t>
            </a:r>
          </a:p>
          <a:p>
            <a:pPr lvl="1">
              <a:lnSpc>
                <a:spcPct val="90000"/>
              </a:lnSpc>
            </a:pPr>
            <a:r>
              <a:rPr lang="en-US" sz="2400" dirty="0">
                <a:solidFill>
                  <a:schemeClr val="tx2"/>
                </a:solidFill>
              </a:rPr>
              <a:t>Multiple tests</a:t>
            </a:r>
            <a:r>
              <a:rPr lang="en-US" sz="2400" dirty="0"/>
              <a:t> for each form</a:t>
            </a:r>
          </a:p>
          <a:p>
            <a:pPr>
              <a:lnSpc>
                <a:spcPct val="90000"/>
              </a:lnSpc>
            </a:pPr>
            <a:r>
              <a:rPr lang="en-US" sz="2800" dirty="0">
                <a:solidFill>
                  <a:schemeClr val="tx2"/>
                </a:solidFill>
              </a:rPr>
              <a:t>L3</a:t>
            </a:r>
            <a:r>
              <a:rPr lang="en-US" sz="2800" dirty="0"/>
              <a:t> : </a:t>
            </a:r>
            <a:r>
              <a:rPr lang="en-US" sz="2800" dirty="0">
                <a:solidFill>
                  <a:schemeClr val="tx2"/>
                </a:solidFill>
              </a:rPr>
              <a:t>Operational</a:t>
            </a:r>
            <a:r>
              <a:rPr lang="en-US" sz="2800" dirty="0"/>
              <a:t> transitions</a:t>
            </a:r>
          </a:p>
          <a:p>
            <a:pPr lvl="1">
              <a:lnSpc>
                <a:spcPct val="90000"/>
              </a:lnSpc>
            </a:pPr>
            <a:r>
              <a:rPr lang="en-US" sz="2400" dirty="0"/>
              <a:t>Starting on non-initial pages, no subsequent transitions</a:t>
            </a:r>
          </a:p>
          <a:p>
            <a:pPr>
              <a:lnSpc>
                <a:spcPct val="90000"/>
              </a:lnSpc>
            </a:pPr>
            <a:r>
              <a:rPr lang="en-US" sz="2800" dirty="0">
                <a:solidFill>
                  <a:schemeClr val="tx2"/>
                </a:solidFill>
              </a:rPr>
              <a:t>L4</a:t>
            </a:r>
            <a:r>
              <a:rPr lang="en-US" sz="2800" dirty="0"/>
              <a:t> : </a:t>
            </a:r>
            <a:r>
              <a:rPr lang="en-US" sz="2800" dirty="0">
                <a:solidFill>
                  <a:schemeClr val="tx2"/>
                </a:solidFill>
              </a:rPr>
              <a:t>Operational</a:t>
            </a:r>
            <a:r>
              <a:rPr lang="en-US" sz="2800" dirty="0"/>
              <a:t> transitions</a:t>
            </a:r>
          </a:p>
          <a:p>
            <a:pPr lvl="1">
              <a:lnSpc>
                <a:spcPct val="90000"/>
              </a:lnSpc>
            </a:pPr>
            <a:r>
              <a:rPr lang="en-US" sz="2400" dirty="0"/>
              <a:t>L1 tests with one operational transition at end</a:t>
            </a:r>
          </a:p>
          <a:p>
            <a:pPr>
              <a:lnSpc>
                <a:spcPct val="90000"/>
              </a:lnSpc>
            </a:pPr>
            <a:r>
              <a:rPr lang="en-US" sz="2800" dirty="0">
                <a:solidFill>
                  <a:schemeClr val="tx2"/>
                </a:solidFill>
              </a:rPr>
              <a:t>L5</a:t>
            </a:r>
            <a:r>
              <a:rPr lang="en-US" sz="2800" dirty="0"/>
              <a:t> : </a:t>
            </a:r>
            <a:r>
              <a:rPr lang="en-US" sz="2800" dirty="0">
                <a:solidFill>
                  <a:schemeClr val="tx2"/>
                </a:solidFill>
              </a:rPr>
              <a:t>L4 + tests</a:t>
            </a:r>
            <a:r>
              <a:rPr lang="en-US" sz="2800" dirty="0"/>
              <a:t> to traverse every transition out of the final page</a:t>
            </a:r>
          </a:p>
          <a:p>
            <a:pPr>
              <a:lnSpc>
                <a:spcPct val="90000"/>
              </a:lnSpc>
            </a:pPr>
            <a:endParaRPr lang="en-US" sz="2800" dirty="0"/>
          </a:p>
        </p:txBody>
      </p:sp>
      <p:sp>
        <p:nvSpPr>
          <p:cNvPr id="9" name="Date Placeholder 8"/>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60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60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60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60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60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60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601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601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F7B6FC93-9271-4DB2-9951-011B4BD427E0}" type="slidenum">
              <a:rPr lang="en-US"/>
              <a:pPr/>
              <a:t>36</a:t>
            </a:fld>
            <a:endParaRPr lang="en-US"/>
          </a:p>
        </p:txBody>
      </p:sp>
      <p:sp>
        <p:nvSpPr>
          <p:cNvPr id="81922" name="Rectangle 2"/>
          <p:cNvSpPr>
            <a:spLocks noGrp="1" noChangeArrowheads="1"/>
          </p:cNvSpPr>
          <p:nvPr>
            <p:ph type="title"/>
          </p:nvPr>
        </p:nvSpPr>
        <p:spPr>
          <a:xfrm>
            <a:off x="1139825" y="96838"/>
            <a:ext cx="6931025" cy="1443727"/>
          </a:xfrm>
        </p:spPr>
        <p:txBody>
          <a:bodyPr/>
          <a:lstStyle/>
          <a:p>
            <a:r>
              <a:rPr lang="en-US" dirty="0"/>
              <a:t>Empirical </a:t>
            </a:r>
            <a:r>
              <a:rPr lang="en-US" dirty="0" smtClean="0"/>
              <a:t>Evaluation</a:t>
            </a:r>
            <a:br>
              <a:rPr lang="en-US" dirty="0" smtClean="0"/>
            </a:br>
            <a:r>
              <a:rPr lang="en-US" dirty="0" smtClean="0"/>
              <a:t>Testing </a:t>
            </a:r>
            <a:r>
              <a:rPr lang="en-US" dirty="0"/>
              <a:t>STIS</a:t>
            </a:r>
          </a:p>
        </p:txBody>
      </p:sp>
      <p:sp>
        <p:nvSpPr>
          <p:cNvPr id="81923" name="Rectangle 3"/>
          <p:cNvSpPr>
            <a:spLocks noGrp="1" noChangeArrowheads="1"/>
          </p:cNvSpPr>
          <p:nvPr>
            <p:ph type="body" idx="1"/>
          </p:nvPr>
        </p:nvSpPr>
        <p:spPr>
          <a:xfrm>
            <a:off x="88900" y="1456661"/>
            <a:ext cx="8966200" cy="5148928"/>
          </a:xfrm>
        </p:spPr>
        <p:txBody>
          <a:bodyPr/>
          <a:lstStyle/>
          <a:p>
            <a:r>
              <a:rPr lang="en-US" dirty="0"/>
              <a:t>STIS helps users keep track of </a:t>
            </a:r>
            <a:r>
              <a:rPr lang="en-US" dirty="0">
                <a:solidFill>
                  <a:schemeClr val="tx2"/>
                </a:solidFill>
              </a:rPr>
              <a:t>arbitrary textual information</a:t>
            </a:r>
          </a:p>
          <a:p>
            <a:r>
              <a:rPr lang="en-US" dirty="0"/>
              <a:t>18 </a:t>
            </a:r>
            <a:r>
              <a:rPr lang="en-US" dirty="0">
                <a:solidFill>
                  <a:schemeClr val="tx2"/>
                </a:solidFill>
              </a:rPr>
              <a:t>JSPs</a:t>
            </a:r>
            <a:r>
              <a:rPr lang="en-US" dirty="0"/>
              <a:t>, 5 </a:t>
            </a:r>
            <a:r>
              <a:rPr lang="en-US" dirty="0">
                <a:solidFill>
                  <a:schemeClr val="tx2"/>
                </a:solidFill>
              </a:rPr>
              <a:t>Java</a:t>
            </a:r>
            <a:r>
              <a:rPr lang="en-US" dirty="0"/>
              <a:t> classes, </a:t>
            </a:r>
            <a:r>
              <a:rPr lang="en-US" dirty="0">
                <a:solidFill>
                  <a:schemeClr val="tx2"/>
                </a:solidFill>
              </a:rPr>
              <a:t>database</a:t>
            </a:r>
          </a:p>
          <a:p>
            <a:r>
              <a:rPr lang="en-US" dirty="0">
                <a:solidFill>
                  <a:schemeClr val="tx2"/>
                </a:solidFill>
              </a:rPr>
              <a:t>Atomic sections</a:t>
            </a:r>
            <a:r>
              <a:rPr lang="en-US" dirty="0"/>
              <a:t> derived automatically</a:t>
            </a:r>
          </a:p>
          <a:p>
            <a:pPr lvl="1"/>
            <a:r>
              <a:rPr lang="en-US" dirty="0"/>
              <a:t>Parser works on Java </a:t>
            </a:r>
            <a:r>
              <a:rPr lang="en-US" dirty="0" err="1"/>
              <a:t>servlets</a:t>
            </a:r>
            <a:r>
              <a:rPr lang="en-US" dirty="0"/>
              <a:t>, JSPs, Java classes</a:t>
            </a:r>
          </a:p>
          <a:p>
            <a:r>
              <a:rPr lang="en-US" dirty="0" smtClean="0">
                <a:solidFill>
                  <a:schemeClr val="tx2"/>
                </a:solidFill>
              </a:rPr>
              <a:t>ATG </a:t>
            </a:r>
            <a:r>
              <a:rPr lang="en-US" dirty="0" smtClean="0"/>
              <a:t>derived </a:t>
            </a:r>
            <a:r>
              <a:rPr lang="en-US" dirty="0"/>
              <a:t>by hand</a:t>
            </a:r>
          </a:p>
          <a:p>
            <a:r>
              <a:rPr lang="en-US" dirty="0"/>
              <a:t>Form data chosen </a:t>
            </a:r>
            <a:r>
              <a:rPr lang="en-US" dirty="0">
                <a:solidFill>
                  <a:schemeClr val="tx2"/>
                </a:solidFill>
              </a:rPr>
              <a:t>by hand</a:t>
            </a:r>
          </a:p>
          <a:p>
            <a:r>
              <a:rPr lang="en-US" dirty="0"/>
              <a:t>109 total </a:t>
            </a:r>
            <a:r>
              <a:rPr lang="en-US" dirty="0">
                <a:solidFill>
                  <a:schemeClr val="tx2"/>
                </a:solidFill>
              </a:rPr>
              <a:t>tests</a:t>
            </a:r>
            <a:r>
              <a:rPr lang="en-US" dirty="0"/>
              <a:t> </a:t>
            </a:r>
          </a:p>
        </p:txBody>
      </p:sp>
      <p:sp>
        <p:nvSpPr>
          <p:cNvPr id="9" name="Date Placeholder 8"/>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3"/>
          <p:cNvSpPr>
            <a:spLocks noGrp="1"/>
          </p:cNvSpPr>
          <p:nvPr>
            <p:ph type="ftr" sz="quarter" idx="11"/>
          </p:nvPr>
        </p:nvSpPr>
        <p:spPr/>
        <p:txBody>
          <a:bodyPr/>
          <a:lstStyle/>
          <a:p>
            <a:r>
              <a:rPr lang="en-US" smtClean="0"/>
              <a:t>©  Jeff Offutt</a:t>
            </a:r>
            <a:endParaRPr lang="en-US"/>
          </a:p>
        </p:txBody>
      </p:sp>
      <p:sp>
        <p:nvSpPr>
          <p:cNvPr id="63" name="Slide Number Placeholder 4"/>
          <p:cNvSpPr>
            <a:spLocks noGrp="1"/>
          </p:cNvSpPr>
          <p:nvPr>
            <p:ph type="sldNum" sz="quarter" idx="12"/>
          </p:nvPr>
        </p:nvSpPr>
        <p:spPr/>
        <p:txBody>
          <a:bodyPr/>
          <a:lstStyle/>
          <a:p>
            <a:fld id="{1C3B9690-A772-4F67-9EFD-13C17AC99EF8}" type="slidenum">
              <a:rPr lang="en-US"/>
              <a:pPr/>
              <a:t>37</a:t>
            </a:fld>
            <a:endParaRPr lang="en-US"/>
          </a:p>
        </p:txBody>
      </p:sp>
      <p:sp>
        <p:nvSpPr>
          <p:cNvPr id="83970" name="Rectangle 2"/>
          <p:cNvSpPr>
            <a:spLocks noGrp="1" noChangeArrowheads="1"/>
          </p:cNvSpPr>
          <p:nvPr>
            <p:ph type="title"/>
          </p:nvPr>
        </p:nvSpPr>
        <p:spPr/>
        <p:txBody>
          <a:bodyPr/>
          <a:lstStyle/>
          <a:p>
            <a:r>
              <a:rPr lang="en-US" dirty="0"/>
              <a:t>STIS </a:t>
            </a:r>
            <a:r>
              <a:rPr lang="en-US" dirty="0" smtClean="0"/>
              <a:t>Application Transition Graph</a:t>
            </a:r>
            <a:endParaRPr lang="en-US" dirty="0"/>
          </a:p>
        </p:txBody>
      </p:sp>
      <p:grpSp>
        <p:nvGrpSpPr>
          <p:cNvPr id="2" name="Group 14"/>
          <p:cNvGrpSpPr>
            <a:grpSpLocks/>
          </p:cNvGrpSpPr>
          <p:nvPr/>
        </p:nvGrpSpPr>
        <p:grpSpPr bwMode="auto">
          <a:xfrm>
            <a:off x="3924301" y="3733800"/>
            <a:ext cx="1295400" cy="487363"/>
            <a:chOff x="2160" y="2386"/>
            <a:chExt cx="816" cy="307"/>
          </a:xfrm>
        </p:grpSpPr>
        <p:sp>
          <p:nvSpPr>
            <p:cNvPr id="83971" name="AutoShape 3"/>
            <p:cNvSpPr>
              <a:spLocks noChangeArrowheads="1"/>
            </p:cNvSpPr>
            <p:nvPr/>
          </p:nvSpPr>
          <p:spPr bwMode="auto">
            <a:xfrm>
              <a:off x="2160" y="2386"/>
              <a:ext cx="816" cy="307"/>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2" name="Text Box 4"/>
            <p:cNvSpPr txBox="1">
              <a:spLocks noChangeArrowheads="1"/>
            </p:cNvSpPr>
            <p:nvPr/>
          </p:nvSpPr>
          <p:spPr bwMode="auto">
            <a:xfrm>
              <a:off x="2162" y="2415"/>
              <a:ext cx="811" cy="252"/>
            </a:xfrm>
            <a:prstGeom prst="rect">
              <a:avLst/>
            </a:prstGeom>
            <a:noFill/>
            <a:ln w="9525">
              <a:noFill/>
              <a:miter lim="800000"/>
              <a:headEnd/>
              <a:tailEnd/>
            </a:ln>
            <a:effectLst/>
          </p:spPr>
          <p:txBody>
            <a:bodyPr wrap="none">
              <a:spAutoFit/>
            </a:bodyPr>
            <a:lstStyle/>
            <a:p>
              <a:pPr algn="ctr"/>
              <a:r>
                <a:rPr lang="en-US" sz="2000" b="0">
                  <a:solidFill>
                    <a:schemeClr val="tx1"/>
                  </a:solidFill>
                </a:rPr>
                <a:t>browse.jsp</a:t>
              </a:r>
            </a:p>
          </p:txBody>
        </p:sp>
      </p:grpSp>
      <p:grpSp>
        <p:nvGrpSpPr>
          <p:cNvPr id="3" name="Group 21"/>
          <p:cNvGrpSpPr>
            <a:grpSpLocks/>
          </p:cNvGrpSpPr>
          <p:nvPr/>
        </p:nvGrpSpPr>
        <p:grpSpPr bwMode="auto">
          <a:xfrm>
            <a:off x="3924300" y="1676400"/>
            <a:ext cx="1295400" cy="457200"/>
            <a:chOff x="2112" y="1056"/>
            <a:chExt cx="816" cy="288"/>
          </a:xfrm>
        </p:grpSpPr>
        <p:sp>
          <p:nvSpPr>
            <p:cNvPr id="83983" name="AutoShape 15"/>
            <p:cNvSpPr>
              <a:spLocks noChangeArrowheads="1"/>
            </p:cNvSpPr>
            <p:nvPr/>
          </p:nvSpPr>
          <p:spPr bwMode="auto">
            <a:xfrm>
              <a:off x="2112" y="1056"/>
              <a:ext cx="816" cy="288"/>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3" name="Text Box 5"/>
            <p:cNvSpPr txBox="1">
              <a:spLocks noChangeArrowheads="1"/>
            </p:cNvSpPr>
            <p:nvPr/>
          </p:nvSpPr>
          <p:spPr bwMode="auto">
            <a:xfrm>
              <a:off x="2169" y="1075"/>
              <a:ext cx="703" cy="252"/>
            </a:xfrm>
            <a:prstGeom prst="rect">
              <a:avLst/>
            </a:prstGeom>
            <a:noFill/>
            <a:ln w="9525">
              <a:noFill/>
              <a:miter lim="800000"/>
              <a:headEnd/>
              <a:tailEnd/>
            </a:ln>
            <a:effectLst/>
          </p:spPr>
          <p:txBody>
            <a:bodyPr wrap="none">
              <a:spAutoFit/>
            </a:bodyPr>
            <a:lstStyle/>
            <a:p>
              <a:pPr algn="ctr"/>
              <a:r>
                <a:rPr lang="en-US" sz="2000" b="0" dirty="0">
                  <a:solidFill>
                    <a:schemeClr val="tx1"/>
                  </a:solidFill>
                </a:rPr>
                <a:t>index.jsp</a:t>
              </a:r>
            </a:p>
          </p:txBody>
        </p:sp>
      </p:grpSp>
      <p:grpSp>
        <p:nvGrpSpPr>
          <p:cNvPr id="4" name="Group 22"/>
          <p:cNvGrpSpPr>
            <a:grpSpLocks/>
          </p:cNvGrpSpPr>
          <p:nvPr/>
        </p:nvGrpSpPr>
        <p:grpSpPr bwMode="auto">
          <a:xfrm>
            <a:off x="6781800" y="2671763"/>
            <a:ext cx="1295400" cy="457200"/>
            <a:chOff x="4176" y="1584"/>
            <a:chExt cx="816" cy="288"/>
          </a:xfrm>
        </p:grpSpPr>
        <p:sp>
          <p:nvSpPr>
            <p:cNvPr id="83984" name="AutoShape 16"/>
            <p:cNvSpPr>
              <a:spLocks noChangeArrowheads="1"/>
            </p:cNvSpPr>
            <p:nvPr/>
          </p:nvSpPr>
          <p:spPr bwMode="auto">
            <a:xfrm>
              <a:off x="4176" y="1584"/>
              <a:ext cx="816" cy="288"/>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4" name="Text Box 6"/>
            <p:cNvSpPr txBox="1">
              <a:spLocks noChangeArrowheads="1"/>
            </p:cNvSpPr>
            <p:nvPr/>
          </p:nvSpPr>
          <p:spPr bwMode="auto">
            <a:xfrm>
              <a:off x="4206" y="1603"/>
              <a:ext cx="757" cy="252"/>
            </a:xfrm>
            <a:prstGeom prst="rect">
              <a:avLst/>
            </a:prstGeom>
            <a:noFill/>
            <a:ln w="9525">
              <a:noFill/>
              <a:miter lim="800000"/>
              <a:headEnd/>
              <a:tailEnd/>
            </a:ln>
            <a:effectLst/>
          </p:spPr>
          <p:txBody>
            <a:bodyPr wrap="none">
              <a:spAutoFit/>
            </a:bodyPr>
            <a:lstStyle/>
            <a:p>
              <a:pPr algn="ctr"/>
              <a:r>
                <a:rPr lang="en-US" sz="2000" b="0" dirty="0">
                  <a:solidFill>
                    <a:schemeClr val="tx1"/>
                  </a:solidFill>
                </a:rPr>
                <a:t>logout.jsp</a:t>
              </a:r>
            </a:p>
          </p:txBody>
        </p:sp>
      </p:grpSp>
      <p:grpSp>
        <p:nvGrpSpPr>
          <p:cNvPr id="5" name="Group 24"/>
          <p:cNvGrpSpPr>
            <a:grpSpLocks/>
          </p:cNvGrpSpPr>
          <p:nvPr/>
        </p:nvGrpSpPr>
        <p:grpSpPr bwMode="auto">
          <a:xfrm>
            <a:off x="3924300" y="2671763"/>
            <a:ext cx="1295400" cy="457200"/>
            <a:chOff x="2256" y="1584"/>
            <a:chExt cx="816" cy="288"/>
          </a:xfrm>
        </p:grpSpPr>
        <p:sp>
          <p:nvSpPr>
            <p:cNvPr id="83980" name="AutoShape 12"/>
            <p:cNvSpPr>
              <a:spLocks noChangeArrowheads="1"/>
            </p:cNvSpPr>
            <p:nvPr/>
          </p:nvSpPr>
          <p:spPr bwMode="auto">
            <a:xfrm>
              <a:off x="2256" y="1584"/>
              <a:ext cx="816" cy="288"/>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5" name="Text Box 7"/>
            <p:cNvSpPr txBox="1">
              <a:spLocks noChangeArrowheads="1"/>
            </p:cNvSpPr>
            <p:nvPr/>
          </p:nvSpPr>
          <p:spPr bwMode="auto">
            <a:xfrm>
              <a:off x="2326" y="1603"/>
              <a:ext cx="676" cy="252"/>
            </a:xfrm>
            <a:prstGeom prst="rect">
              <a:avLst/>
            </a:prstGeom>
            <a:noFill/>
            <a:ln w="9525">
              <a:noFill/>
              <a:miter lim="800000"/>
              <a:headEnd/>
              <a:tailEnd/>
            </a:ln>
            <a:effectLst/>
          </p:spPr>
          <p:txBody>
            <a:bodyPr wrap="none">
              <a:spAutoFit/>
            </a:bodyPr>
            <a:lstStyle/>
            <a:p>
              <a:pPr algn="ctr"/>
              <a:r>
                <a:rPr lang="en-US" sz="2000" b="0">
                  <a:solidFill>
                    <a:schemeClr val="tx1"/>
                  </a:solidFill>
                </a:rPr>
                <a:t>login.jsp</a:t>
              </a:r>
            </a:p>
          </p:txBody>
        </p:sp>
      </p:grpSp>
      <p:grpSp>
        <p:nvGrpSpPr>
          <p:cNvPr id="6" name="Group 23"/>
          <p:cNvGrpSpPr>
            <a:grpSpLocks/>
          </p:cNvGrpSpPr>
          <p:nvPr/>
        </p:nvGrpSpPr>
        <p:grpSpPr bwMode="auto">
          <a:xfrm>
            <a:off x="6629401" y="3748088"/>
            <a:ext cx="1600200" cy="457200"/>
            <a:chOff x="4272" y="2400"/>
            <a:chExt cx="1008" cy="288"/>
          </a:xfrm>
        </p:grpSpPr>
        <p:sp>
          <p:nvSpPr>
            <p:cNvPr id="83985" name="AutoShape 17"/>
            <p:cNvSpPr>
              <a:spLocks noChangeArrowheads="1"/>
            </p:cNvSpPr>
            <p:nvPr/>
          </p:nvSpPr>
          <p:spPr bwMode="auto">
            <a:xfrm>
              <a:off x="4272" y="2400"/>
              <a:ext cx="1008" cy="288"/>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6" name="Text Box 8"/>
            <p:cNvSpPr txBox="1">
              <a:spLocks noChangeArrowheads="1"/>
            </p:cNvSpPr>
            <p:nvPr/>
          </p:nvSpPr>
          <p:spPr bwMode="auto">
            <a:xfrm>
              <a:off x="4277" y="2419"/>
              <a:ext cx="998" cy="252"/>
            </a:xfrm>
            <a:prstGeom prst="rect">
              <a:avLst/>
            </a:prstGeom>
            <a:noFill/>
            <a:ln w="9525">
              <a:noFill/>
              <a:miter lim="800000"/>
              <a:headEnd/>
              <a:tailEnd/>
            </a:ln>
            <a:effectLst/>
          </p:spPr>
          <p:txBody>
            <a:bodyPr wrap="none">
              <a:spAutoFit/>
            </a:bodyPr>
            <a:lstStyle/>
            <a:p>
              <a:pPr algn="ctr"/>
              <a:r>
                <a:rPr lang="en-US" sz="2000" b="0" dirty="0">
                  <a:solidFill>
                    <a:schemeClr val="tx1"/>
                  </a:solidFill>
                </a:rPr>
                <a:t>categories.jsp</a:t>
              </a:r>
            </a:p>
          </p:txBody>
        </p:sp>
      </p:grpSp>
      <p:grpSp>
        <p:nvGrpSpPr>
          <p:cNvPr id="7" name="Group 26"/>
          <p:cNvGrpSpPr>
            <a:grpSpLocks/>
          </p:cNvGrpSpPr>
          <p:nvPr/>
        </p:nvGrpSpPr>
        <p:grpSpPr bwMode="auto">
          <a:xfrm>
            <a:off x="3657600" y="4902960"/>
            <a:ext cx="1828800" cy="701675"/>
            <a:chOff x="1968" y="3312"/>
            <a:chExt cx="1152" cy="442"/>
          </a:xfrm>
        </p:grpSpPr>
        <p:sp>
          <p:nvSpPr>
            <p:cNvPr id="83988" name="AutoShape 20"/>
            <p:cNvSpPr>
              <a:spLocks noChangeArrowheads="1"/>
            </p:cNvSpPr>
            <p:nvPr/>
          </p:nvSpPr>
          <p:spPr bwMode="auto">
            <a:xfrm>
              <a:off x="1968" y="3341"/>
              <a:ext cx="1152" cy="384"/>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7" name="Text Box 9"/>
            <p:cNvSpPr txBox="1">
              <a:spLocks noChangeArrowheads="1"/>
            </p:cNvSpPr>
            <p:nvPr/>
          </p:nvSpPr>
          <p:spPr bwMode="auto">
            <a:xfrm>
              <a:off x="1968" y="3312"/>
              <a:ext cx="1152" cy="442"/>
            </a:xfrm>
            <a:prstGeom prst="rect">
              <a:avLst/>
            </a:prstGeom>
            <a:noFill/>
            <a:ln w="9525">
              <a:noFill/>
              <a:miter lim="800000"/>
              <a:headEnd/>
              <a:tailEnd/>
            </a:ln>
            <a:effectLst/>
          </p:spPr>
          <p:txBody>
            <a:bodyPr>
              <a:spAutoFit/>
            </a:bodyPr>
            <a:lstStyle/>
            <a:p>
              <a:pPr algn="ctr"/>
              <a:r>
                <a:rPr lang="en-US" sz="2000" b="0">
                  <a:solidFill>
                    <a:schemeClr val="tx1"/>
                  </a:solidFill>
                </a:rPr>
                <a:t>update_search_params.jsp</a:t>
              </a:r>
            </a:p>
          </p:txBody>
        </p:sp>
      </p:grpSp>
      <p:grpSp>
        <p:nvGrpSpPr>
          <p:cNvPr id="8" name="Group 27"/>
          <p:cNvGrpSpPr>
            <a:grpSpLocks/>
          </p:cNvGrpSpPr>
          <p:nvPr/>
        </p:nvGrpSpPr>
        <p:grpSpPr bwMode="auto">
          <a:xfrm>
            <a:off x="754063" y="5025198"/>
            <a:ext cx="1897063" cy="457200"/>
            <a:chOff x="477" y="3504"/>
            <a:chExt cx="1195" cy="288"/>
          </a:xfrm>
        </p:grpSpPr>
        <p:sp>
          <p:nvSpPr>
            <p:cNvPr id="83987" name="AutoShape 19"/>
            <p:cNvSpPr>
              <a:spLocks noChangeArrowheads="1"/>
            </p:cNvSpPr>
            <p:nvPr/>
          </p:nvSpPr>
          <p:spPr bwMode="auto">
            <a:xfrm>
              <a:off x="498" y="3504"/>
              <a:ext cx="1152" cy="288"/>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8" name="Text Box 10"/>
            <p:cNvSpPr txBox="1">
              <a:spLocks noChangeArrowheads="1"/>
            </p:cNvSpPr>
            <p:nvPr/>
          </p:nvSpPr>
          <p:spPr bwMode="auto">
            <a:xfrm>
              <a:off x="477" y="3523"/>
              <a:ext cx="1195" cy="252"/>
            </a:xfrm>
            <a:prstGeom prst="rect">
              <a:avLst/>
            </a:prstGeom>
            <a:noFill/>
            <a:ln w="9525">
              <a:noFill/>
              <a:miter lim="800000"/>
              <a:headEnd/>
              <a:tailEnd/>
            </a:ln>
            <a:effectLst/>
          </p:spPr>
          <p:txBody>
            <a:bodyPr wrap="none">
              <a:spAutoFit/>
            </a:bodyPr>
            <a:lstStyle/>
            <a:p>
              <a:pPr algn="ctr"/>
              <a:r>
                <a:rPr lang="en-US" sz="2000" b="0" dirty="0">
                  <a:solidFill>
                    <a:schemeClr val="tx1"/>
                  </a:solidFill>
                </a:rPr>
                <a:t>record_insert.jsp</a:t>
              </a:r>
            </a:p>
          </p:txBody>
        </p:sp>
      </p:grpSp>
      <p:grpSp>
        <p:nvGrpSpPr>
          <p:cNvPr id="9" name="Group 25"/>
          <p:cNvGrpSpPr>
            <a:grpSpLocks/>
          </p:cNvGrpSpPr>
          <p:nvPr/>
        </p:nvGrpSpPr>
        <p:grpSpPr bwMode="auto">
          <a:xfrm>
            <a:off x="852487" y="3748088"/>
            <a:ext cx="1700213" cy="457200"/>
            <a:chOff x="588" y="2160"/>
            <a:chExt cx="1071" cy="288"/>
          </a:xfrm>
        </p:grpSpPr>
        <p:sp>
          <p:nvSpPr>
            <p:cNvPr id="83986" name="AutoShape 18"/>
            <p:cNvSpPr>
              <a:spLocks noChangeArrowheads="1"/>
            </p:cNvSpPr>
            <p:nvPr/>
          </p:nvSpPr>
          <p:spPr bwMode="auto">
            <a:xfrm>
              <a:off x="620" y="2160"/>
              <a:ext cx="1008" cy="288"/>
            </a:xfrm>
            <a:prstGeom prst="roundRect">
              <a:avLst>
                <a:gd name="adj" fmla="val 16667"/>
              </a:avLst>
            </a:prstGeom>
            <a:solidFill>
              <a:srgbClr val="3333CC"/>
            </a:solidFill>
            <a:ln w="9525">
              <a:solidFill>
                <a:schemeClr val="tx1"/>
              </a:solidFill>
              <a:round/>
              <a:headEnd/>
              <a:tailEnd/>
            </a:ln>
            <a:effectLst/>
          </p:spPr>
          <p:txBody>
            <a:bodyPr wrap="none" anchor="ctr"/>
            <a:lstStyle/>
            <a:p>
              <a:endParaRPr lang="en-US" b="0">
                <a:solidFill>
                  <a:schemeClr val="tx1"/>
                </a:solidFill>
              </a:endParaRPr>
            </a:p>
          </p:txBody>
        </p:sp>
        <p:sp>
          <p:nvSpPr>
            <p:cNvPr id="83979" name="Text Box 11"/>
            <p:cNvSpPr txBox="1">
              <a:spLocks noChangeArrowheads="1"/>
            </p:cNvSpPr>
            <p:nvPr/>
          </p:nvSpPr>
          <p:spPr bwMode="auto">
            <a:xfrm>
              <a:off x="588" y="2179"/>
              <a:ext cx="1071" cy="252"/>
            </a:xfrm>
            <a:prstGeom prst="rect">
              <a:avLst/>
            </a:prstGeom>
            <a:noFill/>
            <a:ln w="9525">
              <a:noFill/>
              <a:miter lim="800000"/>
              <a:headEnd/>
              <a:tailEnd/>
            </a:ln>
            <a:effectLst/>
          </p:spPr>
          <p:txBody>
            <a:bodyPr wrap="none">
              <a:spAutoFit/>
            </a:bodyPr>
            <a:lstStyle/>
            <a:p>
              <a:pPr algn="ctr"/>
              <a:r>
                <a:rPr lang="en-US" sz="2000" b="0" dirty="0">
                  <a:solidFill>
                    <a:schemeClr val="tx1"/>
                  </a:solidFill>
                </a:rPr>
                <a:t>record_add.jsp</a:t>
              </a:r>
            </a:p>
          </p:txBody>
        </p:sp>
      </p:grpSp>
      <p:sp>
        <p:nvSpPr>
          <p:cNvPr id="83996" name="Line 28"/>
          <p:cNvSpPr>
            <a:spLocks noChangeShapeType="1"/>
          </p:cNvSpPr>
          <p:nvPr/>
        </p:nvSpPr>
        <p:spPr bwMode="auto">
          <a:xfrm>
            <a:off x="1678155" y="4209167"/>
            <a:ext cx="0" cy="813209"/>
          </a:xfrm>
          <a:prstGeom prst="line">
            <a:avLst/>
          </a:prstGeom>
          <a:noFill/>
          <a:ln w="22225">
            <a:solidFill>
              <a:schemeClr val="tx1"/>
            </a:solidFill>
            <a:round/>
            <a:headEnd/>
            <a:tailEnd type="arrow" w="med" len="med"/>
          </a:ln>
          <a:effectLst/>
        </p:spPr>
        <p:txBody>
          <a:bodyPr/>
          <a:lstStyle/>
          <a:p>
            <a:endParaRPr lang="en-US"/>
          </a:p>
        </p:txBody>
      </p:sp>
      <p:sp>
        <p:nvSpPr>
          <p:cNvPr id="83998" name="Line 30"/>
          <p:cNvSpPr>
            <a:spLocks noChangeShapeType="1"/>
          </p:cNvSpPr>
          <p:nvPr/>
        </p:nvSpPr>
        <p:spPr bwMode="auto">
          <a:xfrm flipV="1">
            <a:off x="2591808" y="4213988"/>
            <a:ext cx="1329211" cy="738450"/>
          </a:xfrm>
          <a:prstGeom prst="line">
            <a:avLst/>
          </a:prstGeom>
          <a:noFill/>
          <a:ln w="22225">
            <a:solidFill>
              <a:schemeClr val="tx1"/>
            </a:solidFill>
            <a:round/>
            <a:headEnd/>
            <a:tailEnd type="diamond" w="med" len="med"/>
          </a:ln>
          <a:effectLst/>
        </p:spPr>
        <p:txBody>
          <a:bodyPr/>
          <a:lstStyle/>
          <a:p>
            <a:endParaRPr lang="en-US"/>
          </a:p>
        </p:txBody>
      </p:sp>
      <p:sp>
        <p:nvSpPr>
          <p:cNvPr id="84000" name="Line 32"/>
          <p:cNvSpPr>
            <a:spLocks noChangeShapeType="1"/>
          </p:cNvSpPr>
          <p:nvPr/>
        </p:nvSpPr>
        <p:spPr bwMode="auto">
          <a:xfrm>
            <a:off x="2514600" y="4038600"/>
            <a:ext cx="1412475" cy="0"/>
          </a:xfrm>
          <a:prstGeom prst="line">
            <a:avLst/>
          </a:prstGeom>
          <a:noFill/>
          <a:ln w="22225">
            <a:solidFill>
              <a:schemeClr val="tx1"/>
            </a:solidFill>
            <a:round/>
            <a:headEnd/>
            <a:tailEnd type="arrow" w="med" len="med"/>
          </a:ln>
          <a:effectLst/>
        </p:spPr>
        <p:txBody>
          <a:bodyPr/>
          <a:lstStyle/>
          <a:p>
            <a:endParaRPr lang="en-US"/>
          </a:p>
        </p:txBody>
      </p:sp>
      <p:sp>
        <p:nvSpPr>
          <p:cNvPr id="84001" name="Line 33"/>
          <p:cNvSpPr>
            <a:spLocks noChangeShapeType="1"/>
          </p:cNvSpPr>
          <p:nvPr/>
        </p:nvSpPr>
        <p:spPr bwMode="auto">
          <a:xfrm flipH="1">
            <a:off x="2510058" y="3886200"/>
            <a:ext cx="1413990" cy="0"/>
          </a:xfrm>
          <a:prstGeom prst="line">
            <a:avLst/>
          </a:prstGeom>
          <a:noFill/>
          <a:ln w="22225">
            <a:solidFill>
              <a:schemeClr val="tx1"/>
            </a:solidFill>
            <a:round/>
            <a:headEnd/>
            <a:tailEnd type="arrow" w="med" len="med"/>
          </a:ln>
          <a:effectLst/>
        </p:spPr>
        <p:txBody>
          <a:bodyPr/>
          <a:lstStyle/>
          <a:p>
            <a:endParaRPr lang="en-US"/>
          </a:p>
        </p:txBody>
      </p:sp>
      <p:sp>
        <p:nvSpPr>
          <p:cNvPr id="84002" name="Line 34"/>
          <p:cNvSpPr>
            <a:spLocks noChangeShapeType="1"/>
          </p:cNvSpPr>
          <p:nvPr/>
        </p:nvSpPr>
        <p:spPr bwMode="auto">
          <a:xfrm flipV="1">
            <a:off x="1895412" y="2022580"/>
            <a:ext cx="2028636" cy="1719346"/>
          </a:xfrm>
          <a:prstGeom prst="line">
            <a:avLst/>
          </a:prstGeom>
          <a:noFill/>
          <a:ln w="22225">
            <a:solidFill>
              <a:schemeClr val="tx1"/>
            </a:solidFill>
            <a:round/>
            <a:headEnd/>
            <a:tailEnd type="arrow" w="med" len="med"/>
          </a:ln>
          <a:effectLst/>
        </p:spPr>
        <p:txBody>
          <a:bodyPr/>
          <a:lstStyle/>
          <a:p>
            <a:endParaRPr lang="en-US"/>
          </a:p>
        </p:txBody>
      </p:sp>
      <p:sp>
        <p:nvSpPr>
          <p:cNvPr id="84003" name="Line 35"/>
          <p:cNvSpPr>
            <a:spLocks noChangeShapeType="1"/>
          </p:cNvSpPr>
          <p:nvPr/>
        </p:nvSpPr>
        <p:spPr bwMode="auto">
          <a:xfrm>
            <a:off x="4878036" y="4226828"/>
            <a:ext cx="0" cy="727310"/>
          </a:xfrm>
          <a:prstGeom prst="line">
            <a:avLst/>
          </a:prstGeom>
          <a:noFill/>
          <a:ln w="22225">
            <a:solidFill>
              <a:schemeClr val="tx1"/>
            </a:solidFill>
            <a:round/>
            <a:headEnd/>
            <a:tailEnd type="arrow" w="med" len="med"/>
          </a:ln>
          <a:effectLst/>
        </p:spPr>
        <p:txBody>
          <a:bodyPr/>
          <a:lstStyle/>
          <a:p>
            <a:endParaRPr lang="en-US"/>
          </a:p>
        </p:txBody>
      </p:sp>
      <p:sp>
        <p:nvSpPr>
          <p:cNvPr id="84004" name="Line 36"/>
          <p:cNvSpPr>
            <a:spLocks noChangeShapeType="1"/>
          </p:cNvSpPr>
          <p:nvPr/>
        </p:nvSpPr>
        <p:spPr bwMode="auto">
          <a:xfrm flipV="1">
            <a:off x="4267200" y="4267198"/>
            <a:ext cx="0" cy="673291"/>
          </a:xfrm>
          <a:prstGeom prst="line">
            <a:avLst/>
          </a:prstGeom>
          <a:noFill/>
          <a:ln w="22225">
            <a:solidFill>
              <a:schemeClr val="tx1"/>
            </a:solidFill>
            <a:round/>
            <a:headEnd/>
            <a:tailEnd type="diamond" w="med" len="med"/>
          </a:ln>
          <a:effectLst/>
        </p:spPr>
        <p:txBody>
          <a:bodyPr/>
          <a:lstStyle/>
          <a:p>
            <a:endParaRPr lang="en-US"/>
          </a:p>
        </p:txBody>
      </p:sp>
      <p:sp>
        <p:nvSpPr>
          <p:cNvPr id="84005" name="Line 37"/>
          <p:cNvSpPr>
            <a:spLocks noChangeShapeType="1"/>
          </p:cNvSpPr>
          <p:nvPr/>
        </p:nvSpPr>
        <p:spPr bwMode="auto">
          <a:xfrm>
            <a:off x="4572000" y="3130760"/>
            <a:ext cx="0" cy="557118"/>
          </a:xfrm>
          <a:prstGeom prst="line">
            <a:avLst/>
          </a:prstGeom>
          <a:noFill/>
          <a:ln w="22225">
            <a:solidFill>
              <a:schemeClr val="tx1"/>
            </a:solidFill>
            <a:round/>
            <a:headEnd/>
            <a:tailEnd type="diamond" w="med" len="med"/>
          </a:ln>
          <a:effectLst/>
        </p:spPr>
        <p:txBody>
          <a:bodyPr/>
          <a:lstStyle/>
          <a:p>
            <a:endParaRPr lang="en-US"/>
          </a:p>
        </p:txBody>
      </p:sp>
      <p:sp>
        <p:nvSpPr>
          <p:cNvPr id="84006" name="Line 38"/>
          <p:cNvSpPr>
            <a:spLocks noChangeShapeType="1"/>
          </p:cNvSpPr>
          <p:nvPr/>
        </p:nvSpPr>
        <p:spPr bwMode="auto">
          <a:xfrm>
            <a:off x="4572000" y="2133600"/>
            <a:ext cx="0" cy="533400"/>
          </a:xfrm>
          <a:prstGeom prst="line">
            <a:avLst/>
          </a:prstGeom>
          <a:noFill/>
          <a:ln w="22225">
            <a:solidFill>
              <a:schemeClr val="tx1"/>
            </a:solidFill>
            <a:round/>
            <a:headEnd/>
            <a:tailEnd type="triangle" w="med" len="med"/>
          </a:ln>
          <a:effectLst/>
        </p:spPr>
        <p:txBody>
          <a:bodyPr/>
          <a:lstStyle/>
          <a:p>
            <a:endParaRPr lang="en-US"/>
          </a:p>
        </p:txBody>
      </p:sp>
      <p:sp>
        <p:nvSpPr>
          <p:cNvPr id="84007" name="Line 39"/>
          <p:cNvSpPr>
            <a:spLocks noChangeShapeType="1"/>
          </p:cNvSpPr>
          <p:nvPr/>
        </p:nvSpPr>
        <p:spPr bwMode="auto">
          <a:xfrm>
            <a:off x="5216924" y="4038600"/>
            <a:ext cx="1412475" cy="0"/>
          </a:xfrm>
          <a:prstGeom prst="line">
            <a:avLst/>
          </a:prstGeom>
          <a:noFill/>
          <a:ln w="22225">
            <a:solidFill>
              <a:schemeClr val="tx1"/>
            </a:solidFill>
            <a:round/>
            <a:headEnd/>
            <a:tailEnd type="arrow" w="med" len="med"/>
          </a:ln>
          <a:effectLst/>
        </p:spPr>
        <p:txBody>
          <a:bodyPr/>
          <a:lstStyle/>
          <a:p>
            <a:endParaRPr lang="en-US"/>
          </a:p>
        </p:txBody>
      </p:sp>
      <p:sp>
        <p:nvSpPr>
          <p:cNvPr id="84008" name="Line 40"/>
          <p:cNvSpPr>
            <a:spLocks noChangeShapeType="1"/>
          </p:cNvSpPr>
          <p:nvPr/>
        </p:nvSpPr>
        <p:spPr bwMode="auto">
          <a:xfrm flipH="1">
            <a:off x="5219952" y="3886200"/>
            <a:ext cx="1409448" cy="0"/>
          </a:xfrm>
          <a:prstGeom prst="line">
            <a:avLst/>
          </a:prstGeom>
          <a:noFill/>
          <a:ln w="22225">
            <a:solidFill>
              <a:schemeClr val="tx1"/>
            </a:solidFill>
            <a:round/>
            <a:headEnd/>
            <a:tailEnd type="arrow" w="med" len="med"/>
          </a:ln>
          <a:effectLst/>
        </p:spPr>
        <p:txBody>
          <a:bodyPr/>
          <a:lstStyle/>
          <a:p>
            <a:endParaRPr lang="en-US"/>
          </a:p>
        </p:txBody>
      </p:sp>
      <p:sp>
        <p:nvSpPr>
          <p:cNvPr id="84009" name="Line 41"/>
          <p:cNvSpPr>
            <a:spLocks noChangeShapeType="1"/>
          </p:cNvSpPr>
          <p:nvPr/>
        </p:nvSpPr>
        <p:spPr bwMode="auto">
          <a:xfrm flipV="1">
            <a:off x="7467600" y="3124199"/>
            <a:ext cx="0" cy="618179"/>
          </a:xfrm>
          <a:prstGeom prst="line">
            <a:avLst/>
          </a:prstGeom>
          <a:noFill/>
          <a:ln w="22225">
            <a:solidFill>
              <a:schemeClr val="tx1"/>
            </a:solidFill>
            <a:round/>
            <a:headEnd/>
            <a:tailEnd type="arrow" w="med" len="med"/>
          </a:ln>
          <a:effectLst/>
        </p:spPr>
        <p:txBody>
          <a:bodyPr/>
          <a:lstStyle/>
          <a:p>
            <a:endParaRPr lang="en-US"/>
          </a:p>
        </p:txBody>
      </p:sp>
      <p:sp>
        <p:nvSpPr>
          <p:cNvPr id="84010" name="Line 42"/>
          <p:cNvSpPr>
            <a:spLocks noChangeShapeType="1"/>
          </p:cNvSpPr>
          <p:nvPr/>
        </p:nvSpPr>
        <p:spPr bwMode="auto">
          <a:xfrm flipV="1">
            <a:off x="2507030" y="3048000"/>
            <a:ext cx="4274770" cy="763352"/>
          </a:xfrm>
          <a:prstGeom prst="line">
            <a:avLst/>
          </a:prstGeom>
          <a:noFill/>
          <a:ln w="22225">
            <a:solidFill>
              <a:schemeClr val="tx1"/>
            </a:solidFill>
            <a:round/>
            <a:headEnd/>
            <a:tailEnd type="arrow" w="med" len="med"/>
          </a:ln>
          <a:effectLst/>
        </p:spPr>
        <p:txBody>
          <a:bodyPr/>
          <a:lstStyle/>
          <a:p>
            <a:endParaRPr lang="en-US"/>
          </a:p>
        </p:txBody>
      </p:sp>
      <p:sp>
        <p:nvSpPr>
          <p:cNvPr id="84011" name="Line 43"/>
          <p:cNvSpPr>
            <a:spLocks noChangeShapeType="1"/>
          </p:cNvSpPr>
          <p:nvPr/>
        </p:nvSpPr>
        <p:spPr bwMode="auto">
          <a:xfrm flipV="1">
            <a:off x="5228474" y="3134330"/>
            <a:ext cx="1600455" cy="656493"/>
          </a:xfrm>
          <a:prstGeom prst="line">
            <a:avLst/>
          </a:prstGeom>
          <a:noFill/>
          <a:ln w="22225">
            <a:solidFill>
              <a:schemeClr val="tx1"/>
            </a:solidFill>
            <a:round/>
            <a:headEnd/>
            <a:tailEnd type="arrow" w="med" len="med"/>
          </a:ln>
          <a:effectLst/>
        </p:spPr>
        <p:txBody>
          <a:bodyPr/>
          <a:lstStyle/>
          <a:p>
            <a:endParaRPr lang="en-US"/>
          </a:p>
        </p:txBody>
      </p:sp>
      <p:sp>
        <p:nvSpPr>
          <p:cNvPr id="84012" name="Line 44"/>
          <p:cNvSpPr>
            <a:spLocks noChangeShapeType="1"/>
          </p:cNvSpPr>
          <p:nvPr/>
        </p:nvSpPr>
        <p:spPr bwMode="auto">
          <a:xfrm flipH="1" flipV="1">
            <a:off x="5219952" y="2037719"/>
            <a:ext cx="1866648" cy="629281"/>
          </a:xfrm>
          <a:prstGeom prst="line">
            <a:avLst/>
          </a:prstGeom>
          <a:noFill/>
          <a:ln w="22225">
            <a:solidFill>
              <a:schemeClr val="tx1"/>
            </a:solidFill>
            <a:round/>
            <a:headEnd/>
            <a:tailEnd type="arrow" w="med" len="med"/>
          </a:ln>
          <a:effectLst/>
        </p:spPr>
        <p:txBody>
          <a:bodyPr/>
          <a:lstStyle/>
          <a:p>
            <a:endParaRPr lang="en-US"/>
          </a:p>
        </p:txBody>
      </p:sp>
      <p:sp>
        <p:nvSpPr>
          <p:cNvPr id="84013" name="Line 45"/>
          <p:cNvSpPr>
            <a:spLocks noChangeShapeType="1"/>
          </p:cNvSpPr>
          <p:nvPr/>
        </p:nvSpPr>
        <p:spPr bwMode="auto">
          <a:xfrm flipH="1" flipV="1">
            <a:off x="5192702" y="2125526"/>
            <a:ext cx="1512898" cy="1608274"/>
          </a:xfrm>
          <a:prstGeom prst="line">
            <a:avLst/>
          </a:prstGeom>
          <a:noFill/>
          <a:ln w="22225">
            <a:solidFill>
              <a:schemeClr val="tx1"/>
            </a:solidFill>
            <a:round/>
            <a:headEnd/>
            <a:tailEnd type="arrow" w="med" len="med"/>
          </a:ln>
          <a:effectLst/>
        </p:spPr>
        <p:txBody>
          <a:bodyPr/>
          <a:lstStyle/>
          <a:p>
            <a:endParaRPr lang="en-US"/>
          </a:p>
        </p:txBody>
      </p:sp>
      <p:sp>
        <p:nvSpPr>
          <p:cNvPr id="84014" name="Line 46"/>
          <p:cNvSpPr>
            <a:spLocks noChangeShapeType="1"/>
          </p:cNvSpPr>
          <p:nvPr/>
        </p:nvSpPr>
        <p:spPr bwMode="auto">
          <a:xfrm>
            <a:off x="4572000" y="1295400"/>
            <a:ext cx="0" cy="381000"/>
          </a:xfrm>
          <a:prstGeom prst="line">
            <a:avLst/>
          </a:prstGeom>
          <a:noFill/>
          <a:ln w="28575">
            <a:solidFill>
              <a:schemeClr val="tx1"/>
            </a:solidFill>
            <a:round/>
            <a:headEnd/>
            <a:tailEnd type="triangle" w="med" len="med"/>
          </a:ln>
          <a:effectLst/>
        </p:spPr>
        <p:txBody>
          <a:bodyPr/>
          <a:lstStyle/>
          <a:p>
            <a:endParaRPr lang="en-US"/>
          </a:p>
        </p:txBody>
      </p:sp>
      <p:sp>
        <p:nvSpPr>
          <p:cNvPr id="84015" name="Freeform 47"/>
          <p:cNvSpPr>
            <a:spLocks/>
          </p:cNvSpPr>
          <p:nvPr/>
        </p:nvSpPr>
        <p:spPr bwMode="auto">
          <a:xfrm>
            <a:off x="794632" y="3349184"/>
            <a:ext cx="520700" cy="469900"/>
          </a:xfrm>
          <a:custGeom>
            <a:avLst/>
            <a:gdLst/>
            <a:ahLst/>
            <a:cxnLst>
              <a:cxn ang="0">
                <a:pos x="304" y="248"/>
              </a:cxn>
              <a:cxn ang="0">
                <a:pos x="304" y="56"/>
              </a:cxn>
              <a:cxn ang="0">
                <a:pos x="160" y="8"/>
              </a:cxn>
              <a:cxn ang="0">
                <a:pos x="16" y="104"/>
              </a:cxn>
              <a:cxn ang="0">
                <a:pos x="64" y="296"/>
              </a:cxn>
            </a:cxnLst>
            <a:rect l="0" t="0" r="r" b="b"/>
            <a:pathLst>
              <a:path w="328" h="296">
                <a:moveTo>
                  <a:pt x="304" y="248"/>
                </a:moveTo>
                <a:cubicBezTo>
                  <a:pt x="316" y="172"/>
                  <a:pt x="328" y="96"/>
                  <a:pt x="304" y="56"/>
                </a:cubicBezTo>
                <a:cubicBezTo>
                  <a:pt x="280" y="16"/>
                  <a:pt x="208" y="0"/>
                  <a:pt x="160" y="8"/>
                </a:cubicBezTo>
                <a:cubicBezTo>
                  <a:pt x="112" y="16"/>
                  <a:pt x="32" y="56"/>
                  <a:pt x="16" y="104"/>
                </a:cubicBezTo>
                <a:cubicBezTo>
                  <a:pt x="0" y="152"/>
                  <a:pt x="32" y="224"/>
                  <a:pt x="64" y="296"/>
                </a:cubicBezTo>
              </a:path>
            </a:pathLst>
          </a:custGeom>
          <a:noFill/>
          <a:ln w="22225">
            <a:solidFill>
              <a:schemeClr val="tx1"/>
            </a:solidFill>
            <a:round/>
            <a:headEnd type="none" w="med" len="med"/>
            <a:tailEnd type="arrow" w="med" len="med"/>
          </a:ln>
          <a:effectLst/>
        </p:spPr>
        <p:txBody>
          <a:bodyPr/>
          <a:lstStyle/>
          <a:p>
            <a:endParaRPr lang="en-US"/>
          </a:p>
        </p:txBody>
      </p:sp>
      <p:sp>
        <p:nvSpPr>
          <p:cNvPr id="84016" name="Freeform 48"/>
          <p:cNvSpPr>
            <a:spLocks/>
          </p:cNvSpPr>
          <p:nvPr/>
        </p:nvSpPr>
        <p:spPr bwMode="auto">
          <a:xfrm>
            <a:off x="3841689" y="3474391"/>
            <a:ext cx="313852" cy="341643"/>
          </a:xfrm>
          <a:custGeom>
            <a:avLst/>
            <a:gdLst/>
            <a:ahLst/>
            <a:cxnLst>
              <a:cxn ang="0">
                <a:pos x="240" y="152"/>
              </a:cxn>
              <a:cxn ang="0">
                <a:pos x="192" y="56"/>
              </a:cxn>
              <a:cxn ang="0">
                <a:pos x="48" y="8"/>
              </a:cxn>
              <a:cxn ang="0">
                <a:pos x="0" y="104"/>
              </a:cxn>
              <a:cxn ang="0">
                <a:pos x="48" y="200"/>
              </a:cxn>
            </a:cxnLst>
            <a:rect l="0" t="0" r="r" b="b"/>
            <a:pathLst>
              <a:path w="240" h="200">
                <a:moveTo>
                  <a:pt x="240" y="152"/>
                </a:moveTo>
                <a:cubicBezTo>
                  <a:pt x="232" y="116"/>
                  <a:pt x="224" y="80"/>
                  <a:pt x="192" y="56"/>
                </a:cubicBezTo>
                <a:cubicBezTo>
                  <a:pt x="160" y="32"/>
                  <a:pt x="80" y="0"/>
                  <a:pt x="48" y="8"/>
                </a:cubicBezTo>
                <a:cubicBezTo>
                  <a:pt x="16" y="16"/>
                  <a:pt x="0" y="72"/>
                  <a:pt x="0" y="104"/>
                </a:cubicBezTo>
                <a:cubicBezTo>
                  <a:pt x="0" y="136"/>
                  <a:pt x="24" y="168"/>
                  <a:pt x="48" y="200"/>
                </a:cubicBezTo>
              </a:path>
            </a:pathLst>
          </a:custGeom>
          <a:noFill/>
          <a:ln w="22225">
            <a:solidFill>
              <a:schemeClr val="tx1"/>
            </a:solidFill>
            <a:round/>
            <a:headEnd type="none" w="med" len="med"/>
            <a:tailEnd type="arrow" w="med" len="med"/>
          </a:ln>
          <a:effectLst/>
        </p:spPr>
        <p:txBody>
          <a:bodyPr/>
          <a:lstStyle/>
          <a:p>
            <a:endParaRPr lang="en-US"/>
          </a:p>
        </p:txBody>
      </p:sp>
      <p:sp>
        <p:nvSpPr>
          <p:cNvPr id="84018" name="Freeform 50"/>
          <p:cNvSpPr>
            <a:spLocks/>
          </p:cNvSpPr>
          <p:nvPr/>
        </p:nvSpPr>
        <p:spPr bwMode="auto">
          <a:xfrm>
            <a:off x="7927828" y="4050712"/>
            <a:ext cx="546100" cy="558800"/>
          </a:xfrm>
          <a:custGeom>
            <a:avLst/>
            <a:gdLst/>
            <a:ahLst/>
            <a:cxnLst>
              <a:cxn ang="0">
                <a:pos x="0" y="96"/>
              </a:cxn>
              <a:cxn ang="0">
                <a:pos x="48" y="288"/>
              </a:cxn>
              <a:cxn ang="0">
                <a:pos x="240" y="336"/>
              </a:cxn>
              <a:cxn ang="0">
                <a:pos x="336" y="192"/>
              </a:cxn>
              <a:cxn ang="0">
                <a:pos x="192" y="0"/>
              </a:cxn>
            </a:cxnLst>
            <a:rect l="0" t="0" r="r" b="b"/>
            <a:pathLst>
              <a:path w="344" h="352">
                <a:moveTo>
                  <a:pt x="0" y="96"/>
                </a:moveTo>
                <a:cubicBezTo>
                  <a:pt x="4" y="172"/>
                  <a:pt x="8" y="248"/>
                  <a:pt x="48" y="288"/>
                </a:cubicBezTo>
                <a:cubicBezTo>
                  <a:pt x="88" y="328"/>
                  <a:pt x="192" y="352"/>
                  <a:pt x="240" y="336"/>
                </a:cubicBezTo>
                <a:cubicBezTo>
                  <a:pt x="288" y="320"/>
                  <a:pt x="344" y="248"/>
                  <a:pt x="336" y="192"/>
                </a:cubicBezTo>
                <a:cubicBezTo>
                  <a:pt x="328" y="136"/>
                  <a:pt x="260" y="68"/>
                  <a:pt x="192" y="0"/>
                </a:cubicBezTo>
              </a:path>
            </a:pathLst>
          </a:custGeom>
          <a:noFill/>
          <a:ln w="22225">
            <a:solidFill>
              <a:schemeClr val="tx1"/>
            </a:solidFill>
            <a:round/>
            <a:headEnd type="none" w="med" len="med"/>
            <a:tailEnd type="arrow" w="med" len="med"/>
          </a:ln>
          <a:effectLst/>
        </p:spPr>
        <p:txBody>
          <a:bodyPr/>
          <a:lstStyle/>
          <a:p>
            <a:endParaRPr lang="en-US"/>
          </a:p>
        </p:txBody>
      </p:sp>
      <p:sp>
        <p:nvSpPr>
          <p:cNvPr id="84019" name="Freeform 51"/>
          <p:cNvSpPr>
            <a:spLocks/>
          </p:cNvSpPr>
          <p:nvPr/>
        </p:nvSpPr>
        <p:spPr bwMode="auto">
          <a:xfrm>
            <a:off x="3450196" y="1473200"/>
            <a:ext cx="609600" cy="431800"/>
          </a:xfrm>
          <a:custGeom>
            <a:avLst/>
            <a:gdLst/>
            <a:ahLst/>
            <a:cxnLst>
              <a:cxn ang="0">
                <a:pos x="432" y="128"/>
              </a:cxn>
              <a:cxn ang="0">
                <a:pos x="336" y="32"/>
              </a:cxn>
              <a:cxn ang="0">
                <a:pos x="48" y="32"/>
              </a:cxn>
              <a:cxn ang="0">
                <a:pos x="48" y="224"/>
              </a:cxn>
              <a:cxn ang="0">
                <a:pos x="336" y="272"/>
              </a:cxn>
            </a:cxnLst>
            <a:rect l="0" t="0" r="r" b="b"/>
            <a:pathLst>
              <a:path w="432" h="272">
                <a:moveTo>
                  <a:pt x="432" y="128"/>
                </a:moveTo>
                <a:cubicBezTo>
                  <a:pt x="416" y="88"/>
                  <a:pt x="400" y="48"/>
                  <a:pt x="336" y="32"/>
                </a:cubicBezTo>
                <a:cubicBezTo>
                  <a:pt x="272" y="16"/>
                  <a:pt x="96" y="0"/>
                  <a:pt x="48" y="32"/>
                </a:cubicBezTo>
                <a:cubicBezTo>
                  <a:pt x="0" y="64"/>
                  <a:pt x="0" y="184"/>
                  <a:pt x="48" y="224"/>
                </a:cubicBezTo>
                <a:cubicBezTo>
                  <a:pt x="96" y="264"/>
                  <a:pt x="216" y="268"/>
                  <a:pt x="336" y="272"/>
                </a:cubicBezTo>
              </a:path>
            </a:pathLst>
          </a:custGeom>
          <a:noFill/>
          <a:ln w="22225">
            <a:solidFill>
              <a:schemeClr val="tx1"/>
            </a:solidFill>
            <a:round/>
            <a:headEnd type="none" w="med" len="med"/>
            <a:tailEnd type="arrow" w="med" len="med"/>
          </a:ln>
          <a:effectLst/>
        </p:spPr>
        <p:txBody>
          <a:bodyPr/>
          <a:lstStyle/>
          <a:p>
            <a:endParaRPr lang="en-US"/>
          </a:p>
        </p:txBody>
      </p:sp>
      <p:sp>
        <p:nvSpPr>
          <p:cNvPr id="84020" name="Freeform 52"/>
          <p:cNvSpPr>
            <a:spLocks/>
          </p:cNvSpPr>
          <p:nvPr/>
        </p:nvSpPr>
        <p:spPr bwMode="auto">
          <a:xfrm>
            <a:off x="3702990" y="2150275"/>
            <a:ext cx="640409" cy="1583523"/>
          </a:xfrm>
          <a:custGeom>
            <a:avLst/>
            <a:gdLst>
              <a:gd name="connsiteX0" fmla="*/ 10097 w 10097"/>
              <a:gd name="connsiteY0" fmla="*/ 10000 h 10000"/>
              <a:gd name="connsiteX1" fmla="*/ 3975 w 10097"/>
              <a:gd name="connsiteY1" fmla="*/ 7619 h 10000"/>
              <a:gd name="connsiteX2" fmla="*/ 301 w 10097"/>
              <a:gd name="connsiteY2" fmla="*/ 4286 h 10000"/>
              <a:gd name="connsiteX3" fmla="*/ 2168 w 10097"/>
              <a:gd name="connsiteY3" fmla="*/ 1671 h 10000"/>
              <a:gd name="connsiteX4" fmla="*/ 5199 w 10097"/>
              <a:gd name="connsiteY4" fmla="*/ 0 h 10000"/>
              <a:gd name="connsiteX0" fmla="*/ 10097 w 10097"/>
              <a:gd name="connsiteY0" fmla="*/ 10057 h 10057"/>
              <a:gd name="connsiteX1" fmla="*/ 3975 w 10097"/>
              <a:gd name="connsiteY1" fmla="*/ 7676 h 10057"/>
              <a:gd name="connsiteX2" fmla="*/ 301 w 10097"/>
              <a:gd name="connsiteY2" fmla="*/ 4343 h 10057"/>
              <a:gd name="connsiteX3" fmla="*/ 2168 w 10097"/>
              <a:gd name="connsiteY3" fmla="*/ 1728 h 10057"/>
              <a:gd name="connsiteX4" fmla="*/ 4544 w 10097"/>
              <a:gd name="connsiteY4" fmla="*/ 0 h 10057"/>
              <a:gd name="connsiteX0" fmla="*/ 10291 w 10291"/>
              <a:gd name="connsiteY0" fmla="*/ 10057 h 10057"/>
              <a:gd name="connsiteX1" fmla="*/ 4169 w 10291"/>
              <a:gd name="connsiteY1" fmla="*/ 7676 h 10057"/>
              <a:gd name="connsiteX2" fmla="*/ 495 w 10291"/>
              <a:gd name="connsiteY2" fmla="*/ 4343 h 10057"/>
              <a:gd name="connsiteX3" fmla="*/ 1198 w 10291"/>
              <a:gd name="connsiteY3" fmla="*/ 1527 h 10057"/>
              <a:gd name="connsiteX4" fmla="*/ 4738 w 10291"/>
              <a:gd name="connsiteY4" fmla="*/ 0 h 10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 h="10057">
                <a:moveTo>
                  <a:pt x="10291" y="10057"/>
                </a:moveTo>
                <a:cubicBezTo>
                  <a:pt x="8046" y="9343"/>
                  <a:pt x="5801" y="8628"/>
                  <a:pt x="4169" y="7676"/>
                </a:cubicBezTo>
                <a:cubicBezTo>
                  <a:pt x="2536" y="6724"/>
                  <a:pt x="990" y="5368"/>
                  <a:pt x="495" y="4343"/>
                </a:cubicBezTo>
                <a:cubicBezTo>
                  <a:pt x="0" y="3318"/>
                  <a:pt x="491" y="2251"/>
                  <a:pt x="1198" y="1527"/>
                </a:cubicBezTo>
                <a:cubicBezTo>
                  <a:pt x="1905" y="803"/>
                  <a:pt x="3922" y="119"/>
                  <a:pt x="4738" y="0"/>
                </a:cubicBezTo>
              </a:path>
            </a:pathLst>
          </a:custGeom>
          <a:noFill/>
          <a:ln w="22225">
            <a:solidFill>
              <a:schemeClr val="tx1"/>
            </a:solidFill>
            <a:round/>
            <a:headEnd type="none" w="med" len="med"/>
            <a:tailEnd type="arrow" w="med" len="med"/>
          </a:ln>
          <a:effectLst/>
        </p:spPr>
        <p:txBody>
          <a:bodyPr/>
          <a:lstStyle/>
          <a:p>
            <a:endParaRPr lang="en-US"/>
          </a:p>
        </p:txBody>
      </p:sp>
      <p:sp>
        <p:nvSpPr>
          <p:cNvPr id="84021" name="Freeform 53"/>
          <p:cNvSpPr>
            <a:spLocks/>
          </p:cNvSpPr>
          <p:nvPr/>
        </p:nvSpPr>
        <p:spPr bwMode="auto">
          <a:xfrm>
            <a:off x="2438400" y="4205634"/>
            <a:ext cx="4259126" cy="340966"/>
          </a:xfrm>
          <a:custGeom>
            <a:avLst/>
            <a:gdLst/>
            <a:ahLst/>
            <a:cxnLst>
              <a:cxn ang="0">
                <a:pos x="0" y="0"/>
              </a:cxn>
              <a:cxn ang="0">
                <a:pos x="384" y="144"/>
              </a:cxn>
              <a:cxn ang="0">
                <a:pos x="1344" y="192"/>
              </a:cxn>
              <a:cxn ang="0">
                <a:pos x="2352" y="192"/>
              </a:cxn>
              <a:cxn ang="0">
                <a:pos x="2688" y="0"/>
              </a:cxn>
            </a:cxnLst>
            <a:rect l="0" t="0" r="r" b="b"/>
            <a:pathLst>
              <a:path w="2688" h="224">
                <a:moveTo>
                  <a:pt x="0" y="0"/>
                </a:moveTo>
                <a:cubicBezTo>
                  <a:pt x="80" y="56"/>
                  <a:pt x="160" y="112"/>
                  <a:pt x="384" y="144"/>
                </a:cubicBezTo>
                <a:cubicBezTo>
                  <a:pt x="608" y="176"/>
                  <a:pt x="1016" y="184"/>
                  <a:pt x="1344" y="192"/>
                </a:cubicBezTo>
                <a:cubicBezTo>
                  <a:pt x="1672" y="200"/>
                  <a:pt x="2128" y="224"/>
                  <a:pt x="2352" y="192"/>
                </a:cubicBezTo>
                <a:cubicBezTo>
                  <a:pt x="2576" y="160"/>
                  <a:pt x="2632" y="80"/>
                  <a:pt x="2688" y="0"/>
                </a:cubicBezTo>
              </a:path>
            </a:pathLst>
          </a:custGeom>
          <a:noFill/>
          <a:ln w="22225">
            <a:solidFill>
              <a:schemeClr val="tx1"/>
            </a:solidFill>
            <a:round/>
            <a:headEnd type="none" w="med" len="med"/>
            <a:tailEnd type="arrow" w="med" len="med"/>
          </a:ln>
          <a:effectLst/>
        </p:spPr>
        <p:txBody>
          <a:bodyPr/>
          <a:lstStyle/>
          <a:p>
            <a:endParaRPr lang="en-US"/>
          </a:p>
        </p:txBody>
      </p:sp>
      <p:sp>
        <p:nvSpPr>
          <p:cNvPr id="84022" name="Freeform 54"/>
          <p:cNvSpPr>
            <a:spLocks/>
          </p:cNvSpPr>
          <p:nvPr/>
        </p:nvSpPr>
        <p:spPr bwMode="auto">
          <a:xfrm>
            <a:off x="2133600" y="4208662"/>
            <a:ext cx="4794040" cy="528438"/>
          </a:xfrm>
          <a:custGeom>
            <a:avLst/>
            <a:gdLst/>
            <a:ahLst/>
            <a:cxnLst>
              <a:cxn ang="0">
                <a:pos x="3024" y="0"/>
              </a:cxn>
              <a:cxn ang="0">
                <a:pos x="2688" y="288"/>
              </a:cxn>
              <a:cxn ang="0">
                <a:pos x="1536" y="336"/>
              </a:cxn>
              <a:cxn ang="0">
                <a:pos x="384" y="288"/>
              </a:cxn>
              <a:cxn ang="0">
                <a:pos x="0" y="0"/>
              </a:cxn>
            </a:cxnLst>
            <a:rect l="0" t="0" r="r" b="b"/>
            <a:pathLst>
              <a:path w="3024" h="344">
                <a:moveTo>
                  <a:pt x="3024" y="0"/>
                </a:moveTo>
                <a:cubicBezTo>
                  <a:pt x="2980" y="116"/>
                  <a:pt x="2936" y="232"/>
                  <a:pt x="2688" y="288"/>
                </a:cubicBezTo>
                <a:cubicBezTo>
                  <a:pt x="2440" y="344"/>
                  <a:pt x="1920" y="336"/>
                  <a:pt x="1536" y="336"/>
                </a:cubicBezTo>
                <a:cubicBezTo>
                  <a:pt x="1152" y="336"/>
                  <a:pt x="640" y="344"/>
                  <a:pt x="384" y="288"/>
                </a:cubicBezTo>
                <a:cubicBezTo>
                  <a:pt x="128" y="232"/>
                  <a:pt x="64" y="116"/>
                  <a:pt x="0" y="0"/>
                </a:cubicBezTo>
              </a:path>
            </a:pathLst>
          </a:custGeom>
          <a:noFill/>
          <a:ln w="22225">
            <a:solidFill>
              <a:schemeClr val="tx1"/>
            </a:solidFill>
            <a:round/>
            <a:headEnd type="none" w="med" len="med"/>
            <a:tailEnd type="arrow" w="med" len="med"/>
          </a:ln>
          <a:effectLst/>
        </p:spPr>
        <p:txBody>
          <a:bodyPr/>
          <a:lstStyle/>
          <a:p>
            <a:endParaRPr lang="en-US"/>
          </a:p>
        </p:txBody>
      </p:sp>
      <p:sp>
        <p:nvSpPr>
          <p:cNvPr id="84024" name="Line 56"/>
          <p:cNvSpPr>
            <a:spLocks noChangeShapeType="1"/>
          </p:cNvSpPr>
          <p:nvPr/>
        </p:nvSpPr>
        <p:spPr bwMode="auto">
          <a:xfrm>
            <a:off x="3771900" y="6096000"/>
            <a:ext cx="1524000" cy="0"/>
          </a:xfrm>
          <a:prstGeom prst="line">
            <a:avLst/>
          </a:prstGeom>
          <a:noFill/>
          <a:ln w="22225">
            <a:solidFill>
              <a:schemeClr val="tx1"/>
            </a:solidFill>
            <a:round/>
            <a:headEnd/>
            <a:tailEnd type="diamond" w="med" len="med"/>
          </a:ln>
          <a:effectLst/>
        </p:spPr>
        <p:txBody>
          <a:bodyPr/>
          <a:lstStyle/>
          <a:p>
            <a:endParaRPr lang="en-US"/>
          </a:p>
        </p:txBody>
      </p:sp>
      <p:sp>
        <p:nvSpPr>
          <p:cNvPr id="84027" name="Text Box 59"/>
          <p:cNvSpPr txBox="1">
            <a:spLocks noChangeArrowheads="1"/>
          </p:cNvSpPr>
          <p:nvPr/>
        </p:nvSpPr>
        <p:spPr bwMode="auto">
          <a:xfrm>
            <a:off x="3619500" y="5749925"/>
            <a:ext cx="1828800" cy="304800"/>
          </a:xfrm>
          <a:prstGeom prst="rect">
            <a:avLst/>
          </a:prstGeom>
          <a:noFill/>
          <a:ln w="9525">
            <a:noFill/>
            <a:miter lim="800000"/>
            <a:headEnd/>
            <a:tailEnd/>
          </a:ln>
          <a:effectLst/>
        </p:spPr>
        <p:txBody>
          <a:bodyPr>
            <a:spAutoFit/>
          </a:bodyPr>
          <a:lstStyle/>
          <a:p>
            <a:pPr algn="ctr">
              <a:spcBef>
                <a:spcPct val="50000"/>
              </a:spcBef>
            </a:pPr>
            <a:r>
              <a:rPr lang="en-US" sz="1400" b="0">
                <a:solidFill>
                  <a:schemeClr val="tx2"/>
                </a:solidFill>
              </a:rPr>
              <a:t>forward link transition</a:t>
            </a:r>
          </a:p>
        </p:txBody>
      </p:sp>
      <p:sp>
        <p:nvSpPr>
          <p:cNvPr id="84025" name="Line 57"/>
          <p:cNvSpPr>
            <a:spLocks noChangeShapeType="1"/>
          </p:cNvSpPr>
          <p:nvPr/>
        </p:nvSpPr>
        <p:spPr bwMode="auto">
          <a:xfrm>
            <a:off x="6172200" y="6092687"/>
            <a:ext cx="1524000" cy="0"/>
          </a:xfrm>
          <a:prstGeom prst="line">
            <a:avLst/>
          </a:prstGeom>
          <a:noFill/>
          <a:ln w="22225">
            <a:solidFill>
              <a:schemeClr val="tx1"/>
            </a:solidFill>
            <a:round/>
            <a:headEnd/>
            <a:tailEnd type="arrow" w="med" len="med"/>
          </a:ln>
          <a:effectLst/>
        </p:spPr>
        <p:txBody>
          <a:bodyPr/>
          <a:lstStyle/>
          <a:p>
            <a:endParaRPr lang="en-US"/>
          </a:p>
        </p:txBody>
      </p:sp>
      <p:sp>
        <p:nvSpPr>
          <p:cNvPr id="84028" name="Text Box 60"/>
          <p:cNvSpPr txBox="1">
            <a:spLocks noChangeArrowheads="1"/>
          </p:cNvSpPr>
          <p:nvPr/>
        </p:nvSpPr>
        <p:spPr bwMode="auto">
          <a:xfrm>
            <a:off x="5981700" y="5748338"/>
            <a:ext cx="1905000" cy="304800"/>
          </a:xfrm>
          <a:prstGeom prst="rect">
            <a:avLst/>
          </a:prstGeom>
          <a:noFill/>
          <a:ln w="9525">
            <a:noFill/>
            <a:miter lim="800000"/>
            <a:headEnd/>
            <a:tailEnd/>
          </a:ln>
          <a:effectLst/>
        </p:spPr>
        <p:txBody>
          <a:bodyPr>
            <a:spAutoFit/>
          </a:bodyPr>
          <a:lstStyle/>
          <a:p>
            <a:pPr algn="ctr">
              <a:spcBef>
                <a:spcPct val="50000"/>
              </a:spcBef>
            </a:pPr>
            <a:r>
              <a:rPr lang="en-US" sz="1400" b="0" dirty="0" smtClean="0">
                <a:solidFill>
                  <a:schemeClr val="tx2"/>
                </a:solidFill>
              </a:rPr>
              <a:t>form link </a:t>
            </a:r>
            <a:r>
              <a:rPr lang="en-US" sz="1400" b="0" dirty="0">
                <a:solidFill>
                  <a:schemeClr val="tx2"/>
                </a:solidFill>
              </a:rPr>
              <a:t>transition</a:t>
            </a:r>
          </a:p>
        </p:txBody>
      </p:sp>
      <p:sp>
        <p:nvSpPr>
          <p:cNvPr id="84023" name="Line 55"/>
          <p:cNvSpPr>
            <a:spLocks noChangeShapeType="1"/>
          </p:cNvSpPr>
          <p:nvPr/>
        </p:nvSpPr>
        <p:spPr bwMode="auto">
          <a:xfrm>
            <a:off x="1409700" y="6096000"/>
            <a:ext cx="1524000" cy="0"/>
          </a:xfrm>
          <a:prstGeom prst="line">
            <a:avLst/>
          </a:prstGeom>
          <a:noFill/>
          <a:ln w="22225">
            <a:solidFill>
              <a:schemeClr val="tx1"/>
            </a:solidFill>
            <a:round/>
            <a:headEnd/>
            <a:tailEnd type="arrow" w="med" len="med"/>
          </a:ln>
          <a:effectLst/>
        </p:spPr>
        <p:txBody>
          <a:bodyPr/>
          <a:lstStyle/>
          <a:p>
            <a:endParaRPr lang="en-US"/>
          </a:p>
        </p:txBody>
      </p:sp>
      <p:sp>
        <p:nvSpPr>
          <p:cNvPr id="84029" name="Text Box 61"/>
          <p:cNvSpPr txBox="1">
            <a:spLocks noChangeArrowheads="1"/>
          </p:cNvSpPr>
          <p:nvPr/>
        </p:nvSpPr>
        <p:spPr bwMode="auto">
          <a:xfrm>
            <a:off x="1257300" y="5748338"/>
            <a:ext cx="1828800" cy="304800"/>
          </a:xfrm>
          <a:prstGeom prst="rect">
            <a:avLst/>
          </a:prstGeom>
          <a:noFill/>
          <a:ln w="9525">
            <a:noFill/>
            <a:miter lim="800000"/>
            <a:headEnd/>
            <a:tailEnd/>
          </a:ln>
          <a:effectLst/>
        </p:spPr>
        <p:txBody>
          <a:bodyPr>
            <a:spAutoFit/>
          </a:bodyPr>
          <a:lstStyle/>
          <a:p>
            <a:pPr algn="ctr">
              <a:spcBef>
                <a:spcPct val="50000"/>
              </a:spcBef>
            </a:pPr>
            <a:r>
              <a:rPr lang="en-US" sz="1400" dirty="0" smtClean="0">
                <a:solidFill>
                  <a:schemeClr val="tx2"/>
                </a:solidFill>
              </a:rPr>
              <a:t>s</a:t>
            </a:r>
            <a:r>
              <a:rPr lang="en-US" sz="1400" b="0" dirty="0" smtClean="0">
                <a:solidFill>
                  <a:schemeClr val="tx2"/>
                </a:solidFill>
              </a:rPr>
              <a:t>imple link </a:t>
            </a:r>
            <a:r>
              <a:rPr lang="en-US" sz="1400" b="0" dirty="0">
                <a:solidFill>
                  <a:schemeClr val="tx2"/>
                </a:solidFill>
              </a:rPr>
              <a:t>transition</a:t>
            </a:r>
          </a:p>
        </p:txBody>
      </p:sp>
      <p:sp>
        <p:nvSpPr>
          <p:cNvPr id="84034" name="Text Box 66"/>
          <p:cNvSpPr txBox="1">
            <a:spLocks noChangeArrowheads="1"/>
          </p:cNvSpPr>
          <p:nvPr/>
        </p:nvSpPr>
        <p:spPr bwMode="auto">
          <a:xfrm>
            <a:off x="810904" y="4267200"/>
            <a:ext cx="1752600" cy="581025"/>
          </a:xfrm>
          <a:prstGeom prst="rect">
            <a:avLst/>
          </a:prstGeom>
          <a:noFill/>
          <a:ln w="9525">
            <a:noFill/>
            <a:miter lim="800000"/>
            <a:headEnd/>
            <a:tailEnd/>
          </a:ln>
          <a:effectLst/>
        </p:spPr>
        <p:txBody>
          <a:bodyPr>
            <a:spAutoFit/>
          </a:bodyPr>
          <a:lstStyle/>
          <a:p>
            <a:pPr algn="ctr">
              <a:spcBef>
                <a:spcPct val="50000"/>
              </a:spcBef>
            </a:pPr>
            <a:r>
              <a:rPr lang="en-US" sz="1600" b="0" dirty="0" smtClean="0">
                <a:solidFill>
                  <a:schemeClr val="tx2"/>
                </a:solidFill>
              </a:rPr>
              <a:t>    post  (</a:t>
            </a:r>
            <a:r>
              <a:rPr lang="en-US" sz="1600" b="0" dirty="0">
                <a:solidFill>
                  <a:schemeClr val="tx2"/>
                </a:solidFill>
              </a:rPr>
              <a:t>name, category, content)</a:t>
            </a:r>
          </a:p>
        </p:txBody>
      </p:sp>
      <p:sp>
        <p:nvSpPr>
          <p:cNvPr id="84035" name="Text Box 67"/>
          <p:cNvSpPr txBox="1">
            <a:spLocks noChangeArrowheads="1"/>
          </p:cNvSpPr>
          <p:nvPr/>
        </p:nvSpPr>
        <p:spPr bwMode="auto">
          <a:xfrm>
            <a:off x="4039736" y="4191000"/>
            <a:ext cx="1752600" cy="584775"/>
          </a:xfrm>
          <a:prstGeom prst="rect">
            <a:avLst/>
          </a:prstGeom>
          <a:noFill/>
          <a:ln w="9525">
            <a:noFill/>
            <a:miter lim="800000"/>
            <a:headEnd/>
            <a:tailEnd/>
          </a:ln>
          <a:effectLst/>
        </p:spPr>
        <p:txBody>
          <a:bodyPr>
            <a:spAutoFit/>
          </a:bodyPr>
          <a:lstStyle/>
          <a:p>
            <a:pPr algn="ctr">
              <a:spcBef>
                <a:spcPct val="50000"/>
              </a:spcBef>
            </a:pPr>
            <a:r>
              <a:rPr lang="en-US" sz="1600" b="0" dirty="0" smtClean="0">
                <a:solidFill>
                  <a:schemeClr val="tx2"/>
                </a:solidFill>
              </a:rPr>
              <a:t>       post </a:t>
            </a:r>
            <a:r>
              <a:rPr lang="en-US" sz="1600" b="0" dirty="0">
                <a:solidFill>
                  <a:schemeClr val="tx2"/>
                </a:solidFill>
              </a:rPr>
              <a:t>(category, </a:t>
            </a:r>
            <a:r>
              <a:rPr lang="en-US" sz="1600" b="0" dirty="0" smtClean="0">
                <a:solidFill>
                  <a:schemeClr val="tx2"/>
                </a:solidFill>
              </a:rPr>
              <a:t> </a:t>
            </a:r>
            <a:r>
              <a:rPr lang="en-US" sz="1600" b="0" dirty="0" err="1" smtClean="0">
                <a:solidFill>
                  <a:schemeClr val="tx2"/>
                </a:solidFill>
              </a:rPr>
              <a:t>search_name</a:t>
            </a:r>
            <a:r>
              <a:rPr lang="en-US" sz="1600" b="0" dirty="0">
                <a:solidFill>
                  <a:schemeClr val="tx2"/>
                </a:solidFill>
              </a:rPr>
              <a:t>)</a:t>
            </a:r>
          </a:p>
        </p:txBody>
      </p:sp>
      <p:sp>
        <p:nvSpPr>
          <p:cNvPr id="84036" name="Text Box 68"/>
          <p:cNvSpPr txBox="1">
            <a:spLocks noChangeArrowheads="1"/>
          </p:cNvSpPr>
          <p:nvPr/>
        </p:nvSpPr>
        <p:spPr bwMode="auto">
          <a:xfrm>
            <a:off x="7315200" y="4495800"/>
            <a:ext cx="1752600" cy="581025"/>
          </a:xfrm>
          <a:prstGeom prst="rect">
            <a:avLst/>
          </a:prstGeom>
          <a:noFill/>
          <a:ln w="9525">
            <a:noFill/>
            <a:miter lim="800000"/>
            <a:headEnd/>
            <a:tailEnd/>
          </a:ln>
          <a:effectLst/>
        </p:spPr>
        <p:txBody>
          <a:bodyPr>
            <a:spAutoFit/>
          </a:bodyPr>
          <a:lstStyle/>
          <a:p>
            <a:pPr algn="ctr">
              <a:spcBef>
                <a:spcPct val="50000"/>
              </a:spcBef>
            </a:pPr>
            <a:r>
              <a:rPr lang="en-US" sz="1600" b="0" dirty="0">
                <a:solidFill>
                  <a:schemeClr val="tx2"/>
                </a:solidFill>
              </a:rPr>
              <a:t>post (action, </a:t>
            </a:r>
            <a:r>
              <a:rPr lang="en-US" sz="1600" b="0" dirty="0" err="1">
                <a:solidFill>
                  <a:schemeClr val="tx2"/>
                </a:solidFill>
              </a:rPr>
              <a:t>categoryName</a:t>
            </a:r>
            <a:r>
              <a:rPr lang="en-US" sz="1600" b="0" dirty="0">
                <a:solidFill>
                  <a:schemeClr val="tx2"/>
                </a:solidFill>
              </a:rPr>
              <a:t>)</a:t>
            </a:r>
          </a:p>
        </p:txBody>
      </p:sp>
      <p:sp>
        <p:nvSpPr>
          <p:cNvPr id="84037" name="Text Box 69"/>
          <p:cNvSpPr txBox="1">
            <a:spLocks noChangeArrowheads="1"/>
          </p:cNvSpPr>
          <p:nvPr/>
        </p:nvSpPr>
        <p:spPr bwMode="auto">
          <a:xfrm>
            <a:off x="3657600" y="2057400"/>
            <a:ext cx="1752600" cy="581025"/>
          </a:xfrm>
          <a:prstGeom prst="rect">
            <a:avLst/>
          </a:prstGeom>
          <a:noFill/>
          <a:ln w="9525">
            <a:noFill/>
            <a:miter lim="800000"/>
            <a:headEnd/>
            <a:tailEnd/>
          </a:ln>
          <a:effectLst/>
        </p:spPr>
        <p:txBody>
          <a:bodyPr>
            <a:spAutoFit/>
          </a:bodyPr>
          <a:lstStyle/>
          <a:p>
            <a:pPr algn="ctr">
              <a:spcBef>
                <a:spcPct val="50000"/>
              </a:spcBef>
            </a:pPr>
            <a:r>
              <a:rPr lang="en-US" sz="1600" b="0">
                <a:solidFill>
                  <a:schemeClr val="tx2"/>
                </a:solidFill>
              </a:rPr>
              <a:t>post (userid, password)</a:t>
            </a:r>
          </a:p>
        </p:txBody>
      </p:sp>
      <p:sp>
        <p:nvSpPr>
          <p:cNvPr id="66" name="Date Placeholder 65"/>
          <p:cNvSpPr>
            <a:spLocks noGrp="1"/>
          </p:cNvSpPr>
          <p:nvPr>
            <p:ph type="dt" sz="half" idx="10"/>
          </p:nvPr>
        </p:nvSpPr>
        <p:spPr/>
        <p:txBody>
          <a:bodyPr/>
          <a:lstStyle/>
          <a:p>
            <a:r>
              <a:rPr lang="en-US" smtClean="0"/>
              <a:t>Linköping, January 2011</a:t>
            </a:r>
            <a:endParaRPr lang="en-US"/>
          </a:p>
        </p:txBody>
      </p:sp>
      <p:sp>
        <p:nvSpPr>
          <p:cNvPr id="64" name="Line 57"/>
          <p:cNvSpPr>
            <a:spLocks noChangeShapeType="1"/>
          </p:cNvSpPr>
          <p:nvPr/>
        </p:nvSpPr>
        <p:spPr bwMode="auto">
          <a:xfrm>
            <a:off x="7305260" y="6092687"/>
            <a:ext cx="215348" cy="0"/>
          </a:xfrm>
          <a:prstGeom prst="line">
            <a:avLst/>
          </a:prstGeom>
          <a:noFill/>
          <a:ln w="22225">
            <a:solidFill>
              <a:schemeClr val="tx1"/>
            </a:solidFill>
            <a:round/>
            <a:headEnd/>
            <a:tailEnd type="arrow" w="med" len="med"/>
          </a:ln>
          <a:effectLst/>
        </p:spPr>
        <p:txBody>
          <a:bodyPr/>
          <a:lstStyle/>
          <a:p>
            <a:endParaRPr lang="en-US"/>
          </a:p>
        </p:txBody>
      </p:sp>
      <p:sp>
        <p:nvSpPr>
          <p:cNvPr id="65" name="Line 57"/>
          <p:cNvSpPr>
            <a:spLocks noChangeShapeType="1"/>
          </p:cNvSpPr>
          <p:nvPr/>
        </p:nvSpPr>
        <p:spPr bwMode="auto">
          <a:xfrm>
            <a:off x="4878036" y="4653789"/>
            <a:ext cx="0" cy="204816"/>
          </a:xfrm>
          <a:prstGeom prst="line">
            <a:avLst/>
          </a:prstGeom>
          <a:noFill/>
          <a:ln w="22225">
            <a:solidFill>
              <a:schemeClr val="tx1"/>
            </a:solidFill>
            <a:round/>
            <a:headEnd/>
            <a:tailEnd type="arrow" w="med" len="med"/>
          </a:ln>
          <a:effectLst/>
        </p:spPr>
        <p:txBody>
          <a:bodyPr/>
          <a:lstStyle/>
          <a:p>
            <a:endParaRPr lang="en-US"/>
          </a:p>
        </p:txBody>
      </p:sp>
      <p:sp>
        <p:nvSpPr>
          <p:cNvPr id="67" name="Line 57"/>
          <p:cNvSpPr>
            <a:spLocks noChangeShapeType="1"/>
          </p:cNvSpPr>
          <p:nvPr/>
        </p:nvSpPr>
        <p:spPr bwMode="auto">
          <a:xfrm>
            <a:off x="1678155" y="4731126"/>
            <a:ext cx="0" cy="204816"/>
          </a:xfrm>
          <a:prstGeom prst="line">
            <a:avLst/>
          </a:prstGeom>
          <a:noFill/>
          <a:ln w="22225">
            <a:solidFill>
              <a:schemeClr val="tx1"/>
            </a:solidFill>
            <a:round/>
            <a:headEnd/>
            <a:tailEnd type="arrow"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Testing STIS</a:t>
            </a:r>
            <a:endParaRPr lang="en-US" dirty="0"/>
          </a:p>
        </p:txBody>
      </p:sp>
      <p:sp>
        <p:nvSpPr>
          <p:cNvPr id="3" name="Date Placeholder 2"/>
          <p:cNvSpPr>
            <a:spLocks noGrp="1"/>
          </p:cNvSpPr>
          <p:nvPr>
            <p:ph type="dt" sz="half" idx="10"/>
          </p:nvPr>
        </p:nvSpPr>
        <p:spPr/>
        <p:txBody>
          <a:bodyPr/>
          <a:lstStyle/>
          <a:p>
            <a:r>
              <a:rPr lang="en-US" smtClean="0"/>
              <a:t>Linköping, January 2011</a:t>
            </a:r>
            <a:endParaRPr lang="en-US" dirty="0"/>
          </a:p>
        </p:txBody>
      </p:sp>
      <p:sp>
        <p:nvSpPr>
          <p:cNvPr id="4" name="Footer Placeholder 3"/>
          <p:cNvSpPr>
            <a:spLocks noGrp="1"/>
          </p:cNvSpPr>
          <p:nvPr>
            <p:ph type="ftr" sz="quarter" idx="11"/>
          </p:nvPr>
        </p:nvSpPr>
        <p:spPr/>
        <p:txBody>
          <a:bodyPr/>
          <a:lstStyle/>
          <a:p>
            <a:r>
              <a:rPr lang="en-US" smtClean="0"/>
              <a:t>©  Jeff Offutt</a:t>
            </a:r>
            <a:endParaRPr lang="en-US"/>
          </a:p>
        </p:txBody>
      </p:sp>
      <p:sp>
        <p:nvSpPr>
          <p:cNvPr id="5" name="Slide Number Placeholder 4"/>
          <p:cNvSpPr>
            <a:spLocks noGrp="1"/>
          </p:cNvSpPr>
          <p:nvPr>
            <p:ph type="sldNum" sz="quarter" idx="12"/>
          </p:nvPr>
        </p:nvSpPr>
        <p:spPr/>
        <p:txBody>
          <a:bodyPr/>
          <a:lstStyle/>
          <a:p>
            <a:fld id="{E317098C-1FA7-45B6-B181-BBD853C11944}" type="slidenum">
              <a:rPr lang="en-US" smtClean="0"/>
              <a:pPr/>
              <a:t>38</a:t>
            </a:fld>
            <a:endParaRPr lang="en-US" dirty="0"/>
          </a:p>
        </p:txBody>
      </p:sp>
      <p:graphicFrame>
        <p:nvGraphicFramePr>
          <p:cNvPr id="6" name="Group 151"/>
          <p:cNvGraphicFramePr>
            <a:graphicFrameLocks/>
          </p:cNvGraphicFramePr>
          <p:nvPr/>
        </p:nvGraphicFramePr>
        <p:xfrm>
          <a:off x="228600" y="1371600"/>
          <a:ext cx="8686800" cy="4840478"/>
        </p:xfrm>
        <a:graphic>
          <a:graphicData uri="http://schemas.openxmlformats.org/drawingml/2006/table">
            <a:tbl>
              <a:tblPr/>
              <a:tblGrid>
                <a:gridCol w="5257800"/>
                <a:gridCol w="685800"/>
                <a:gridCol w="685800"/>
                <a:gridCol w="685800"/>
                <a:gridCol w="685800"/>
                <a:gridCol w="685800"/>
              </a:tblGrid>
              <a:tr h="612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Failure 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Number of tests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787400">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Times New Roman" pitchFamily="18" charset="0"/>
                        </a:rPr>
                        <a:t>Pages displayed without authentication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Records added without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authentication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 Runtime failures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(unhandled 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r>
              <a:tr h="612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Total number of failures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99"/>
                    </a:solidFill>
                  </a:tcPr>
                </a:tc>
              </a:tr>
            </a:tbl>
          </a:graphicData>
        </a:graphic>
      </p:graphicFrame>
      <p:sp>
        <p:nvSpPr>
          <p:cNvPr id="9" name="Text Box 153"/>
          <p:cNvSpPr txBox="1">
            <a:spLocks noChangeArrowheads="1"/>
          </p:cNvSpPr>
          <p:nvPr/>
        </p:nvSpPr>
        <p:spPr bwMode="auto">
          <a:xfrm>
            <a:off x="3657600" y="736600"/>
            <a:ext cx="1143000" cy="711200"/>
          </a:xfrm>
          <a:prstGeom prst="rect">
            <a:avLst/>
          </a:prstGeom>
          <a:solidFill>
            <a:srgbClr val="CCCCFF"/>
          </a:solidFill>
          <a:ln w="9525">
            <a:solidFill>
              <a:srgbClr val="CC0000"/>
            </a:solidFill>
            <a:miter lim="800000"/>
            <a:headEnd/>
            <a:tailEnd/>
          </a:ln>
          <a:effectLst/>
        </p:spPr>
        <p:txBody>
          <a:bodyPr>
            <a:spAutoFit/>
          </a:bodyPr>
          <a:lstStyle/>
          <a:p>
            <a:pPr algn="ctr">
              <a:spcBef>
                <a:spcPct val="50000"/>
              </a:spcBef>
            </a:pPr>
            <a:r>
              <a:rPr lang="en-US" sz="2000" b="0" dirty="0">
                <a:solidFill>
                  <a:srgbClr val="CC0000"/>
                </a:solidFill>
              </a:rPr>
              <a:t>previous web tests</a:t>
            </a:r>
          </a:p>
        </p:txBody>
      </p:sp>
      <p:sp>
        <p:nvSpPr>
          <p:cNvPr id="10" name="Line 154"/>
          <p:cNvSpPr>
            <a:spLocks noChangeShapeType="1"/>
          </p:cNvSpPr>
          <p:nvPr/>
        </p:nvSpPr>
        <p:spPr bwMode="auto">
          <a:xfrm>
            <a:off x="4800600" y="1066800"/>
            <a:ext cx="838200" cy="228600"/>
          </a:xfrm>
          <a:prstGeom prst="line">
            <a:avLst/>
          </a:prstGeom>
          <a:noFill/>
          <a:ln w="28575">
            <a:solidFill>
              <a:srgbClr val="CC0000"/>
            </a:solidFill>
            <a:round/>
            <a:headEnd/>
            <a:tailEnd/>
          </a:ln>
          <a:effectLst/>
        </p:spPr>
        <p:txBody>
          <a:bodyPr/>
          <a:lstStyle/>
          <a:p>
            <a:endParaRPr lang="en-US"/>
          </a:p>
        </p:txBody>
      </p:sp>
      <p:sp>
        <p:nvSpPr>
          <p:cNvPr id="11" name="Oval 152"/>
          <p:cNvSpPr>
            <a:spLocks noChangeArrowheads="1"/>
          </p:cNvSpPr>
          <p:nvPr/>
        </p:nvSpPr>
        <p:spPr bwMode="auto">
          <a:xfrm>
            <a:off x="5257800" y="1981200"/>
            <a:ext cx="3657600" cy="609600"/>
          </a:xfrm>
          <a:prstGeom prst="ellipse">
            <a:avLst/>
          </a:prstGeom>
          <a:noFill/>
          <a:ln w="28575">
            <a:solidFill>
              <a:srgbClr val="CC0000"/>
            </a:solidFill>
            <a:round/>
            <a:headEnd/>
            <a:tailEnd/>
          </a:ln>
          <a:effectLst/>
        </p:spPr>
        <p:txBody>
          <a:bodyPr wrap="none" anchor="ctr"/>
          <a:lstStyle/>
          <a:p>
            <a:pPr algn="ctr"/>
            <a:endParaRPr lang="en-US">
              <a:solidFill>
                <a:srgbClr val="CC0000"/>
              </a:solidFill>
            </a:endParaRPr>
          </a:p>
        </p:txBody>
      </p:sp>
      <p:sp>
        <p:nvSpPr>
          <p:cNvPr id="13" name="Line 154"/>
          <p:cNvSpPr>
            <a:spLocks noChangeShapeType="1"/>
          </p:cNvSpPr>
          <p:nvPr/>
        </p:nvSpPr>
        <p:spPr bwMode="auto">
          <a:xfrm flipH="1">
            <a:off x="7162800" y="1219200"/>
            <a:ext cx="457200" cy="762000"/>
          </a:xfrm>
          <a:prstGeom prst="line">
            <a:avLst/>
          </a:prstGeom>
          <a:noFill/>
          <a:ln w="28575">
            <a:solidFill>
              <a:srgbClr val="CC0000"/>
            </a:solidFill>
            <a:round/>
            <a:headEnd/>
            <a:tailEnd/>
          </a:ln>
          <a:effectLst/>
        </p:spPr>
        <p:txBody>
          <a:bodyPr/>
          <a:lstStyle/>
          <a:p>
            <a:endParaRPr lang="en-US"/>
          </a:p>
        </p:txBody>
      </p:sp>
      <p:sp>
        <p:nvSpPr>
          <p:cNvPr id="12" name="Text Box 153"/>
          <p:cNvSpPr txBox="1">
            <a:spLocks noChangeArrowheads="1"/>
          </p:cNvSpPr>
          <p:nvPr/>
        </p:nvSpPr>
        <p:spPr bwMode="auto">
          <a:xfrm>
            <a:off x="7162800" y="838200"/>
            <a:ext cx="1143000" cy="400110"/>
          </a:xfrm>
          <a:prstGeom prst="rect">
            <a:avLst/>
          </a:prstGeom>
          <a:solidFill>
            <a:srgbClr val="CCCCFF"/>
          </a:solidFill>
          <a:ln w="9525">
            <a:solidFill>
              <a:srgbClr val="CC0000"/>
            </a:solidFill>
            <a:miter lim="800000"/>
            <a:headEnd/>
            <a:tailEnd/>
          </a:ln>
          <a:effectLst/>
        </p:spPr>
        <p:txBody>
          <a:bodyPr>
            <a:spAutoFit/>
          </a:bodyPr>
          <a:lstStyle/>
          <a:p>
            <a:pPr algn="ctr">
              <a:spcBef>
                <a:spcPct val="50000"/>
              </a:spcBef>
            </a:pPr>
            <a:r>
              <a:rPr lang="en-US" sz="2000" b="0" dirty="0" smtClean="0">
                <a:solidFill>
                  <a:srgbClr val="CC0000"/>
                </a:solidFill>
              </a:rPr>
              <a:t>109 tests</a:t>
            </a:r>
            <a:endParaRPr lang="en-US" sz="2000" b="0" dirty="0">
              <a:solidFill>
                <a:srgbClr val="CC0000"/>
              </a:solidFill>
            </a:endParaRPr>
          </a:p>
        </p:txBody>
      </p:sp>
      <p:sp>
        <p:nvSpPr>
          <p:cNvPr id="14" name="Oval 152"/>
          <p:cNvSpPr>
            <a:spLocks noChangeArrowheads="1"/>
          </p:cNvSpPr>
          <p:nvPr/>
        </p:nvSpPr>
        <p:spPr bwMode="auto">
          <a:xfrm>
            <a:off x="5181600" y="5562600"/>
            <a:ext cx="3657600" cy="533400"/>
          </a:xfrm>
          <a:prstGeom prst="ellipse">
            <a:avLst/>
          </a:prstGeom>
          <a:noFill/>
          <a:ln w="28575">
            <a:solidFill>
              <a:srgbClr val="CC0000"/>
            </a:solidFill>
            <a:round/>
            <a:headEnd/>
            <a:tailEnd/>
          </a:ln>
          <a:effectLst/>
        </p:spPr>
        <p:txBody>
          <a:bodyPr wrap="none" anchor="ctr"/>
          <a:lstStyle/>
          <a:p>
            <a:pPr algn="ctr"/>
            <a:endParaRPr lang="en-US">
              <a:solidFill>
                <a:srgbClr val="CC0000"/>
              </a:solidFill>
            </a:endParaRPr>
          </a:p>
        </p:txBody>
      </p:sp>
      <p:sp>
        <p:nvSpPr>
          <p:cNvPr id="15" name="Line 154"/>
          <p:cNvSpPr>
            <a:spLocks noChangeShapeType="1"/>
          </p:cNvSpPr>
          <p:nvPr/>
        </p:nvSpPr>
        <p:spPr bwMode="auto">
          <a:xfrm flipV="1">
            <a:off x="4419600" y="5867400"/>
            <a:ext cx="762000" cy="304800"/>
          </a:xfrm>
          <a:prstGeom prst="line">
            <a:avLst/>
          </a:prstGeom>
          <a:noFill/>
          <a:ln w="28575">
            <a:solidFill>
              <a:srgbClr val="CC0000"/>
            </a:solidFill>
            <a:round/>
            <a:headEnd/>
            <a:tailEnd/>
          </a:ln>
          <a:effectLst/>
        </p:spPr>
        <p:txBody>
          <a:bodyPr/>
          <a:lstStyle/>
          <a:p>
            <a:endParaRPr lang="en-US"/>
          </a:p>
        </p:txBody>
      </p:sp>
      <p:sp>
        <p:nvSpPr>
          <p:cNvPr id="16" name="Text Box 153"/>
          <p:cNvSpPr txBox="1">
            <a:spLocks noChangeArrowheads="1"/>
          </p:cNvSpPr>
          <p:nvPr/>
        </p:nvSpPr>
        <p:spPr bwMode="auto">
          <a:xfrm>
            <a:off x="1676400" y="6172200"/>
            <a:ext cx="4038600" cy="400110"/>
          </a:xfrm>
          <a:prstGeom prst="rect">
            <a:avLst/>
          </a:prstGeom>
          <a:solidFill>
            <a:srgbClr val="CCCCFF"/>
          </a:solidFill>
          <a:ln w="9525">
            <a:solidFill>
              <a:srgbClr val="CC0000"/>
            </a:solidFill>
            <a:miter lim="800000"/>
            <a:headEnd/>
            <a:tailEnd/>
          </a:ln>
          <a:effectLst/>
        </p:spPr>
        <p:txBody>
          <a:bodyPr wrap="square">
            <a:spAutoFit/>
          </a:bodyPr>
          <a:lstStyle/>
          <a:p>
            <a:pPr algn="ctr">
              <a:spcBef>
                <a:spcPct val="50000"/>
              </a:spcBef>
            </a:pPr>
            <a:r>
              <a:rPr lang="en-US" sz="2000" b="0" dirty="0" smtClean="0">
                <a:solidFill>
                  <a:srgbClr val="CC0000"/>
                </a:solidFill>
              </a:rPr>
              <a:t>Found 25 naturally occurring failures</a:t>
            </a:r>
            <a:endParaRPr lang="en-US" sz="2000" b="0" dirty="0">
              <a:solidFill>
                <a:srgbClr val="CC0000"/>
              </a:solidFill>
            </a:endParaRPr>
          </a:p>
        </p:txBody>
      </p:sp>
      <p:sp>
        <p:nvSpPr>
          <p:cNvPr id="8" name="Oval 152"/>
          <p:cNvSpPr>
            <a:spLocks noChangeArrowheads="1"/>
          </p:cNvSpPr>
          <p:nvPr/>
        </p:nvSpPr>
        <p:spPr bwMode="auto">
          <a:xfrm>
            <a:off x="5410200" y="1143000"/>
            <a:ext cx="762000" cy="5486400"/>
          </a:xfrm>
          <a:prstGeom prst="ellipse">
            <a:avLst/>
          </a:prstGeom>
          <a:noFill/>
          <a:ln w="28575">
            <a:solidFill>
              <a:srgbClr val="CC0000"/>
            </a:solidFill>
            <a:round/>
            <a:headEnd/>
            <a:tailEnd/>
          </a:ln>
          <a:effectLst/>
        </p:spPr>
        <p:txBody>
          <a:bodyPr wrap="none" anchor="ctr"/>
          <a:lstStyle/>
          <a:p>
            <a:pPr algn="ctr"/>
            <a:endParaRPr lang="en-US">
              <a:solidFill>
                <a:srgbClr val="CC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2" grpId="0" animBg="1"/>
      <p:bldP spid="14" grpId="0" animBg="1"/>
      <p:bldP spid="15" grpId="0" animBg="1"/>
      <p:bldP spid="1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39</a:t>
            </a:fld>
            <a:endParaRPr lang="en-US" altLang="zh-CN"/>
          </a:p>
        </p:txBody>
      </p:sp>
      <p:sp>
        <p:nvSpPr>
          <p:cNvPr id="7" name="Content Placeholder 2"/>
          <p:cNvSpPr txBox="1">
            <a:spLocks/>
          </p:cNvSpPr>
          <p:nvPr/>
        </p:nvSpPr>
        <p:spPr>
          <a:xfrm>
            <a:off x="1089878" y="1585860"/>
            <a:ext cx="6960814" cy="4178828"/>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Motivation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Unique Aspects of Web Software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Atomic Section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Testing with the </a:t>
            </a:r>
            <a:r>
              <a:rPr lang="en-US" sz="2800" b="1" kern="0" dirty="0" err="1" smtClean="0">
                <a:solidFill>
                  <a:schemeClr val="tx1">
                    <a:lumMod val="95000"/>
                  </a:schemeClr>
                </a:solidFill>
                <a:effectLst>
                  <a:outerShdw blurRad="38100" dist="38100" dir="2700000" algn="tl">
                    <a:srgbClr val="000000">
                      <a:alpha val="43137"/>
                    </a:srgbClr>
                  </a:outerShdw>
                </a:effectLst>
                <a:latin typeface="Comic Sans MS" pitchFamily="66" charset="0"/>
              </a:rPr>
              <a:t>AtS</a:t>
            </a: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Other Applications and Summary</a:t>
            </a:r>
          </a:p>
        </p:txBody>
      </p:sp>
      <p:sp>
        <p:nvSpPr>
          <p:cNvPr id="8" name="Rectangle 7"/>
          <p:cNvSpPr/>
          <p:nvPr/>
        </p:nvSpPr>
        <p:spPr>
          <a:xfrm>
            <a:off x="1144597" y="4809205"/>
            <a:ext cx="6369386"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Costly Software Failures</a:t>
            </a:r>
          </a:p>
        </p:txBody>
      </p:sp>
      <p:sp>
        <p:nvSpPr>
          <p:cNvPr id="8195" name="Date Placeholder 2"/>
          <p:cNvSpPr>
            <a:spLocks noGrp="1"/>
          </p:cNvSpPr>
          <p:nvPr>
            <p:ph type="dt" sz="quarter" idx="10"/>
          </p:nvPr>
        </p:nvSpPr>
        <p:spPr>
          <a:noFill/>
        </p:spPr>
        <p:txBody>
          <a:bodyPr anchor="b"/>
          <a:lstStyle/>
          <a:p>
            <a:r>
              <a:rPr lang="en-US" smtClean="0"/>
              <a:t>Linköping, January 2011</a:t>
            </a:r>
          </a:p>
        </p:txBody>
      </p:sp>
      <p:sp>
        <p:nvSpPr>
          <p:cNvPr id="8196" name="Footer Placeholder 3"/>
          <p:cNvSpPr>
            <a:spLocks noGrp="1"/>
          </p:cNvSpPr>
          <p:nvPr>
            <p:ph type="ftr" sz="quarter" idx="11"/>
          </p:nvPr>
        </p:nvSpPr>
        <p:spPr>
          <a:noFill/>
        </p:spPr>
        <p:txBody>
          <a:bodyPr anchor="b"/>
          <a:lstStyle/>
          <a:p>
            <a:r>
              <a:rPr lang="en-US" smtClean="0"/>
              <a:t>©  Jeff Offutt</a:t>
            </a:r>
          </a:p>
        </p:txBody>
      </p:sp>
      <p:sp>
        <p:nvSpPr>
          <p:cNvPr id="8197" name="Slide Number Placeholder 4"/>
          <p:cNvSpPr>
            <a:spLocks noGrp="1"/>
          </p:cNvSpPr>
          <p:nvPr>
            <p:ph type="sldNum" sz="quarter" idx="12"/>
          </p:nvPr>
        </p:nvSpPr>
        <p:spPr>
          <a:noFill/>
        </p:spPr>
        <p:txBody>
          <a:bodyPr anchor="b"/>
          <a:lstStyle/>
          <a:p>
            <a:fld id="{17DC7E06-397D-4F89-85CA-6F295EA6BD20}" type="slidenum">
              <a:rPr lang="en-US" smtClean="0"/>
              <a:pPr/>
              <a:t>4</a:t>
            </a:fld>
            <a:endParaRPr lang="en-US" smtClean="0"/>
          </a:p>
        </p:txBody>
      </p:sp>
      <p:sp>
        <p:nvSpPr>
          <p:cNvPr id="6" name="Content Placeholder 2"/>
          <p:cNvSpPr txBox="1">
            <a:spLocks/>
          </p:cNvSpPr>
          <p:nvPr/>
        </p:nvSpPr>
        <p:spPr>
          <a:xfrm>
            <a:off x="88900" y="862013"/>
            <a:ext cx="8966200" cy="5254625"/>
          </a:xfrm>
          <a:prstGeom prst="rect">
            <a:avLst/>
          </a:prstGeom>
        </p:spPr>
        <p:txBody>
          <a:bodyPr/>
          <a:lstStyle/>
          <a:p>
            <a:pPr marL="285750" indent="-285750">
              <a:lnSpc>
                <a:spcPct val="83000"/>
              </a:lnSpc>
              <a:spcBef>
                <a:spcPct val="30000"/>
              </a:spcBef>
              <a:buSzPct val="75000"/>
              <a:buFont typeface="Monotype Sorts" charset="2"/>
              <a:buChar char="n"/>
              <a:defRPr/>
            </a:pPr>
            <a:r>
              <a:rPr lang="en-US" sz="2800" b="0" kern="0" dirty="0" smtClean="0">
                <a:solidFill>
                  <a:schemeClr val="tx1"/>
                </a:solidFill>
              </a:rPr>
              <a:t>“The </a:t>
            </a:r>
            <a:r>
              <a:rPr lang="en-US" sz="2800" b="0" kern="0" dirty="0">
                <a:solidFill>
                  <a:schemeClr val="tx2"/>
                </a:solidFill>
              </a:rPr>
              <a:t>Economic Impacts</a:t>
            </a:r>
            <a:r>
              <a:rPr lang="en-US" sz="2800" b="0" kern="0" dirty="0">
                <a:solidFill>
                  <a:schemeClr val="tx1"/>
                </a:solidFill>
              </a:rPr>
              <a:t> of Inadequate Infrastructure for Software Testing</a:t>
            </a:r>
            <a:r>
              <a:rPr lang="en-US" sz="2800" b="0" kern="0" dirty="0" smtClean="0">
                <a:solidFill>
                  <a:schemeClr val="tx1"/>
                </a:solidFill>
              </a:rPr>
              <a:t>”</a:t>
            </a:r>
            <a:endParaRPr lang="en-US" sz="2800" b="0" kern="0" dirty="0">
              <a:solidFill>
                <a:schemeClr val="tx1"/>
              </a:solidFill>
            </a:endParaRPr>
          </a:p>
          <a:p>
            <a:pPr marL="685800" lvl="1" indent="-228600">
              <a:lnSpc>
                <a:spcPct val="83000"/>
              </a:lnSpc>
              <a:spcBef>
                <a:spcPct val="30000"/>
              </a:spcBef>
              <a:buSzPct val="100000"/>
              <a:buFontTx/>
              <a:buChar char="–"/>
              <a:defRPr/>
            </a:pPr>
            <a:r>
              <a:rPr lang="en-US" sz="2400" b="0" kern="0" dirty="0">
                <a:solidFill>
                  <a:schemeClr val="tx1"/>
                </a:solidFill>
              </a:rPr>
              <a:t>Inadequate software testing costs the US alone between $22 and $59 </a:t>
            </a:r>
            <a:r>
              <a:rPr lang="en-US" sz="2400" b="0" kern="0" dirty="0">
                <a:solidFill>
                  <a:schemeClr val="tx2"/>
                </a:solidFill>
              </a:rPr>
              <a:t>billion</a:t>
            </a:r>
            <a:r>
              <a:rPr lang="en-US" sz="2400" b="0" kern="0" dirty="0">
                <a:solidFill>
                  <a:schemeClr val="tx1"/>
                </a:solidFill>
              </a:rPr>
              <a:t> </a:t>
            </a:r>
            <a:r>
              <a:rPr lang="en-US" sz="2400" b="0" kern="0" dirty="0" smtClean="0">
                <a:solidFill>
                  <a:schemeClr val="tx1"/>
                </a:solidFill>
              </a:rPr>
              <a:t>USD annually</a:t>
            </a:r>
            <a:endParaRPr lang="en-US" sz="2400" b="0" kern="0" dirty="0">
              <a:solidFill>
                <a:schemeClr val="tx1"/>
              </a:solidFill>
            </a:endParaRPr>
          </a:p>
          <a:p>
            <a:pPr marL="685800" lvl="1" indent="-228600">
              <a:lnSpc>
                <a:spcPct val="83000"/>
              </a:lnSpc>
              <a:spcBef>
                <a:spcPct val="30000"/>
              </a:spcBef>
              <a:buSzPct val="100000"/>
              <a:buFontTx/>
              <a:buChar char="–"/>
              <a:defRPr/>
            </a:pPr>
            <a:r>
              <a:rPr lang="en-US" sz="2400" b="0" kern="0" dirty="0">
                <a:solidFill>
                  <a:schemeClr val="tx1"/>
                </a:solidFill>
              </a:rPr>
              <a:t>Better </a:t>
            </a:r>
            <a:r>
              <a:rPr lang="en-US" sz="2400" b="0" kern="0" dirty="0" smtClean="0">
                <a:solidFill>
                  <a:schemeClr val="tx1"/>
                </a:solidFill>
              </a:rPr>
              <a:t>testing could </a:t>
            </a:r>
            <a:r>
              <a:rPr lang="en-US" sz="2400" b="0" kern="0" dirty="0">
                <a:solidFill>
                  <a:schemeClr val="tx1"/>
                </a:solidFill>
              </a:rPr>
              <a:t>cut this amount in </a:t>
            </a:r>
            <a:r>
              <a:rPr lang="en-US" sz="2400" b="0" kern="0" dirty="0" smtClean="0">
                <a:solidFill>
                  <a:schemeClr val="tx2"/>
                </a:solidFill>
              </a:rPr>
              <a:t>half</a:t>
            </a:r>
            <a:endParaRPr lang="en-US" sz="3200" kern="0" dirty="0">
              <a:solidFill>
                <a:schemeClr val="tx2"/>
              </a:solidFill>
              <a:latin typeface="+mn-lt"/>
            </a:endParaRPr>
          </a:p>
          <a:p>
            <a:pPr marL="285750" indent="-285750">
              <a:lnSpc>
                <a:spcPct val="90000"/>
              </a:lnSpc>
              <a:spcBef>
                <a:spcPct val="30000"/>
              </a:spcBef>
              <a:buSzPct val="75000"/>
              <a:buFont typeface="Monotype Sorts" charset="2"/>
              <a:buChar char="n"/>
              <a:defRPr/>
            </a:pPr>
            <a:r>
              <a:rPr lang="en-US" sz="2800" b="0" kern="0" dirty="0" smtClean="0">
                <a:solidFill>
                  <a:schemeClr val="tx1"/>
                </a:solidFill>
                <a:latin typeface="+mn-lt"/>
              </a:rPr>
              <a:t>2006 : </a:t>
            </a:r>
            <a:r>
              <a:rPr lang="en-US" sz="2800" b="0" i="1" kern="0" dirty="0" smtClean="0">
                <a:solidFill>
                  <a:schemeClr val="tx1"/>
                </a:solidFill>
                <a:latin typeface="+mn-lt"/>
              </a:rPr>
              <a:t>Amazon’s</a:t>
            </a:r>
            <a:r>
              <a:rPr lang="en-US" sz="2800" b="0" kern="0" dirty="0" smtClean="0">
                <a:solidFill>
                  <a:schemeClr val="tx1"/>
                </a:solidFill>
                <a:latin typeface="+mn-lt"/>
              </a:rPr>
              <a:t> </a:t>
            </a:r>
            <a:r>
              <a:rPr lang="en-US" sz="2800" b="0" kern="0" dirty="0">
                <a:solidFill>
                  <a:schemeClr val="tx2"/>
                </a:solidFill>
                <a:latin typeface="+mn-lt"/>
              </a:rPr>
              <a:t>BOGO</a:t>
            </a:r>
            <a:r>
              <a:rPr lang="en-US" sz="2800" b="0" kern="0" dirty="0">
                <a:solidFill>
                  <a:schemeClr val="tx1"/>
                </a:solidFill>
                <a:latin typeface="+mn-lt"/>
              </a:rPr>
              <a:t> offer </a:t>
            </a:r>
            <a:r>
              <a:rPr lang="en-US" sz="2800" b="0" kern="0" dirty="0" smtClean="0">
                <a:solidFill>
                  <a:schemeClr val="tx1"/>
                </a:solidFill>
                <a:latin typeface="+mn-lt"/>
              </a:rPr>
              <a:t>became a </a:t>
            </a:r>
            <a:r>
              <a:rPr lang="en-US" sz="2800" b="0" kern="0" dirty="0">
                <a:solidFill>
                  <a:schemeClr val="tx2"/>
                </a:solidFill>
                <a:latin typeface="+mn-lt"/>
              </a:rPr>
              <a:t>double discount</a:t>
            </a:r>
          </a:p>
          <a:p>
            <a:pPr marL="285750" indent="-285750">
              <a:lnSpc>
                <a:spcPct val="90000"/>
              </a:lnSpc>
              <a:spcBef>
                <a:spcPct val="30000"/>
              </a:spcBef>
              <a:buSzPct val="75000"/>
              <a:buFont typeface="Monotype Sorts" charset="2"/>
              <a:buChar char="n"/>
              <a:defRPr/>
            </a:pPr>
            <a:r>
              <a:rPr lang="en-US" sz="2800" b="0" kern="0" dirty="0">
                <a:solidFill>
                  <a:schemeClr val="tx1"/>
                </a:solidFill>
                <a:latin typeface="+mn-lt"/>
              </a:rPr>
              <a:t>2007 : Symantec says that most </a:t>
            </a:r>
            <a:r>
              <a:rPr lang="en-US" sz="2800" b="0" kern="0" dirty="0">
                <a:solidFill>
                  <a:srgbClr val="FFFF00"/>
                </a:solidFill>
                <a:latin typeface="+mn-lt"/>
              </a:rPr>
              <a:t>security vulnerabilities </a:t>
            </a:r>
            <a:r>
              <a:rPr lang="en-US" sz="2800" b="0" kern="0" dirty="0">
                <a:solidFill>
                  <a:schemeClr val="tx1"/>
                </a:solidFill>
                <a:latin typeface="+mn-lt"/>
              </a:rPr>
              <a:t>are </a:t>
            </a:r>
            <a:r>
              <a:rPr lang="en-US" sz="2800" b="0" kern="0" dirty="0" smtClean="0">
                <a:solidFill>
                  <a:schemeClr val="tx1"/>
                </a:solidFill>
                <a:latin typeface="+mn-lt"/>
              </a:rPr>
              <a:t>now due </a:t>
            </a:r>
            <a:r>
              <a:rPr lang="en-US" sz="2800" b="0" kern="0" dirty="0">
                <a:solidFill>
                  <a:schemeClr val="tx1"/>
                </a:solidFill>
                <a:latin typeface="+mn-lt"/>
              </a:rPr>
              <a:t>to faulty </a:t>
            </a:r>
            <a:r>
              <a:rPr lang="en-US" sz="2800" b="0" kern="0" dirty="0" smtClean="0">
                <a:solidFill>
                  <a:schemeClr val="tx1"/>
                </a:solidFill>
                <a:latin typeface="+mn-lt"/>
              </a:rPr>
              <a:t>software</a:t>
            </a:r>
          </a:p>
          <a:p>
            <a:pPr marL="742950" lvl="1" indent="-285750">
              <a:lnSpc>
                <a:spcPct val="90000"/>
              </a:lnSpc>
              <a:spcBef>
                <a:spcPct val="30000"/>
              </a:spcBef>
              <a:buSzPct val="75000"/>
              <a:buFont typeface="Monotype Sorts" charset="2"/>
              <a:buChar char="n"/>
              <a:defRPr/>
            </a:pPr>
            <a:r>
              <a:rPr lang="en-US" sz="2800" kern="0" dirty="0" smtClean="0">
                <a:latin typeface="+mn-lt"/>
              </a:rPr>
              <a:t>And more than half are in web applications</a:t>
            </a:r>
            <a:endParaRPr lang="en-US" sz="2800" b="0" kern="0" dirty="0" smtClean="0">
              <a:solidFill>
                <a:schemeClr val="tx1"/>
              </a:solidFill>
              <a:latin typeface="+mn-lt"/>
            </a:endParaRPr>
          </a:p>
          <a:p>
            <a:pPr marL="285750" indent="-285750">
              <a:lnSpc>
                <a:spcPct val="90000"/>
              </a:lnSpc>
              <a:spcBef>
                <a:spcPct val="30000"/>
              </a:spcBef>
              <a:buSzPct val="75000"/>
              <a:buFont typeface="Monotype Sorts" charset="2"/>
              <a:buChar char="n"/>
              <a:defRPr/>
            </a:pPr>
            <a:r>
              <a:rPr lang="en-US" sz="2800" kern="0" dirty="0" smtClean="0">
                <a:solidFill>
                  <a:schemeClr val="tx2"/>
                </a:solidFill>
              </a:rPr>
              <a:t>Huge losses </a:t>
            </a:r>
            <a:r>
              <a:rPr lang="en-US" sz="2800" kern="0" dirty="0" smtClean="0"/>
              <a:t>due to web application failures</a:t>
            </a:r>
            <a:endParaRPr lang="en-US" sz="1400" kern="0" baseline="80000" dirty="0" smtClean="0"/>
          </a:p>
          <a:p>
            <a:pPr marL="685800" lvl="1" indent="-228600">
              <a:lnSpc>
                <a:spcPct val="90000"/>
              </a:lnSpc>
              <a:spcBef>
                <a:spcPct val="30000"/>
              </a:spcBef>
              <a:buSzPct val="100000"/>
              <a:buFontTx/>
              <a:buChar char="–"/>
              <a:defRPr/>
            </a:pPr>
            <a:r>
              <a:rPr lang="en-US" kern="0" dirty="0" smtClean="0">
                <a:solidFill>
                  <a:schemeClr val="tx2"/>
                </a:solidFill>
              </a:rPr>
              <a:t>Financial</a:t>
            </a:r>
            <a:r>
              <a:rPr lang="en-US" kern="0" dirty="0" smtClean="0"/>
              <a:t> services : $6.5 million per hour (just in USA!)</a:t>
            </a:r>
          </a:p>
          <a:p>
            <a:pPr marL="685800" lvl="1" indent="-228600">
              <a:lnSpc>
                <a:spcPct val="90000"/>
              </a:lnSpc>
              <a:spcBef>
                <a:spcPct val="30000"/>
              </a:spcBef>
              <a:buSzPct val="100000"/>
              <a:buFontTx/>
              <a:buChar char="–"/>
              <a:defRPr/>
            </a:pPr>
            <a:r>
              <a:rPr lang="en-US" kern="0" dirty="0" smtClean="0">
                <a:solidFill>
                  <a:schemeClr val="tx2"/>
                </a:solidFill>
              </a:rPr>
              <a:t>Credit card sales</a:t>
            </a:r>
            <a:r>
              <a:rPr lang="en-US" kern="0" dirty="0" smtClean="0"/>
              <a:t> applications : $2.4 million per hour (in USA)</a:t>
            </a:r>
          </a:p>
        </p:txBody>
      </p:sp>
      <p:sp>
        <p:nvSpPr>
          <p:cNvPr id="7" name="Text Box 4"/>
          <p:cNvSpPr txBox="1">
            <a:spLocks noChangeArrowheads="1"/>
          </p:cNvSpPr>
          <p:nvPr/>
        </p:nvSpPr>
        <p:spPr bwMode="auto">
          <a:xfrm>
            <a:off x="34925" y="6082665"/>
            <a:ext cx="9061450" cy="52387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a:spAutoFit/>
          </a:bodyPr>
          <a:lstStyle/>
          <a:p>
            <a:pPr algn="ctr">
              <a:defRPr/>
            </a:pPr>
            <a:r>
              <a:rPr lang="en-US" altLang="zh-CN" sz="2800" b="0" dirty="0">
                <a:solidFill>
                  <a:schemeClr val="tx2"/>
                </a:solidFill>
                <a:effectLst>
                  <a:outerShdw blurRad="38100" dist="38100" dir="2700000" algn="tl">
                    <a:srgbClr val="000000"/>
                  </a:outerShdw>
                </a:effectLst>
                <a:ea typeface="宋体" charset="-122"/>
              </a:rPr>
              <a:t>World-wide </a:t>
            </a:r>
            <a:r>
              <a:rPr lang="en-US" altLang="zh-CN" sz="2800" b="0" dirty="0" smtClean="0">
                <a:solidFill>
                  <a:schemeClr val="tx2"/>
                </a:solidFill>
                <a:effectLst>
                  <a:outerShdw blurRad="38100" dist="38100" dir="2700000" algn="tl">
                    <a:srgbClr val="000000"/>
                  </a:outerShdw>
                </a:effectLst>
                <a:ea typeface="宋体" charset="-122"/>
              </a:rPr>
              <a:t>monetary loss </a:t>
            </a:r>
            <a:r>
              <a:rPr lang="en-US" altLang="zh-CN" sz="2800" b="0" dirty="0">
                <a:solidFill>
                  <a:schemeClr val="tx2"/>
                </a:solidFill>
                <a:effectLst>
                  <a:outerShdw blurRad="38100" dist="38100" dir="2700000" algn="tl">
                    <a:srgbClr val="000000"/>
                  </a:outerShdw>
                </a:effectLst>
                <a:ea typeface="宋体" charset="-122"/>
              </a:rPr>
              <a:t>due </a:t>
            </a:r>
            <a:r>
              <a:rPr lang="en-US" altLang="zh-CN" b="0" dirty="0">
                <a:solidFill>
                  <a:schemeClr val="tx2"/>
                </a:solidFill>
                <a:effectLst>
                  <a:outerShdw blurRad="38100" dist="38100" dir="2700000" algn="tl">
                    <a:srgbClr val="000000"/>
                  </a:outerShdw>
                </a:effectLst>
                <a:ea typeface="宋体" charset="-122"/>
              </a:rPr>
              <a:t>to</a:t>
            </a:r>
            <a:r>
              <a:rPr lang="en-US" altLang="zh-CN" sz="2800" b="0" dirty="0">
                <a:solidFill>
                  <a:schemeClr val="tx2"/>
                </a:solidFill>
                <a:effectLst>
                  <a:outerShdw blurRad="38100" dist="38100" dir="2700000" algn="tl">
                    <a:srgbClr val="000000"/>
                  </a:outerShdw>
                </a:effectLst>
                <a:ea typeface="宋体" charset="-122"/>
              </a:rPr>
              <a:t> poor software </a:t>
            </a:r>
            <a:r>
              <a:rPr lang="en-US" altLang="zh-CN" b="0" dirty="0">
                <a:solidFill>
                  <a:schemeClr val="tx2"/>
                </a:solidFill>
                <a:effectLst>
                  <a:outerShdw blurRad="38100" dist="38100" dir="2700000" algn="tl">
                    <a:srgbClr val="000000"/>
                  </a:outerShdw>
                </a:effectLst>
                <a:ea typeface="宋体" charset="-122"/>
              </a:rPr>
              <a:t>is </a:t>
            </a:r>
            <a:r>
              <a:rPr lang="en-US" altLang="zh-CN" sz="2800" b="0" dirty="0">
                <a:solidFill>
                  <a:schemeClr val="tx2"/>
                </a:solidFill>
                <a:effectLst>
                  <a:outerShdw blurRad="38100" dist="38100" dir="2700000" algn="tl">
                    <a:srgbClr val="000000"/>
                  </a:outerShdw>
                </a:effectLst>
                <a:latin typeface="Kristen ITC" pitchFamily="66" charset="0"/>
                <a:ea typeface="宋体" charset="-122"/>
              </a:rPr>
              <a:t>staggering</a:t>
            </a:r>
            <a:endParaRPr lang="en-US" sz="2800" b="0" dirty="0">
              <a:solidFill>
                <a:schemeClr val="tx2"/>
              </a:solidFill>
              <a:effectLst>
                <a:outerShdw blurRad="38100" dist="38100" dir="2700000" algn="tl">
                  <a:srgbClr val="000000"/>
                </a:outerShdw>
              </a:effectLst>
              <a:latin typeface="Kristen ITC" pitchFamily="66" charset="0"/>
              <a:ea typeface="宋体"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Jeff Offutt</a:t>
            </a:r>
            <a:endParaRPr lang="en-US"/>
          </a:p>
        </p:txBody>
      </p:sp>
      <p:sp>
        <p:nvSpPr>
          <p:cNvPr id="6" name="Slide Number Placeholder 5"/>
          <p:cNvSpPr>
            <a:spLocks noGrp="1"/>
          </p:cNvSpPr>
          <p:nvPr>
            <p:ph type="sldNum" sz="quarter" idx="12"/>
          </p:nvPr>
        </p:nvSpPr>
        <p:spPr/>
        <p:txBody>
          <a:bodyPr/>
          <a:lstStyle/>
          <a:p>
            <a:fld id="{11100E4E-E588-44CB-8122-BB7426F8E73B}" type="slidenum">
              <a:rPr lang="en-US"/>
              <a:pPr/>
              <a:t>40</a:t>
            </a:fld>
            <a:endParaRPr lang="en-US"/>
          </a:p>
        </p:txBody>
      </p:sp>
      <p:sp>
        <p:nvSpPr>
          <p:cNvPr id="89090" name="Rectangle 2"/>
          <p:cNvSpPr>
            <a:spLocks noGrp="1" noChangeArrowheads="1"/>
          </p:cNvSpPr>
          <p:nvPr>
            <p:ph type="title"/>
          </p:nvPr>
        </p:nvSpPr>
        <p:spPr/>
        <p:txBody>
          <a:bodyPr/>
          <a:lstStyle/>
          <a:p>
            <a:r>
              <a:rPr lang="en-US"/>
              <a:t>Atomic Sections Summary</a:t>
            </a:r>
          </a:p>
        </p:txBody>
      </p:sp>
      <p:sp>
        <p:nvSpPr>
          <p:cNvPr id="89091" name="Rectangle 3"/>
          <p:cNvSpPr>
            <a:spLocks noGrp="1" noChangeArrowheads="1"/>
          </p:cNvSpPr>
          <p:nvPr>
            <p:ph type="body" idx="1"/>
          </p:nvPr>
        </p:nvSpPr>
        <p:spPr>
          <a:xfrm>
            <a:off x="88900" y="970671"/>
            <a:ext cx="8966200" cy="5634917"/>
          </a:xfrm>
        </p:spPr>
        <p:txBody>
          <a:bodyPr/>
          <a:lstStyle/>
          <a:p>
            <a:pPr>
              <a:lnSpc>
                <a:spcPct val="90000"/>
              </a:lnSpc>
            </a:pPr>
            <a:r>
              <a:rPr lang="en-US" dirty="0"/>
              <a:t>Atomic sections </a:t>
            </a:r>
            <a:r>
              <a:rPr lang="en-US" dirty="0" smtClean="0">
                <a:solidFill>
                  <a:schemeClr val="tx2"/>
                </a:solidFill>
              </a:rPr>
              <a:t>fundamentally model</a:t>
            </a:r>
            <a:r>
              <a:rPr lang="en-US" dirty="0" smtClean="0"/>
              <a:t> Web </a:t>
            </a:r>
            <a:r>
              <a:rPr lang="en-US" dirty="0"/>
              <a:t>applications</a:t>
            </a:r>
          </a:p>
          <a:p>
            <a:pPr lvl="1">
              <a:lnSpc>
                <a:spcPct val="90000"/>
              </a:lnSpc>
            </a:pPr>
            <a:r>
              <a:rPr lang="en-US" dirty="0"/>
              <a:t>Allow the Web app form of </a:t>
            </a:r>
            <a:r>
              <a:rPr lang="en-US" dirty="0" smtClean="0"/>
              <a:t>CFGs</a:t>
            </a:r>
          </a:p>
          <a:p>
            <a:pPr lvl="1">
              <a:lnSpc>
                <a:spcPct val="90000"/>
              </a:lnSpc>
            </a:pPr>
            <a:endParaRPr lang="en-US" dirty="0"/>
          </a:p>
          <a:p>
            <a:pPr>
              <a:lnSpc>
                <a:spcPct val="90000"/>
              </a:lnSpc>
            </a:pPr>
            <a:r>
              <a:rPr lang="en-US" dirty="0" smtClean="0"/>
              <a:t>Can </a:t>
            </a:r>
            <a:r>
              <a:rPr lang="en-US" dirty="0" smtClean="0">
                <a:solidFill>
                  <a:schemeClr val="tx2"/>
                </a:solidFill>
              </a:rPr>
              <a:t>also</a:t>
            </a:r>
            <a:r>
              <a:rPr lang="en-US" dirty="0" smtClean="0"/>
              <a:t> be used for</a:t>
            </a:r>
          </a:p>
          <a:p>
            <a:pPr lvl="1"/>
            <a:r>
              <a:rPr lang="en-US" dirty="0" smtClean="0"/>
              <a:t>Software </a:t>
            </a:r>
            <a:r>
              <a:rPr lang="en-US" dirty="0" smtClean="0">
                <a:solidFill>
                  <a:schemeClr val="tx2"/>
                </a:solidFill>
              </a:rPr>
              <a:t>evolution</a:t>
            </a:r>
          </a:p>
          <a:p>
            <a:pPr lvl="1"/>
            <a:r>
              <a:rPr lang="en-US" dirty="0" smtClean="0"/>
              <a:t> </a:t>
            </a:r>
            <a:r>
              <a:rPr lang="en-US" dirty="0" smtClean="0">
                <a:solidFill>
                  <a:schemeClr val="tx2"/>
                </a:solidFill>
              </a:rPr>
              <a:t>Design</a:t>
            </a:r>
            <a:r>
              <a:rPr lang="en-US" dirty="0" smtClean="0"/>
              <a:t> modeling / evaluation</a:t>
            </a:r>
          </a:p>
          <a:p>
            <a:pPr lvl="1"/>
            <a:r>
              <a:rPr lang="en-US" dirty="0" smtClean="0"/>
              <a:t> Change </a:t>
            </a:r>
            <a:r>
              <a:rPr lang="en-US" dirty="0" smtClean="0">
                <a:solidFill>
                  <a:schemeClr val="tx2"/>
                </a:solidFill>
              </a:rPr>
              <a:t>impact analysis</a:t>
            </a:r>
            <a:r>
              <a:rPr lang="en-US" dirty="0" smtClean="0"/>
              <a:t> (slicing)</a:t>
            </a:r>
          </a:p>
          <a:p>
            <a:pPr lvl="1"/>
            <a:r>
              <a:rPr lang="en-US" dirty="0" smtClean="0"/>
              <a:t> </a:t>
            </a:r>
            <a:r>
              <a:rPr lang="en-US" dirty="0" smtClean="0">
                <a:solidFill>
                  <a:schemeClr val="tx2"/>
                </a:solidFill>
              </a:rPr>
              <a:t>Coupling</a:t>
            </a:r>
            <a:r>
              <a:rPr lang="en-US" dirty="0" smtClean="0"/>
              <a:t> of Web application components</a:t>
            </a:r>
            <a:endParaRPr lang="en-US" dirty="0"/>
          </a:p>
        </p:txBody>
      </p:sp>
      <p:sp>
        <p:nvSpPr>
          <p:cNvPr id="9" name="Date Placeholder 8"/>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up)">
                                      <p:cBhvr>
                                        <p:cTn id="7" dur="500"/>
                                        <p:tgtEl>
                                          <p:spTgt spid="8909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wipe(up)">
                                      <p:cBhvr>
                                        <p:cTn id="10" dur="500"/>
                                        <p:tgtEl>
                                          <p:spTgt spid="890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9091">
                                            <p:txEl>
                                              <p:pRg st="3" end="3"/>
                                            </p:txEl>
                                          </p:spTgt>
                                        </p:tgtEl>
                                        <p:attrNameLst>
                                          <p:attrName>style.visibility</p:attrName>
                                        </p:attrNameLst>
                                      </p:cBhvr>
                                      <p:to>
                                        <p:strVal val="visible"/>
                                      </p:to>
                                    </p:set>
                                    <p:animEffect transition="in" filter="wipe(up)">
                                      <p:cBhvr>
                                        <p:cTn id="15" dur="500"/>
                                        <p:tgtEl>
                                          <p:spTgt spid="89091">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9091">
                                            <p:txEl>
                                              <p:pRg st="4" end="4"/>
                                            </p:txEl>
                                          </p:spTgt>
                                        </p:tgtEl>
                                        <p:attrNameLst>
                                          <p:attrName>style.visibility</p:attrName>
                                        </p:attrNameLst>
                                      </p:cBhvr>
                                      <p:to>
                                        <p:strVal val="visible"/>
                                      </p:to>
                                    </p:set>
                                    <p:animEffect transition="in" filter="wipe(up)">
                                      <p:cBhvr>
                                        <p:cTn id="18" dur="500"/>
                                        <p:tgtEl>
                                          <p:spTgt spid="89091">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9091">
                                            <p:txEl>
                                              <p:pRg st="5" end="5"/>
                                            </p:txEl>
                                          </p:spTgt>
                                        </p:tgtEl>
                                        <p:attrNameLst>
                                          <p:attrName>style.visibility</p:attrName>
                                        </p:attrNameLst>
                                      </p:cBhvr>
                                      <p:to>
                                        <p:strVal val="visible"/>
                                      </p:to>
                                    </p:set>
                                    <p:animEffect transition="in" filter="wipe(up)">
                                      <p:cBhvr>
                                        <p:cTn id="21" dur="500"/>
                                        <p:tgtEl>
                                          <p:spTgt spid="89091">
                                            <p:txEl>
                                              <p:pRg st="5" end="5"/>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9091">
                                            <p:txEl>
                                              <p:pRg st="6" end="6"/>
                                            </p:txEl>
                                          </p:spTgt>
                                        </p:tgtEl>
                                        <p:attrNameLst>
                                          <p:attrName>style.visibility</p:attrName>
                                        </p:attrNameLst>
                                      </p:cBhvr>
                                      <p:to>
                                        <p:strVal val="visible"/>
                                      </p:to>
                                    </p:set>
                                    <p:animEffect transition="in" filter="wipe(up)">
                                      <p:cBhvr>
                                        <p:cTn id="24" dur="500"/>
                                        <p:tgtEl>
                                          <p:spTgt spid="89091">
                                            <p:txEl>
                                              <p:pRg st="6" end="6"/>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9091">
                                            <p:txEl>
                                              <p:pRg st="7" end="7"/>
                                            </p:txEl>
                                          </p:spTgt>
                                        </p:tgtEl>
                                        <p:attrNameLst>
                                          <p:attrName>style.visibility</p:attrName>
                                        </p:attrNameLst>
                                      </p:cBhvr>
                                      <p:to>
                                        <p:strVal val="visible"/>
                                      </p:to>
                                    </p:set>
                                    <p:animEffect transition="in" filter="wipe(up)">
                                      <p:cBhvr>
                                        <p:cTn id="27" dur="500"/>
                                        <p:tgtEl>
                                          <p:spTgt spid="89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Design</a:t>
            </a:r>
            <a:endParaRPr lang="en-US" dirty="0"/>
          </a:p>
        </p:txBody>
      </p:sp>
      <p:sp>
        <p:nvSpPr>
          <p:cNvPr id="3" name="Content Placeholder 2"/>
          <p:cNvSpPr>
            <a:spLocks noGrp="1"/>
          </p:cNvSpPr>
          <p:nvPr>
            <p:ph idx="1"/>
          </p:nvPr>
        </p:nvSpPr>
        <p:spPr/>
        <p:txBody>
          <a:bodyPr/>
          <a:lstStyle/>
          <a:p>
            <a:r>
              <a:rPr lang="en-US" dirty="0" smtClean="0">
                <a:solidFill>
                  <a:schemeClr val="tx2"/>
                </a:solidFill>
              </a:rPr>
              <a:t>Human-based</a:t>
            </a:r>
            <a:r>
              <a:rPr lang="en-US" dirty="0" smtClean="0"/>
              <a:t> test design uses knowledge of the software domain, knowledge of testing, and intuition to generate test values</a:t>
            </a:r>
          </a:p>
          <a:p>
            <a:r>
              <a:rPr lang="en-US" dirty="0" smtClean="0">
                <a:solidFill>
                  <a:schemeClr val="tx2"/>
                </a:solidFill>
              </a:rPr>
              <a:t>Criteria-based</a:t>
            </a:r>
            <a:r>
              <a:rPr lang="en-US" dirty="0" smtClean="0"/>
              <a:t> test design uses engineering principles to generate test values that cover source, design, requirements, or other software artifact</a:t>
            </a:r>
          </a:p>
          <a:p>
            <a:r>
              <a:rPr lang="en-US" dirty="0" smtClean="0"/>
              <a:t>A lot of test educators and researchers have taken an </a:t>
            </a:r>
            <a:r>
              <a:rPr lang="en-US" dirty="0" smtClean="0">
                <a:solidFill>
                  <a:schemeClr val="tx2"/>
                </a:solidFill>
              </a:rPr>
              <a:t>either / or approach</a:t>
            </a:r>
            <a:r>
              <a:rPr lang="en-US" dirty="0" smtClean="0"/>
              <a:t> – a </a:t>
            </a:r>
            <a:r>
              <a:rPr lang="en-US" dirty="0" smtClean="0">
                <a:solidFill>
                  <a:schemeClr val="tx2"/>
                </a:solidFill>
              </a:rPr>
              <a:t>competitive</a:t>
            </a:r>
            <a:r>
              <a:rPr lang="en-US" dirty="0" smtClean="0"/>
              <a:t> stance</a:t>
            </a:r>
          </a:p>
        </p:txBody>
      </p:sp>
      <p:sp>
        <p:nvSpPr>
          <p:cNvPr id="4" name="Date Placeholder 3"/>
          <p:cNvSpPr>
            <a:spLocks noGrp="1"/>
          </p:cNvSpPr>
          <p:nvPr>
            <p:ph type="dt" sz="half" idx="10"/>
          </p:nvPr>
        </p:nvSpPr>
        <p:spPr/>
        <p:txBody>
          <a:bodyPr/>
          <a:lstStyle/>
          <a:p>
            <a:pPr>
              <a:defRPr/>
            </a:pPr>
            <a:r>
              <a:rPr lang="en-US" altLang="zh-CN" smtClean="0"/>
              <a:t>Linköping, January 2011</a:t>
            </a:r>
            <a:endParaRPr lang="en-US" altLang="zh-CN" dirty="0"/>
          </a:p>
        </p:txBody>
      </p:sp>
      <p:sp>
        <p:nvSpPr>
          <p:cNvPr id="5" name="Footer Placeholder 4"/>
          <p:cNvSpPr>
            <a:spLocks noGrp="1"/>
          </p:cNvSpPr>
          <p:nvPr>
            <p:ph type="ftr" sz="quarter" idx="11"/>
          </p:nvPr>
        </p:nvSpPr>
        <p:spPr/>
        <p:txBody>
          <a:bodyPr/>
          <a:lstStyle/>
          <a:p>
            <a:pPr>
              <a:defRPr/>
            </a:pPr>
            <a:r>
              <a:rPr lang="en-US" altLang="zh-CN" smtClean="0"/>
              <a:t>©  Jeff Offutt</a:t>
            </a:r>
            <a:endParaRPr lang="en-US" altLang="zh-CN" dirty="0"/>
          </a:p>
        </p:txBody>
      </p:sp>
      <p:sp>
        <p:nvSpPr>
          <p:cNvPr id="6" name="Slide Number Placeholder 5"/>
          <p:cNvSpPr>
            <a:spLocks noGrp="1"/>
          </p:cNvSpPr>
          <p:nvPr>
            <p:ph type="sldNum" sz="quarter" idx="12"/>
          </p:nvPr>
        </p:nvSpPr>
        <p:spPr/>
        <p:txBody>
          <a:bodyPr/>
          <a:lstStyle/>
          <a:p>
            <a:pPr>
              <a:defRPr/>
            </a:pPr>
            <a:fld id="{0DC9CB03-E83B-49A3-95A8-3CE1C35F1E70}" type="slidenum">
              <a:rPr lang="zh-CN" altLang="en-US" smtClean="0"/>
              <a:pPr>
                <a:defRPr/>
              </a:pPr>
              <a:t>41</a:t>
            </a:fld>
            <a:endParaRPr lang="en-US" altLang="zh-CN" dirty="0"/>
          </a:p>
        </p:txBody>
      </p:sp>
      <p:sp>
        <p:nvSpPr>
          <p:cNvPr id="7" name="Text Box 4"/>
          <p:cNvSpPr txBox="1">
            <a:spLocks noChangeArrowheads="1"/>
          </p:cNvSpPr>
          <p:nvPr/>
        </p:nvSpPr>
        <p:spPr bwMode="auto">
          <a:xfrm>
            <a:off x="137160" y="5036820"/>
            <a:ext cx="8858250" cy="1569660"/>
          </a:xfrm>
          <a:prstGeom prst="rect">
            <a:avLst/>
          </a:prstGeom>
          <a:solidFill>
            <a:schemeClr val="bg1"/>
          </a:solidFill>
          <a:ln w="12700">
            <a:solidFill>
              <a:schemeClr val="tx2"/>
            </a:solidFill>
            <a:miter lim="800000"/>
            <a:headEnd/>
            <a:tailEnd/>
          </a:ln>
          <a:effectLst/>
        </p:spPr>
        <p:txBody>
          <a:bodyPr wrap="square">
            <a:spAutoFit/>
          </a:bodyPr>
          <a:lstStyle/>
          <a:p>
            <a:pPr algn="ctr">
              <a:defRPr/>
            </a:pPr>
            <a:r>
              <a:rPr lang="en-US" altLang="zh-CN" sz="3200" b="1" i="1" dirty="0" smtClean="0">
                <a:solidFill>
                  <a:schemeClr val="tx2"/>
                </a:solidFill>
                <a:effectLst>
                  <a:outerShdw blurRad="38100" dist="38100" dir="2700000" algn="tl">
                    <a:srgbClr val="000000"/>
                  </a:outerShdw>
                </a:effectLst>
                <a:ea typeface="宋体" charset="-122"/>
              </a:rPr>
              <a:t>To test effectively and efficiently, a test organization needs to combine both approaches !</a:t>
            </a:r>
          </a:p>
          <a:p>
            <a:pPr algn="ctr">
              <a:defRPr/>
            </a:pPr>
            <a:r>
              <a:rPr lang="en-US" altLang="zh-CN" sz="3200" b="1" i="1" dirty="0" smtClean="0">
                <a:solidFill>
                  <a:schemeClr val="tx2"/>
                </a:solidFill>
                <a:effectLst>
                  <a:outerShdw blurRad="38100" dist="38100" dir="2700000" algn="tl">
                    <a:srgbClr val="000000"/>
                  </a:outerShdw>
                </a:effectLst>
                <a:ea typeface="宋体" charset="-122"/>
              </a:rPr>
              <a:t>A cooperative stance.</a:t>
            </a:r>
            <a:endParaRPr lang="en-US" altLang="zh-CN" sz="3200" b="1" i="1" dirty="0">
              <a:solidFill>
                <a:schemeClr val="tx2"/>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96838"/>
            <a:ext cx="6847840" cy="1446212"/>
          </a:xfrm>
        </p:spPr>
        <p:txBody>
          <a:bodyPr/>
          <a:lstStyle/>
          <a:p>
            <a:r>
              <a:rPr lang="en-US" dirty="0" smtClean="0"/>
              <a:t>Advantages of Criteria-Based Test Design</a:t>
            </a:r>
            <a:endParaRPr lang="en-US" dirty="0"/>
          </a:p>
        </p:txBody>
      </p:sp>
      <p:sp>
        <p:nvSpPr>
          <p:cNvPr id="3" name="Content Placeholder 2"/>
          <p:cNvSpPr>
            <a:spLocks noGrp="1"/>
          </p:cNvSpPr>
          <p:nvPr>
            <p:ph idx="1"/>
          </p:nvPr>
        </p:nvSpPr>
        <p:spPr>
          <a:xfrm>
            <a:off x="88900" y="1325880"/>
            <a:ext cx="8966200" cy="5279708"/>
          </a:xfrm>
        </p:spPr>
        <p:txBody>
          <a:bodyPr/>
          <a:lstStyle/>
          <a:p>
            <a:r>
              <a:rPr lang="en-US" dirty="0" smtClean="0"/>
              <a:t>Criteria maximize the “</a:t>
            </a:r>
            <a:r>
              <a:rPr lang="en-US" dirty="0" smtClean="0">
                <a:solidFill>
                  <a:schemeClr val="tx2"/>
                </a:solidFill>
              </a:rPr>
              <a:t>bang for the buck</a:t>
            </a:r>
            <a:r>
              <a:rPr lang="en-US" dirty="0" smtClean="0"/>
              <a:t>”</a:t>
            </a:r>
          </a:p>
          <a:p>
            <a:pPr lvl="1"/>
            <a:r>
              <a:rPr lang="en-US" dirty="0" smtClean="0">
                <a:solidFill>
                  <a:schemeClr val="tx2"/>
                </a:solidFill>
              </a:rPr>
              <a:t>Fewer</a:t>
            </a:r>
            <a:r>
              <a:rPr lang="en-US" dirty="0" smtClean="0"/>
              <a:t> tests that are </a:t>
            </a:r>
            <a:r>
              <a:rPr lang="en-US" dirty="0" smtClean="0">
                <a:solidFill>
                  <a:schemeClr val="tx2"/>
                </a:solidFill>
              </a:rPr>
              <a:t>more effective</a:t>
            </a:r>
            <a:r>
              <a:rPr lang="en-US" dirty="0" smtClean="0"/>
              <a:t> at finding faults</a:t>
            </a:r>
          </a:p>
          <a:p>
            <a:r>
              <a:rPr lang="en-US" dirty="0" smtClean="0">
                <a:solidFill>
                  <a:schemeClr val="tx2"/>
                </a:solidFill>
              </a:rPr>
              <a:t>Comprehensive</a:t>
            </a:r>
            <a:r>
              <a:rPr lang="en-US" dirty="0" smtClean="0"/>
              <a:t> test set with minimal overlap</a:t>
            </a:r>
          </a:p>
          <a:p>
            <a:r>
              <a:rPr lang="en-US" dirty="0" smtClean="0">
                <a:solidFill>
                  <a:schemeClr val="tx2"/>
                </a:solidFill>
              </a:rPr>
              <a:t>Traceability</a:t>
            </a:r>
            <a:r>
              <a:rPr lang="en-US" dirty="0" smtClean="0"/>
              <a:t> from software artifacts to tests</a:t>
            </a:r>
          </a:p>
          <a:p>
            <a:pPr lvl="1"/>
            <a:r>
              <a:rPr lang="en-US" dirty="0" smtClean="0"/>
              <a:t>The “</a:t>
            </a:r>
            <a:r>
              <a:rPr lang="en-US" dirty="0" smtClean="0">
                <a:solidFill>
                  <a:schemeClr val="tx2"/>
                </a:solidFill>
              </a:rPr>
              <a:t>why</a:t>
            </a:r>
            <a:r>
              <a:rPr lang="en-US" dirty="0" smtClean="0"/>
              <a:t>” for each test is answered</a:t>
            </a:r>
          </a:p>
          <a:p>
            <a:pPr lvl="1"/>
            <a:r>
              <a:rPr lang="en-US" dirty="0" smtClean="0"/>
              <a:t>Built-in support for </a:t>
            </a:r>
            <a:r>
              <a:rPr lang="en-US" dirty="0" smtClean="0">
                <a:solidFill>
                  <a:schemeClr val="tx2"/>
                </a:solidFill>
              </a:rPr>
              <a:t>regression testing</a:t>
            </a:r>
          </a:p>
          <a:p>
            <a:r>
              <a:rPr lang="en-US" dirty="0" smtClean="0"/>
              <a:t>A “</a:t>
            </a:r>
            <a:r>
              <a:rPr lang="en-US" dirty="0" smtClean="0">
                <a:solidFill>
                  <a:schemeClr val="tx2"/>
                </a:solidFill>
              </a:rPr>
              <a:t>stopping rule</a:t>
            </a:r>
            <a:r>
              <a:rPr lang="en-US" dirty="0" smtClean="0"/>
              <a:t>” for testing—advance knowledge of </a:t>
            </a:r>
            <a:r>
              <a:rPr lang="en-US" dirty="0" smtClean="0">
                <a:solidFill>
                  <a:schemeClr val="tx2"/>
                </a:solidFill>
              </a:rPr>
              <a:t>how many tests</a:t>
            </a:r>
            <a:r>
              <a:rPr lang="en-US" dirty="0" smtClean="0"/>
              <a:t> are needed</a:t>
            </a:r>
          </a:p>
          <a:p>
            <a:r>
              <a:rPr lang="en-US" dirty="0" smtClean="0"/>
              <a:t>Natural to </a:t>
            </a:r>
            <a:r>
              <a:rPr lang="en-US" dirty="0" smtClean="0">
                <a:solidFill>
                  <a:schemeClr val="tx2"/>
                </a:solidFill>
              </a:rPr>
              <a:t>automate</a:t>
            </a:r>
            <a:endParaRPr lang="en-US"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Linköping, January 2011</a:t>
            </a:r>
            <a:endParaRPr lang="en-US" u="sng"/>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DE8A8A-8C88-46EB-A4F9-387E7AC29813}"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6200" y="797442"/>
            <a:ext cx="8991600" cy="5755758"/>
          </a:xfrm>
        </p:spPr>
        <p:txBody>
          <a:bodyPr/>
          <a:lstStyle/>
          <a:p>
            <a:r>
              <a:rPr lang="en-US" dirty="0" smtClean="0"/>
              <a:t>The Web provides a new way to </a:t>
            </a:r>
            <a:r>
              <a:rPr lang="en-US" dirty="0" smtClean="0">
                <a:solidFill>
                  <a:srgbClr val="FFFF00"/>
                </a:solidFill>
              </a:rPr>
              <a:t>deploy</a:t>
            </a:r>
            <a:r>
              <a:rPr lang="en-US" dirty="0" smtClean="0"/>
              <a:t> software</a:t>
            </a:r>
          </a:p>
          <a:p>
            <a:r>
              <a:rPr lang="en-US" dirty="0" smtClean="0"/>
              <a:t>The new technologies means that old testing techniques </a:t>
            </a:r>
            <a:r>
              <a:rPr lang="en-US" dirty="0" smtClean="0">
                <a:solidFill>
                  <a:srgbClr val="FFFF00"/>
                </a:solidFill>
              </a:rPr>
              <a:t>do not work</a:t>
            </a:r>
            <a:r>
              <a:rPr lang="en-US" dirty="0" smtClean="0"/>
              <a:t> very well</a:t>
            </a:r>
          </a:p>
          <a:p>
            <a:r>
              <a:rPr lang="en-US" dirty="0" smtClean="0"/>
              <a:t>New </a:t>
            </a:r>
            <a:r>
              <a:rPr lang="en-US" dirty="0" smtClean="0">
                <a:solidFill>
                  <a:srgbClr val="FFFF00"/>
                </a:solidFill>
              </a:rPr>
              <a:t>tools and techniques</a:t>
            </a:r>
            <a:r>
              <a:rPr lang="en-US" dirty="0" smtClean="0"/>
              <a:t> are being developed</a:t>
            </a:r>
          </a:p>
          <a:p>
            <a:r>
              <a:rPr lang="en-US" dirty="0" smtClean="0"/>
              <a:t>Most are still in the </a:t>
            </a:r>
            <a:r>
              <a:rPr lang="en-US" dirty="0" smtClean="0">
                <a:solidFill>
                  <a:srgbClr val="FFFF00"/>
                </a:solidFill>
              </a:rPr>
              <a:t>research</a:t>
            </a:r>
            <a:r>
              <a:rPr lang="en-US" dirty="0" smtClean="0"/>
              <a:t> stage</a:t>
            </a:r>
          </a:p>
          <a:p>
            <a:r>
              <a:rPr lang="en-US" b="1" dirty="0" smtClean="0">
                <a:solidFill>
                  <a:srgbClr val="FFFF00"/>
                </a:solidFill>
                <a:effectLst>
                  <a:outerShdw blurRad="38100" dist="38100" dir="2700000" algn="tl">
                    <a:srgbClr val="000000">
                      <a:alpha val="43137"/>
                    </a:srgbClr>
                  </a:outerShdw>
                </a:effectLst>
              </a:rPr>
              <a:t>Most companies test web software </a:t>
            </a:r>
            <a:r>
              <a:rPr lang="en-US" b="1" dirty="0" smtClean="0">
                <a:solidFill>
                  <a:srgbClr val="FFFF00"/>
                </a:solidFill>
                <a:effectLst>
                  <a:outerShdw blurRad="38100" dist="38100" dir="2700000" algn="tl">
                    <a:srgbClr val="000000">
                      <a:alpha val="43137"/>
                    </a:srgbClr>
                  </a:outerShdw>
                </a:effectLst>
                <a:latin typeface="Kristen ITC" pitchFamily="66" charset="0"/>
              </a:rPr>
              <a:t>very badly</a:t>
            </a:r>
            <a:endParaRPr lang="en-US" b="1" dirty="0">
              <a:solidFill>
                <a:srgbClr val="FFFF00"/>
              </a:solidFill>
              <a:effectLst>
                <a:outerShdw blurRad="38100" dist="38100" dir="2700000" algn="tl">
                  <a:srgbClr val="000000">
                    <a:alpha val="43137"/>
                  </a:srgbClr>
                </a:outerShdw>
              </a:effectLst>
              <a:latin typeface="Kristen ITC" pitchFamily="66" charset="0"/>
            </a:endParaRPr>
          </a:p>
        </p:txBody>
      </p:sp>
      <p:sp>
        <p:nvSpPr>
          <p:cNvPr id="4" name="Footer Placeholder 3"/>
          <p:cNvSpPr>
            <a:spLocks noGrp="1"/>
          </p:cNvSpPr>
          <p:nvPr>
            <p:ph type="ftr" sz="quarter" idx="11"/>
          </p:nvPr>
        </p:nvSpPr>
        <p:spPr/>
        <p:txBody>
          <a:bodyPr/>
          <a:lstStyle/>
          <a:p>
            <a:r>
              <a:rPr lang="en-US" smtClean="0"/>
              <a:t>©  Jeff Offutt</a:t>
            </a:r>
            <a:endParaRPr lang="en-US"/>
          </a:p>
        </p:txBody>
      </p:sp>
      <p:sp>
        <p:nvSpPr>
          <p:cNvPr id="5" name="Slide Number Placeholder 4"/>
          <p:cNvSpPr>
            <a:spLocks noGrp="1"/>
          </p:cNvSpPr>
          <p:nvPr>
            <p:ph type="sldNum" sz="quarter" idx="12"/>
          </p:nvPr>
        </p:nvSpPr>
        <p:spPr/>
        <p:txBody>
          <a:bodyPr/>
          <a:lstStyle/>
          <a:p>
            <a:fld id="{0AC03D84-5AF9-4497-9B4B-140AE68B185E}" type="slidenum">
              <a:rPr lang="en-US" smtClean="0"/>
              <a:pPr/>
              <a:t>43</a:t>
            </a:fld>
            <a:endParaRPr lang="en-US"/>
          </a:p>
        </p:txBody>
      </p:sp>
      <p:sp>
        <p:nvSpPr>
          <p:cNvPr id="8" name="Date Placeholder 7"/>
          <p:cNvSpPr>
            <a:spLocks noGrp="1"/>
          </p:cNvSpPr>
          <p:nvPr>
            <p:ph type="dt" sz="half" idx="10"/>
          </p:nvPr>
        </p:nvSpPr>
        <p:spPr/>
        <p:txBody>
          <a:bodyPr/>
          <a:lstStyle/>
          <a:p>
            <a:r>
              <a:rPr lang="en-US" smtClean="0"/>
              <a:t>Linköping, January 2011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ltLang="zh-CN" smtClean="0">
                <a:ea typeface="宋体"/>
                <a:cs typeface="宋体"/>
              </a:rPr>
              <a:t>©  Jeff Offutt</a:t>
            </a:r>
          </a:p>
        </p:txBody>
      </p:sp>
      <p:sp>
        <p:nvSpPr>
          <p:cNvPr id="51203" name="Slide Number Placeholder 5"/>
          <p:cNvSpPr>
            <a:spLocks noGrp="1"/>
          </p:cNvSpPr>
          <p:nvPr>
            <p:ph type="sldNum" sz="quarter" idx="12"/>
          </p:nvPr>
        </p:nvSpPr>
        <p:spPr>
          <a:noFill/>
        </p:spPr>
        <p:txBody>
          <a:bodyPr/>
          <a:lstStyle/>
          <a:p>
            <a:fld id="{3EF1FA58-CEDF-44A8-8127-F035743BE5B6}" type="slidenum">
              <a:rPr lang="zh-CN" altLang="en-US" smtClean="0">
                <a:ea typeface="宋体"/>
                <a:cs typeface="宋体"/>
              </a:rPr>
              <a:pPr/>
              <a:t>44</a:t>
            </a:fld>
            <a:endParaRPr lang="en-US" altLang="zh-CN" smtClean="0">
              <a:ea typeface="宋体"/>
              <a:cs typeface="宋体"/>
            </a:endParaRPr>
          </a:p>
        </p:txBody>
      </p:sp>
      <p:sp>
        <p:nvSpPr>
          <p:cNvPr id="51204" name="Rectangle 2"/>
          <p:cNvSpPr>
            <a:spLocks noGrp="1" noChangeArrowheads="1"/>
          </p:cNvSpPr>
          <p:nvPr>
            <p:ph type="title"/>
          </p:nvPr>
        </p:nvSpPr>
        <p:spPr/>
        <p:txBody>
          <a:bodyPr/>
          <a:lstStyle/>
          <a:p>
            <a:pPr eaLnBrk="1" hangingPunct="1"/>
            <a:r>
              <a:rPr lang="en-US" altLang="zh-CN" dirty="0" smtClean="0">
                <a:ea typeface="宋体"/>
                <a:cs typeface="宋体"/>
              </a:rPr>
              <a:t>References and Contact</a:t>
            </a:r>
          </a:p>
        </p:txBody>
      </p:sp>
      <p:sp>
        <p:nvSpPr>
          <p:cNvPr id="41989" name="Text Box 4"/>
          <p:cNvSpPr txBox="1">
            <a:spLocks noChangeArrowheads="1"/>
          </p:cNvSpPr>
          <p:nvPr/>
        </p:nvSpPr>
        <p:spPr bwMode="auto">
          <a:xfrm>
            <a:off x="1692169" y="4722293"/>
            <a:ext cx="5749159" cy="1815882"/>
          </a:xfrm>
          <a:prstGeom prst="rect">
            <a:avLst/>
          </a:prstGeom>
          <a:solidFill>
            <a:schemeClr val="bg1">
              <a:lumMod val="60000"/>
              <a:lumOff val="40000"/>
            </a:schemeClr>
          </a:solidFill>
          <a:ln w="9525">
            <a:noFill/>
            <a:miter lim="800000"/>
            <a:headEnd/>
            <a:tailEnd/>
          </a:ln>
        </p:spPr>
        <p:txBody>
          <a:bodyPr wrap="square">
            <a:spAutoFit/>
          </a:bodyPr>
          <a:lstStyle/>
          <a:p>
            <a:pPr algn="ctr">
              <a:spcBef>
                <a:spcPct val="50000"/>
              </a:spcBef>
              <a:defRPr/>
            </a:pPr>
            <a:r>
              <a:rPr lang="en-US" altLang="zh-CN" sz="2800" b="1" dirty="0">
                <a:solidFill>
                  <a:schemeClr val="tx2"/>
                </a:solidFill>
                <a:effectLst>
                  <a:outerShdw blurRad="38100" dist="38100" dir="2700000" algn="tl">
                    <a:srgbClr val="000000">
                      <a:alpha val="95000"/>
                    </a:srgbClr>
                  </a:outerShdw>
                </a:effectLst>
                <a:latin typeface="Comic Sans MS" pitchFamily="66" charset="0"/>
                <a:ea typeface="宋体" charset="-122"/>
              </a:rPr>
              <a:t>Jeff Offutt</a:t>
            </a:r>
          </a:p>
          <a:p>
            <a:pPr algn="ctr">
              <a:spcBef>
                <a:spcPct val="50000"/>
              </a:spcBef>
              <a:defRPr/>
            </a:pPr>
            <a:r>
              <a:rPr lang="en-US" altLang="zh-CN" sz="2800" b="1" dirty="0">
                <a:solidFill>
                  <a:schemeClr val="tx2"/>
                </a:solidFill>
                <a:effectLst>
                  <a:outerShdw blurRad="38100" dist="38100" dir="2700000" algn="tl">
                    <a:srgbClr val="000000">
                      <a:alpha val="95000"/>
                    </a:srgbClr>
                  </a:outerShdw>
                </a:effectLst>
                <a:latin typeface="Comic Sans MS" pitchFamily="66" charset="0"/>
                <a:ea typeface="宋体" charset="-122"/>
              </a:rPr>
              <a:t>offutt@gmu.edu</a:t>
            </a:r>
          </a:p>
          <a:p>
            <a:pPr algn="ctr">
              <a:spcBef>
                <a:spcPct val="50000"/>
              </a:spcBef>
              <a:defRPr/>
            </a:pPr>
            <a:r>
              <a:rPr lang="en-US" altLang="zh-CN" sz="2800" b="1" dirty="0">
                <a:solidFill>
                  <a:schemeClr val="tx2"/>
                </a:solidFill>
                <a:effectLst>
                  <a:outerShdw blurRad="38100" dist="38100" dir="2700000" algn="tl">
                    <a:srgbClr val="000000">
                      <a:alpha val="95000"/>
                    </a:srgbClr>
                  </a:outerShdw>
                </a:effectLst>
                <a:latin typeface="Comic Sans MS" pitchFamily="66" charset="0"/>
                <a:ea typeface="宋体" charset="-122"/>
              </a:rPr>
              <a:t>http://cs.gmu.edu/~offutt/</a:t>
            </a:r>
          </a:p>
        </p:txBody>
      </p:sp>
      <p:sp>
        <p:nvSpPr>
          <p:cNvPr id="51206" name="Date Placeholder 6"/>
          <p:cNvSpPr>
            <a:spLocks noGrp="1"/>
          </p:cNvSpPr>
          <p:nvPr>
            <p:ph type="dt" sz="quarter" idx="10"/>
          </p:nvPr>
        </p:nvSpPr>
        <p:spPr>
          <a:noFill/>
        </p:spPr>
        <p:txBody>
          <a:bodyPr/>
          <a:lstStyle/>
          <a:p>
            <a:r>
              <a:rPr lang="en-US" altLang="zh-CN" smtClean="0">
                <a:ea typeface="宋体"/>
                <a:cs typeface="宋体"/>
              </a:rPr>
              <a:t>Linköping, January 2011</a:t>
            </a:r>
          </a:p>
        </p:txBody>
      </p:sp>
      <p:sp>
        <p:nvSpPr>
          <p:cNvPr id="8" name="Content Placeholder 2"/>
          <p:cNvSpPr>
            <a:spLocks noGrp="1"/>
          </p:cNvSpPr>
          <p:nvPr>
            <p:ph idx="1"/>
          </p:nvPr>
        </p:nvSpPr>
        <p:spPr>
          <a:xfrm>
            <a:off x="88900" y="962156"/>
            <a:ext cx="8966200" cy="4104811"/>
          </a:xfrm>
        </p:spPr>
        <p:txBody>
          <a:bodyPr/>
          <a:lstStyle/>
          <a:p>
            <a:pPr marL="274320" indent="-274320">
              <a:lnSpc>
                <a:spcPct val="90000"/>
              </a:lnSpc>
              <a:spcBef>
                <a:spcPts val="600"/>
              </a:spcBef>
            </a:pPr>
            <a:r>
              <a:rPr lang="en-US" sz="2000" dirty="0" smtClean="0"/>
              <a:t>Modeling Presentation Layers of Web Applications for Testing, Jeff Offutt and Ye Wu, Springer’s Software and Systems Modeling, 9(2), April 2010</a:t>
            </a:r>
          </a:p>
          <a:p>
            <a:pPr marL="1531620" lvl="3" indent="-274320">
              <a:lnSpc>
                <a:spcPct val="90000"/>
              </a:lnSpc>
              <a:spcBef>
                <a:spcPts val="600"/>
              </a:spcBef>
            </a:pPr>
            <a:endParaRPr lang="en-US" sz="800" dirty="0" smtClean="0"/>
          </a:p>
          <a:p>
            <a:pPr marL="274320" indent="-274320">
              <a:lnSpc>
                <a:spcPct val="90000"/>
              </a:lnSpc>
              <a:spcBef>
                <a:spcPts val="600"/>
              </a:spcBef>
            </a:pPr>
            <a:r>
              <a:rPr lang="en-US" sz="2000" dirty="0" smtClean="0"/>
              <a:t>Applying Mutation Testing to Web Applications, </a:t>
            </a:r>
            <a:r>
              <a:rPr lang="en-US" sz="2000" dirty="0" err="1" smtClean="0"/>
              <a:t>Upsorn</a:t>
            </a:r>
            <a:r>
              <a:rPr lang="en-US" sz="2000" dirty="0" smtClean="0"/>
              <a:t> </a:t>
            </a:r>
            <a:r>
              <a:rPr lang="en-US" sz="2000" dirty="0" err="1" smtClean="0"/>
              <a:t>Praphamontripong</a:t>
            </a:r>
            <a:r>
              <a:rPr lang="en-US" sz="2000" dirty="0" smtClean="0"/>
              <a:t> and Jeff Offutt. Sixth Workshop on Mutation Analysis (Mutation 2010), April 2010, </a:t>
            </a:r>
            <a:r>
              <a:rPr lang="en-US" sz="2000" dirty="0" err="1" smtClean="0"/>
              <a:t>Paris,France</a:t>
            </a:r>
            <a:endParaRPr lang="en-US" sz="2000" dirty="0" smtClean="0"/>
          </a:p>
          <a:p>
            <a:pPr marL="1531620" lvl="3" indent="-274320">
              <a:lnSpc>
                <a:spcPct val="90000"/>
              </a:lnSpc>
              <a:spcBef>
                <a:spcPts val="600"/>
              </a:spcBef>
            </a:pPr>
            <a:endParaRPr lang="en-US" sz="800" dirty="0" smtClean="0"/>
          </a:p>
          <a:p>
            <a:pPr marL="274320" indent="-274320">
              <a:lnSpc>
                <a:spcPct val="90000"/>
              </a:lnSpc>
              <a:spcBef>
                <a:spcPts val="600"/>
              </a:spcBef>
            </a:pPr>
            <a:r>
              <a:rPr lang="en-US" sz="2000" dirty="0" smtClean="0"/>
              <a:t>Testing Web Applications by Modeling with FSMs, </a:t>
            </a:r>
            <a:r>
              <a:rPr lang="en-US" sz="2000" dirty="0" err="1" smtClean="0"/>
              <a:t>Anneliese</a:t>
            </a:r>
            <a:r>
              <a:rPr lang="en-US" sz="2000" dirty="0" smtClean="0"/>
              <a:t> Andrews, Jeff Offutt and Roger Alexander, Springer’s Software Systems and Modeling, 4(3):326-345, July 2005</a:t>
            </a:r>
          </a:p>
          <a:p>
            <a:pPr marL="1531620" lvl="3" indent="-274320">
              <a:lnSpc>
                <a:spcPct val="90000"/>
              </a:lnSpc>
              <a:spcBef>
                <a:spcPts val="600"/>
              </a:spcBef>
            </a:pPr>
            <a:endParaRPr lang="en-US" sz="800" dirty="0" smtClean="0"/>
          </a:p>
          <a:p>
            <a:pPr marL="274320" indent="-274320">
              <a:lnSpc>
                <a:spcPct val="90000"/>
              </a:lnSpc>
              <a:spcBef>
                <a:spcPts val="600"/>
              </a:spcBef>
            </a:pPr>
            <a:r>
              <a:rPr lang="en-US" sz="2000" dirty="0" smtClean="0"/>
              <a:t>Quality Attributes of Web Software Applications, Jeff Offutt, IEEE Software: Special Issue on Software Engineering of Internet Software, March/April 2002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1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80010" y="1165860"/>
            <a:ext cx="8995410" cy="494919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Cost Of Late Testing</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5</a:t>
            </a:fld>
            <a:endParaRPr lang="en-US" altLang="zh-CN"/>
          </a:p>
        </p:txBody>
      </p:sp>
      <p:sp>
        <p:nvSpPr>
          <p:cNvPr id="13" name="TextBox 12"/>
          <p:cNvSpPr txBox="1"/>
          <p:nvPr/>
        </p:nvSpPr>
        <p:spPr>
          <a:xfrm>
            <a:off x="152400" y="1108710"/>
            <a:ext cx="525780" cy="461665"/>
          </a:xfrm>
          <a:prstGeom prst="rect">
            <a:avLst/>
          </a:prstGeom>
          <a:noFill/>
        </p:spPr>
        <p:txBody>
          <a:bodyPr wrap="square" rtlCol="0">
            <a:spAutoFit/>
          </a:bodyPr>
          <a:lstStyle/>
          <a:p>
            <a:pPr algn="r"/>
            <a:r>
              <a:rPr lang="en-US" dirty="0" smtClean="0"/>
              <a:t>60</a:t>
            </a:r>
            <a:endParaRPr lang="en-US" dirty="0"/>
          </a:p>
        </p:txBody>
      </p:sp>
      <p:grpSp>
        <p:nvGrpSpPr>
          <p:cNvPr id="16" name="Group 70"/>
          <p:cNvGrpSpPr/>
          <p:nvPr/>
        </p:nvGrpSpPr>
        <p:grpSpPr>
          <a:xfrm>
            <a:off x="152400" y="1336589"/>
            <a:ext cx="6749848" cy="2935076"/>
            <a:chOff x="186690" y="1588049"/>
            <a:chExt cx="6749848" cy="2935076"/>
          </a:xfrm>
        </p:grpSpPr>
        <p:cxnSp>
          <p:nvCxnSpPr>
            <p:cNvPr id="7" name="Straight Connector 6"/>
            <p:cNvCxnSpPr/>
            <p:nvPr/>
          </p:nvCxnSpPr>
          <p:spPr>
            <a:xfrm>
              <a:off x="712470" y="1592580"/>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2470" y="204914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 y="250571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2470" y="296227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2470" y="3418840"/>
              <a:ext cx="6222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2470" y="3875405"/>
              <a:ext cx="62167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6690" y="1810385"/>
              <a:ext cx="525780" cy="461665"/>
            </a:xfrm>
            <a:prstGeom prst="rect">
              <a:avLst/>
            </a:prstGeom>
            <a:noFill/>
          </p:spPr>
          <p:txBody>
            <a:bodyPr wrap="square" rtlCol="0">
              <a:spAutoFit/>
            </a:bodyPr>
            <a:lstStyle/>
            <a:p>
              <a:pPr algn="r"/>
              <a:r>
                <a:rPr lang="en-US" dirty="0" smtClean="0"/>
                <a:t>50</a:t>
              </a:r>
              <a:endParaRPr lang="en-US" dirty="0"/>
            </a:p>
          </p:txBody>
        </p:sp>
        <p:sp>
          <p:nvSpPr>
            <p:cNvPr id="15" name="TextBox 14"/>
            <p:cNvSpPr txBox="1"/>
            <p:nvPr/>
          </p:nvSpPr>
          <p:spPr>
            <a:xfrm>
              <a:off x="186690" y="2260600"/>
              <a:ext cx="525780" cy="461665"/>
            </a:xfrm>
            <a:prstGeom prst="rect">
              <a:avLst/>
            </a:prstGeom>
            <a:noFill/>
          </p:spPr>
          <p:txBody>
            <a:bodyPr wrap="square" rtlCol="0">
              <a:spAutoFit/>
            </a:bodyPr>
            <a:lstStyle/>
            <a:p>
              <a:pPr algn="r"/>
              <a:r>
                <a:rPr lang="en-US" dirty="0" smtClean="0"/>
                <a:t>40</a:t>
              </a:r>
              <a:endParaRPr lang="en-US" dirty="0"/>
            </a:p>
          </p:txBody>
        </p:sp>
        <p:sp>
          <p:nvSpPr>
            <p:cNvPr id="17" name="TextBox 16"/>
            <p:cNvSpPr txBox="1"/>
            <p:nvPr/>
          </p:nvSpPr>
          <p:spPr>
            <a:xfrm>
              <a:off x="186690" y="2710815"/>
              <a:ext cx="525780" cy="461665"/>
            </a:xfrm>
            <a:prstGeom prst="rect">
              <a:avLst/>
            </a:prstGeom>
            <a:noFill/>
          </p:spPr>
          <p:txBody>
            <a:bodyPr wrap="square" rtlCol="0">
              <a:spAutoFit/>
            </a:bodyPr>
            <a:lstStyle/>
            <a:p>
              <a:pPr algn="r"/>
              <a:r>
                <a:rPr lang="en-US" dirty="0" smtClean="0"/>
                <a:t>30</a:t>
              </a:r>
              <a:endParaRPr lang="en-US" dirty="0"/>
            </a:p>
          </p:txBody>
        </p:sp>
        <p:sp>
          <p:nvSpPr>
            <p:cNvPr id="18" name="TextBox 17"/>
            <p:cNvSpPr txBox="1"/>
            <p:nvPr/>
          </p:nvSpPr>
          <p:spPr>
            <a:xfrm>
              <a:off x="186690" y="3161030"/>
              <a:ext cx="525780" cy="461665"/>
            </a:xfrm>
            <a:prstGeom prst="rect">
              <a:avLst/>
            </a:prstGeom>
            <a:noFill/>
          </p:spPr>
          <p:txBody>
            <a:bodyPr wrap="square" rtlCol="0">
              <a:spAutoFit/>
            </a:bodyPr>
            <a:lstStyle/>
            <a:p>
              <a:pPr algn="r"/>
              <a:r>
                <a:rPr lang="en-US" dirty="0" smtClean="0"/>
                <a:t>20</a:t>
              </a:r>
              <a:endParaRPr lang="en-US" dirty="0"/>
            </a:p>
          </p:txBody>
        </p:sp>
        <p:sp>
          <p:nvSpPr>
            <p:cNvPr id="19" name="TextBox 18"/>
            <p:cNvSpPr txBox="1"/>
            <p:nvPr/>
          </p:nvSpPr>
          <p:spPr>
            <a:xfrm>
              <a:off x="186690" y="3611245"/>
              <a:ext cx="525780" cy="461665"/>
            </a:xfrm>
            <a:prstGeom prst="rect">
              <a:avLst/>
            </a:prstGeom>
            <a:noFill/>
          </p:spPr>
          <p:txBody>
            <a:bodyPr wrap="square" rtlCol="0">
              <a:spAutoFit/>
            </a:bodyPr>
            <a:lstStyle/>
            <a:p>
              <a:pPr algn="r"/>
              <a:r>
                <a:rPr lang="en-US" dirty="0" smtClean="0"/>
                <a:t>10</a:t>
              </a:r>
              <a:endParaRPr lang="en-US" dirty="0"/>
            </a:p>
          </p:txBody>
        </p:sp>
        <p:sp>
          <p:nvSpPr>
            <p:cNvPr id="20" name="TextBox 19"/>
            <p:cNvSpPr txBox="1"/>
            <p:nvPr/>
          </p:nvSpPr>
          <p:spPr>
            <a:xfrm>
              <a:off x="186690" y="4061460"/>
              <a:ext cx="525780" cy="461665"/>
            </a:xfrm>
            <a:prstGeom prst="rect">
              <a:avLst/>
            </a:prstGeom>
            <a:noFill/>
          </p:spPr>
          <p:txBody>
            <a:bodyPr wrap="square" rtlCol="0">
              <a:spAutoFit/>
            </a:bodyPr>
            <a:lstStyle/>
            <a:p>
              <a:pPr algn="r"/>
              <a:r>
                <a:rPr lang="en-US" dirty="0" smtClean="0"/>
                <a:t>0</a:t>
              </a:r>
              <a:endParaRPr lang="en-US" dirty="0"/>
            </a:p>
          </p:txBody>
        </p:sp>
        <p:cxnSp>
          <p:nvCxnSpPr>
            <p:cNvPr id="24" name="Straight Connector 23"/>
            <p:cNvCxnSpPr/>
            <p:nvPr/>
          </p:nvCxnSpPr>
          <p:spPr>
            <a:xfrm rot="5400000">
              <a:off x="6856034"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34052"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838449"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842846"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847243"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851640"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29655" y="4407944"/>
              <a:ext cx="161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4818" y="2953026"/>
              <a:ext cx="27299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2470" y="4327440"/>
              <a:ext cx="6222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5302642" y="2465222"/>
            <a:ext cx="204717" cy="1168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11379" y="3604923"/>
            <a:ext cx="204717" cy="460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304821" y="3159650"/>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7461" y="3859364"/>
            <a:ext cx="204717" cy="205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086069" y="1784074"/>
            <a:ext cx="204717" cy="2281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302380" y="3159650"/>
            <a:ext cx="204717" cy="905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508573" y="4002488"/>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082151" y="2237298"/>
            <a:ext cx="204717" cy="1828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99330" y="3469750"/>
            <a:ext cx="204717" cy="5955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511970" y="4018389"/>
            <a:ext cx="204717" cy="46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78233" y="3620825"/>
            <a:ext cx="204717" cy="444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86970" y="3787803"/>
            <a:ext cx="204717" cy="2775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500737" y="4002488"/>
            <a:ext cx="204717" cy="62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15298" y="1792026"/>
            <a:ext cx="204717" cy="22732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306460" y="3867316"/>
            <a:ext cx="204717" cy="1980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rot="19048443">
            <a:off x="-162372" y="4724094"/>
            <a:ext cx="2160270" cy="461665"/>
          </a:xfrm>
          <a:prstGeom prst="rect">
            <a:avLst/>
          </a:prstGeom>
          <a:noFill/>
        </p:spPr>
        <p:txBody>
          <a:bodyPr wrap="square" rtlCol="0" anchor="ctr">
            <a:spAutoFit/>
          </a:bodyPr>
          <a:lstStyle/>
          <a:p>
            <a:pPr algn="r"/>
            <a:r>
              <a:rPr lang="en-US" dirty="0" smtClean="0">
                <a:latin typeface="Comic Sans MS" pitchFamily="66" charset="0"/>
              </a:rPr>
              <a:t>Requirements</a:t>
            </a:r>
            <a:endParaRPr lang="en-US" dirty="0">
              <a:latin typeface="Comic Sans MS" pitchFamily="66" charset="0"/>
            </a:endParaRPr>
          </a:p>
        </p:txBody>
      </p:sp>
      <p:sp>
        <p:nvSpPr>
          <p:cNvPr id="82" name="TextBox 81"/>
          <p:cNvSpPr txBox="1"/>
          <p:nvPr/>
        </p:nvSpPr>
        <p:spPr>
          <a:xfrm rot="19048443">
            <a:off x="1388832" y="4886731"/>
            <a:ext cx="2641499" cy="461665"/>
          </a:xfrm>
          <a:prstGeom prst="rect">
            <a:avLst/>
          </a:prstGeom>
          <a:noFill/>
        </p:spPr>
        <p:txBody>
          <a:bodyPr wrap="square" rtlCol="0" anchor="ctr">
            <a:spAutoFit/>
          </a:bodyPr>
          <a:lstStyle/>
          <a:p>
            <a:pPr algn="r"/>
            <a:r>
              <a:rPr lang="en-US" dirty="0" err="1" smtClean="0">
                <a:latin typeface="Comic Sans MS" pitchFamily="66" charset="0"/>
              </a:rPr>
              <a:t>Prog</a:t>
            </a:r>
            <a:r>
              <a:rPr lang="en-US" dirty="0" smtClean="0">
                <a:latin typeface="Comic Sans MS" pitchFamily="66" charset="0"/>
              </a:rPr>
              <a:t> / Unit Test</a:t>
            </a:r>
          </a:p>
        </p:txBody>
      </p:sp>
      <p:sp>
        <p:nvSpPr>
          <p:cNvPr id="83" name="TextBox 82"/>
          <p:cNvSpPr txBox="1"/>
          <p:nvPr/>
        </p:nvSpPr>
        <p:spPr>
          <a:xfrm rot="19048443">
            <a:off x="449537" y="4867825"/>
            <a:ext cx="2585557" cy="461665"/>
          </a:xfrm>
          <a:prstGeom prst="rect">
            <a:avLst/>
          </a:prstGeom>
          <a:noFill/>
        </p:spPr>
        <p:txBody>
          <a:bodyPr wrap="square" rtlCol="0" anchor="ctr">
            <a:spAutoFit/>
          </a:bodyPr>
          <a:lstStyle/>
          <a:p>
            <a:pPr algn="r"/>
            <a:r>
              <a:rPr lang="en-US" dirty="0" smtClean="0">
                <a:latin typeface="Comic Sans MS" pitchFamily="66" charset="0"/>
              </a:rPr>
              <a:t>Design</a:t>
            </a:r>
            <a:endParaRPr lang="en-US" dirty="0">
              <a:latin typeface="Comic Sans MS" pitchFamily="66" charset="0"/>
            </a:endParaRPr>
          </a:p>
        </p:txBody>
      </p:sp>
      <p:sp>
        <p:nvSpPr>
          <p:cNvPr id="84" name="TextBox 83"/>
          <p:cNvSpPr txBox="1"/>
          <p:nvPr/>
        </p:nvSpPr>
        <p:spPr>
          <a:xfrm rot="19048443">
            <a:off x="2201512" y="5069908"/>
            <a:ext cx="2912939" cy="461665"/>
          </a:xfrm>
          <a:prstGeom prst="rect">
            <a:avLst/>
          </a:prstGeom>
          <a:noFill/>
        </p:spPr>
        <p:txBody>
          <a:bodyPr wrap="square" rtlCol="0" anchor="ctr">
            <a:spAutoFit/>
          </a:bodyPr>
          <a:lstStyle/>
          <a:p>
            <a:pPr algn="r"/>
            <a:r>
              <a:rPr lang="en-US" dirty="0" smtClean="0">
                <a:latin typeface="Comic Sans MS" pitchFamily="66" charset="0"/>
              </a:rPr>
              <a:t>Integration Test</a:t>
            </a:r>
            <a:endParaRPr lang="en-US" dirty="0">
              <a:latin typeface="Comic Sans MS" pitchFamily="66" charset="0"/>
            </a:endParaRPr>
          </a:p>
        </p:txBody>
      </p:sp>
      <p:sp>
        <p:nvSpPr>
          <p:cNvPr id="87" name="TextBox 86"/>
          <p:cNvSpPr txBox="1"/>
          <p:nvPr/>
        </p:nvSpPr>
        <p:spPr>
          <a:xfrm>
            <a:off x="7098030" y="2331720"/>
            <a:ext cx="2045970" cy="1323439"/>
          </a:xfrm>
          <a:prstGeom prst="rect">
            <a:avLst/>
          </a:prstGeom>
          <a:noFill/>
        </p:spPr>
        <p:txBody>
          <a:bodyPr wrap="square" rtlCol="0">
            <a:spAutoFit/>
          </a:bodyPr>
          <a:lstStyle/>
          <a:p>
            <a:r>
              <a:rPr lang="en-US" sz="1600" dirty="0" smtClean="0">
                <a:latin typeface="Comic Sans MS" pitchFamily="66" charset="0"/>
              </a:rPr>
              <a:t>Fault origin (%)</a:t>
            </a:r>
          </a:p>
          <a:p>
            <a:endParaRPr lang="en-US" sz="1600" dirty="0" smtClean="0">
              <a:latin typeface="Comic Sans MS" pitchFamily="66" charset="0"/>
            </a:endParaRPr>
          </a:p>
          <a:p>
            <a:r>
              <a:rPr lang="en-US" sz="1600" dirty="0" smtClean="0">
                <a:latin typeface="Comic Sans MS" pitchFamily="66" charset="0"/>
              </a:rPr>
              <a:t>Fault detection (%)</a:t>
            </a:r>
          </a:p>
          <a:p>
            <a:endParaRPr lang="en-US" sz="1600" dirty="0" smtClean="0">
              <a:latin typeface="Comic Sans MS" pitchFamily="66" charset="0"/>
            </a:endParaRPr>
          </a:p>
          <a:p>
            <a:r>
              <a:rPr lang="en-US" sz="1600" dirty="0" smtClean="0">
                <a:latin typeface="Comic Sans MS" pitchFamily="66" charset="0"/>
              </a:rPr>
              <a:t>Unit cost (X)</a:t>
            </a:r>
            <a:endParaRPr lang="en-US" sz="1600" dirty="0">
              <a:latin typeface="Comic Sans MS" pitchFamily="66" charset="0"/>
            </a:endParaRPr>
          </a:p>
        </p:txBody>
      </p:sp>
      <p:sp>
        <p:nvSpPr>
          <p:cNvPr id="88" name="Rectangle 87"/>
          <p:cNvSpPr/>
          <p:nvPr/>
        </p:nvSpPr>
        <p:spPr>
          <a:xfrm>
            <a:off x="6990307" y="2406571"/>
            <a:ext cx="160349" cy="1637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990307" y="2912391"/>
            <a:ext cx="160349" cy="1637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90307" y="3381584"/>
            <a:ext cx="160349" cy="1637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79"/>
          <p:cNvSpPr txBox="1">
            <a:spLocks noChangeArrowheads="1"/>
          </p:cNvSpPr>
          <p:nvPr/>
        </p:nvSpPr>
        <p:spPr bwMode="auto">
          <a:xfrm>
            <a:off x="137795" y="6173788"/>
            <a:ext cx="8858250" cy="369332"/>
          </a:xfrm>
          <a:prstGeom prst="rect">
            <a:avLst/>
          </a:prstGeom>
          <a:noFill/>
          <a:ln w="9525">
            <a:noFill/>
            <a:miter lim="800000"/>
            <a:headEnd/>
            <a:tailEnd/>
          </a:ln>
        </p:spPr>
        <p:txBody>
          <a:bodyPr>
            <a:spAutoFit/>
          </a:bodyPr>
          <a:lstStyle/>
          <a:p>
            <a:pPr algn="ctr"/>
            <a:r>
              <a:rPr lang="en-US" sz="1800" dirty="0">
                <a:solidFill>
                  <a:schemeClr val="tx1"/>
                </a:solidFill>
              </a:rPr>
              <a:t>Software Engineering Institute; Carnegie Mellon University; Handbook CMU/SEI-96-HB-002</a:t>
            </a:r>
          </a:p>
        </p:txBody>
      </p:sp>
      <p:sp>
        <p:nvSpPr>
          <p:cNvPr id="75" name="Rectangle 74"/>
          <p:cNvSpPr/>
          <p:nvPr/>
        </p:nvSpPr>
        <p:spPr>
          <a:xfrm>
            <a:off x="6229350" y="4089400"/>
            <a:ext cx="355600" cy="654050"/>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306460" y="3995877"/>
            <a:ext cx="204717" cy="632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01325" y="3620602"/>
            <a:ext cx="204717" cy="4376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245357" y="4090548"/>
            <a:ext cx="355600" cy="198795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rot="19048443">
            <a:off x="3200330" y="5069908"/>
            <a:ext cx="2912939" cy="461665"/>
          </a:xfrm>
          <a:prstGeom prst="rect">
            <a:avLst/>
          </a:prstGeom>
          <a:noFill/>
        </p:spPr>
        <p:txBody>
          <a:bodyPr wrap="square" rtlCol="0" anchor="ctr">
            <a:spAutoFit/>
          </a:bodyPr>
          <a:lstStyle/>
          <a:p>
            <a:pPr algn="r"/>
            <a:r>
              <a:rPr lang="en-US" dirty="0" smtClean="0">
                <a:latin typeface="Comic Sans MS" pitchFamily="66" charset="0"/>
              </a:rPr>
              <a:t>System Test</a:t>
            </a:r>
            <a:endParaRPr lang="en-US" dirty="0">
              <a:latin typeface="Comic Sans MS" pitchFamily="66" charset="0"/>
            </a:endParaRPr>
          </a:p>
        </p:txBody>
      </p:sp>
      <p:sp>
        <p:nvSpPr>
          <p:cNvPr id="86" name="TextBox 85"/>
          <p:cNvSpPr txBox="1"/>
          <p:nvPr/>
        </p:nvSpPr>
        <p:spPr>
          <a:xfrm rot="19048443">
            <a:off x="4233436" y="5069908"/>
            <a:ext cx="2912939" cy="461665"/>
          </a:xfrm>
          <a:prstGeom prst="rect">
            <a:avLst/>
          </a:prstGeom>
          <a:noFill/>
        </p:spPr>
        <p:txBody>
          <a:bodyPr wrap="square" rtlCol="0" anchor="ctr">
            <a:spAutoFit/>
          </a:bodyPr>
          <a:lstStyle/>
          <a:p>
            <a:pPr algn="r"/>
            <a:r>
              <a:rPr lang="en-US" dirty="0" smtClean="0">
                <a:latin typeface="Comic Sans MS" pitchFamily="66" charset="0"/>
              </a:rPr>
              <a:t>Production</a:t>
            </a:r>
            <a:endParaRPr lang="en-US" dirty="0">
              <a:latin typeface="Comic Sans MS" pitchFamily="66" charset="0"/>
            </a:endParaRPr>
          </a:p>
        </p:txBody>
      </p:sp>
      <p:sp>
        <p:nvSpPr>
          <p:cNvPr id="79" name="Rectangle 78"/>
          <p:cNvSpPr/>
          <p:nvPr/>
        </p:nvSpPr>
        <p:spPr>
          <a:xfrm>
            <a:off x="2299330" y="3220871"/>
            <a:ext cx="204717" cy="250699"/>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302380" y="2511189"/>
            <a:ext cx="204717" cy="653144"/>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04821" y="2715904"/>
            <a:ext cx="204717" cy="454524"/>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10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1000"/>
                                        <p:tgtEl>
                                          <p:spTgt spid="8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1000"/>
                                        <p:tgtEl>
                                          <p:spTgt spid="8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0 0  L 0 0.33333  E" pathEditMode="relative" ptsTypes="">
                                      <p:cBhvr>
                                        <p:cTn id="17" dur="2000" fill="hold"/>
                                        <p:tgtEl>
                                          <p:spTgt spid="45"/>
                                        </p:tgtEl>
                                        <p:attrNameLst>
                                          <p:attrName>ppt_x</p:attrName>
                                          <p:attrName>ppt_y</p:attrName>
                                        </p:attrNameLst>
                                      </p:cBhvr>
                                    </p:animMotion>
                                  </p:childTnLst>
                                </p:cTn>
                              </p:par>
                            </p:childTnLst>
                          </p:cTn>
                        </p:par>
                        <p:par>
                          <p:cTn id="18" fill="hold">
                            <p:stCondLst>
                              <p:cond delay="2000"/>
                            </p:stCondLst>
                            <p:childTnLst>
                              <p:par>
                                <p:cTn id="19" presetID="42" presetClass="path" presetSubtype="0" accel="50000" decel="50000" fill="hold" grpId="0" nodeType="afterEffect">
                                  <p:stCondLst>
                                    <p:cond delay="0"/>
                                  </p:stCondLst>
                                  <p:childTnLst>
                                    <p:animMotion origin="layout" path="M 1.94444E-6 -7.40741E-7 L 1.94444E-6 0.03657 " pathEditMode="relative" rAng="0" ptsTypes="AA">
                                      <p:cBhvr>
                                        <p:cTn id="20" dur="2000" fill="hold"/>
                                        <p:tgtEl>
                                          <p:spTgt spid="73"/>
                                        </p:tgtEl>
                                        <p:attrNameLst>
                                          <p:attrName>ppt_x</p:attrName>
                                          <p:attrName>ppt_y</p:attrName>
                                        </p:attrNameLst>
                                      </p:cBhvr>
                                      <p:rCtr x="0" y="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3" grpId="0" animBg="1"/>
      <p:bldP spid="79" grpId="0" animBg="1"/>
      <p:bldP spid="80"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Failure 1</a:t>
            </a:r>
            <a:endParaRPr lang="en-US" dirty="0"/>
          </a:p>
        </p:txBody>
      </p:sp>
      <p:sp>
        <p:nvSpPr>
          <p:cNvPr id="3" name="Date Placeholder 2"/>
          <p:cNvSpPr>
            <a:spLocks noGrp="1"/>
          </p:cNvSpPr>
          <p:nvPr>
            <p:ph type="dt" sz="half" idx="10"/>
          </p:nvPr>
        </p:nvSpPr>
        <p:spPr/>
        <p:txBody>
          <a:bodyPr/>
          <a:lstStyle/>
          <a:p>
            <a:fld id="{EB79BCD7-1F94-4C47-92E4-D49458C7830A}" type="datetime1">
              <a:rPr lang="en-US" smtClean="0"/>
              <a:pPr/>
              <a:t>1/11/2011</a:t>
            </a:fld>
            <a:endParaRPr lang="en-US"/>
          </a:p>
        </p:txBody>
      </p:sp>
      <p:sp>
        <p:nvSpPr>
          <p:cNvPr id="4" name="Footer Placeholder 3"/>
          <p:cNvSpPr>
            <a:spLocks noGrp="1"/>
          </p:cNvSpPr>
          <p:nvPr>
            <p:ph type="ftr" sz="quarter" idx="11"/>
          </p:nvPr>
        </p:nvSpPr>
        <p:spPr/>
        <p:txBody>
          <a:bodyPr/>
          <a:lstStyle/>
          <a:p>
            <a:r>
              <a:rPr lang="en-US" smtClean="0"/>
              <a:t>© Offutt</a:t>
            </a:r>
            <a:endParaRPr lang="en-US"/>
          </a:p>
        </p:txBody>
      </p:sp>
      <p:sp>
        <p:nvSpPr>
          <p:cNvPr id="5" name="Slide Number Placeholder 4"/>
          <p:cNvSpPr>
            <a:spLocks noGrp="1"/>
          </p:cNvSpPr>
          <p:nvPr>
            <p:ph type="sldNum" sz="quarter" idx="12"/>
          </p:nvPr>
        </p:nvSpPr>
        <p:spPr/>
        <p:txBody>
          <a:bodyPr/>
          <a:lstStyle/>
          <a:p>
            <a:fld id="{E317098C-1FA7-45B6-B181-BBD853C11944}" type="slidenum">
              <a:rPr lang="en-US" smtClean="0"/>
              <a:pPr/>
              <a:t>6</a:t>
            </a:fld>
            <a:endParaRPr lang="en-US"/>
          </a:p>
        </p:txBody>
      </p:sp>
      <p:pic>
        <p:nvPicPr>
          <p:cNvPr id="10" name="Picture 6" descr="Orbitz_error.jpg"/>
          <p:cNvPicPr>
            <a:picLocks noChangeAspect="1"/>
          </p:cNvPicPr>
          <p:nvPr/>
        </p:nvPicPr>
        <p:blipFill>
          <a:blip r:embed="rId2" cstate="print"/>
          <a:srcRect/>
          <a:stretch>
            <a:fillRect/>
          </a:stretch>
        </p:blipFill>
        <p:spPr bwMode="auto">
          <a:xfrm>
            <a:off x="211138" y="1414463"/>
            <a:ext cx="8686800" cy="4071937"/>
          </a:xfrm>
          <a:prstGeom prst="rect">
            <a:avLst/>
          </a:prstGeom>
          <a:noFill/>
          <a:ln w="9525">
            <a:noFill/>
            <a:miter lim="800000"/>
            <a:headEnd/>
            <a:tailEnd/>
          </a:ln>
        </p:spPr>
      </p:pic>
      <p:sp>
        <p:nvSpPr>
          <p:cNvPr id="11" name="Oval 10"/>
          <p:cNvSpPr/>
          <p:nvPr/>
        </p:nvSpPr>
        <p:spPr>
          <a:xfrm>
            <a:off x="76200" y="3181290"/>
            <a:ext cx="4267200" cy="7049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153"/>
          <p:cNvSpPr txBox="1">
            <a:spLocks noChangeArrowheads="1"/>
          </p:cNvSpPr>
          <p:nvPr/>
        </p:nvSpPr>
        <p:spPr bwMode="auto">
          <a:xfrm>
            <a:off x="3352800" y="5543490"/>
            <a:ext cx="3124200" cy="707886"/>
          </a:xfrm>
          <a:prstGeom prst="rect">
            <a:avLst/>
          </a:prstGeom>
          <a:solidFill>
            <a:srgbClr val="CCCCFF"/>
          </a:solidFill>
          <a:ln w="38100">
            <a:solidFill>
              <a:srgbClr val="CC0000"/>
            </a:solidFill>
            <a:miter lim="800000"/>
            <a:headEnd/>
            <a:tailEnd/>
          </a:ln>
          <a:effectLst/>
        </p:spPr>
        <p:txBody>
          <a:bodyPr wrap="square">
            <a:spAutoFit/>
          </a:bodyPr>
          <a:lstStyle/>
          <a:p>
            <a:pPr algn="ctr">
              <a:spcBef>
                <a:spcPct val="50000"/>
              </a:spcBef>
            </a:pPr>
            <a:r>
              <a:rPr lang="en-US" sz="2000" dirty="0" smtClean="0">
                <a:solidFill>
                  <a:srgbClr val="CC0000"/>
                </a:solidFill>
                <a:latin typeface="Comic Sans MS" pitchFamily="66" charset="0"/>
              </a:rPr>
              <a:t>Why should I trust you enough to try again?</a:t>
            </a:r>
            <a:endParaRPr lang="en-US" sz="2000" dirty="0">
              <a:solidFill>
                <a:srgbClr val="CC0000"/>
              </a:solidFill>
              <a:latin typeface="Comic Sans MS" pitchFamily="66" charset="0"/>
            </a:endParaRPr>
          </a:p>
        </p:txBody>
      </p:sp>
      <p:cxnSp>
        <p:nvCxnSpPr>
          <p:cNvPr id="13" name="Straight Connector 12"/>
          <p:cNvCxnSpPr>
            <a:stCxn id="11" idx="4"/>
            <a:endCxn id="12" idx="1"/>
          </p:cNvCxnSpPr>
          <p:nvPr/>
        </p:nvCxnSpPr>
        <p:spPr>
          <a:xfrm rot="16200000" flipH="1">
            <a:off x="1775684" y="4320316"/>
            <a:ext cx="2011233" cy="114300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Failure 2</a:t>
            </a:r>
            <a:endParaRPr lang="en-US" dirty="0"/>
          </a:p>
        </p:txBody>
      </p:sp>
      <p:sp>
        <p:nvSpPr>
          <p:cNvPr id="3" name="Date Placeholder 2"/>
          <p:cNvSpPr>
            <a:spLocks noGrp="1"/>
          </p:cNvSpPr>
          <p:nvPr>
            <p:ph type="dt" sz="half" idx="10"/>
          </p:nvPr>
        </p:nvSpPr>
        <p:spPr/>
        <p:txBody>
          <a:bodyPr/>
          <a:lstStyle/>
          <a:p>
            <a:r>
              <a:rPr lang="en-US" smtClean="0"/>
              <a:t>Linköping, January 2011</a:t>
            </a:r>
            <a:endParaRPr lang="en-US"/>
          </a:p>
        </p:txBody>
      </p:sp>
      <p:sp>
        <p:nvSpPr>
          <p:cNvPr id="4" name="Footer Placeholder 3"/>
          <p:cNvSpPr>
            <a:spLocks noGrp="1"/>
          </p:cNvSpPr>
          <p:nvPr>
            <p:ph type="ftr" sz="quarter" idx="11"/>
          </p:nvPr>
        </p:nvSpPr>
        <p:spPr/>
        <p:txBody>
          <a:bodyPr/>
          <a:lstStyle/>
          <a:p>
            <a:r>
              <a:rPr lang="en-US" smtClean="0"/>
              <a:t>©  Jeff Offutt</a:t>
            </a:r>
            <a:endParaRPr lang="en-US"/>
          </a:p>
        </p:txBody>
      </p:sp>
      <p:sp>
        <p:nvSpPr>
          <p:cNvPr id="5" name="Slide Number Placeholder 4"/>
          <p:cNvSpPr>
            <a:spLocks noGrp="1"/>
          </p:cNvSpPr>
          <p:nvPr>
            <p:ph type="sldNum" sz="quarter" idx="12"/>
          </p:nvPr>
        </p:nvSpPr>
        <p:spPr/>
        <p:txBody>
          <a:bodyPr/>
          <a:lstStyle/>
          <a:p>
            <a:fld id="{E317098C-1FA7-45B6-B181-BBD853C11944}" type="slidenum">
              <a:rPr lang="en-US" smtClean="0"/>
              <a:pPr/>
              <a:t>7</a:t>
            </a:fld>
            <a:endParaRPr lang="en-US"/>
          </a:p>
        </p:txBody>
      </p:sp>
      <p:pic>
        <p:nvPicPr>
          <p:cNvPr id="6" name="Picture 11" descr="IEEE_State.jpg"/>
          <p:cNvPicPr>
            <a:picLocks noChangeAspect="1"/>
          </p:cNvPicPr>
          <p:nvPr/>
        </p:nvPicPr>
        <p:blipFill>
          <a:blip r:embed="rId2" cstate="print"/>
          <a:srcRect/>
          <a:stretch>
            <a:fillRect/>
          </a:stretch>
        </p:blipFill>
        <p:spPr bwMode="auto">
          <a:xfrm>
            <a:off x="192088" y="2101933"/>
            <a:ext cx="8723312" cy="2960729"/>
          </a:xfrm>
          <a:prstGeom prst="rect">
            <a:avLst/>
          </a:prstGeom>
          <a:noFill/>
          <a:ln w="9525">
            <a:noFill/>
            <a:miter lim="800000"/>
            <a:headEnd/>
            <a:tailEnd/>
          </a:ln>
        </p:spPr>
      </p:pic>
      <p:sp>
        <p:nvSpPr>
          <p:cNvPr id="7" name="Oval 6"/>
          <p:cNvSpPr/>
          <p:nvPr/>
        </p:nvSpPr>
        <p:spPr>
          <a:xfrm>
            <a:off x="76200" y="3336975"/>
            <a:ext cx="6096000" cy="533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53"/>
          <p:cNvSpPr txBox="1">
            <a:spLocks noChangeArrowheads="1"/>
          </p:cNvSpPr>
          <p:nvPr/>
        </p:nvSpPr>
        <p:spPr bwMode="auto">
          <a:xfrm>
            <a:off x="3047999" y="5567571"/>
            <a:ext cx="3124201" cy="707886"/>
          </a:xfrm>
          <a:prstGeom prst="rect">
            <a:avLst/>
          </a:prstGeom>
          <a:solidFill>
            <a:srgbClr val="CCCCFF"/>
          </a:solidFill>
          <a:ln w="38100">
            <a:solidFill>
              <a:srgbClr val="CC0000"/>
            </a:solidFill>
            <a:miter lim="800000"/>
            <a:headEnd/>
            <a:tailEnd/>
          </a:ln>
          <a:effectLst/>
        </p:spPr>
        <p:txBody>
          <a:bodyPr wrap="square">
            <a:spAutoFit/>
          </a:bodyPr>
          <a:lstStyle/>
          <a:p>
            <a:pPr algn="ctr">
              <a:spcBef>
                <a:spcPct val="50000"/>
              </a:spcBef>
            </a:pPr>
            <a:r>
              <a:rPr lang="en-US" sz="2000" dirty="0" smtClean="0">
                <a:solidFill>
                  <a:srgbClr val="CC0000"/>
                </a:solidFill>
                <a:latin typeface="Comic Sans MS" pitchFamily="66" charset="0"/>
              </a:rPr>
              <a:t>Oh yeah?? I’m definitely pushing BACK !</a:t>
            </a:r>
            <a:endParaRPr lang="en-US" sz="2000" dirty="0">
              <a:solidFill>
                <a:srgbClr val="CC0000"/>
              </a:solidFill>
              <a:latin typeface="Comic Sans MS" pitchFamily="66" charset="0"/>
            </a:endParaRPr>
          </a:p>
        </p:txBody>
      </p:sp>
      <p:cxnSp>
        <p:nvCxnSpPr>
          <p:cNvPr id="9" name="Straight Connector 8"/>
          <p:cNvCxnSpPr>
            <a:stCxn id="7" idx="3"/>
            <a:endCxn id="8" idx="1"/>
          </p:cNvCxnSpPr>
          <p:nvPr/>
        </p:nvCxnSpPr>
        <p:spPr>
          <a:xfrm rot="16200000" flipH="1">
            <a:off x="943842" y="3817357"/>
            <a:ext cx="2129254" cy="207906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pPr>
              <a:defRPr/>
            </a:pPr>
            <a:r>
              <a:rPr lang="en-US" altLang="zh-CN" smtClean="0"/>
              <a:t>Linköping, January 2011</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  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8</a:t>
            </a:fld>
            <a:endParaRPr lang="en-US" altLang="zh-CN"/>
          </a:p>
        </p:txBody>
      </p:sp>
      <p:sp>
        <p:nvSpPr>
          <p:cNvPr id="7" name="Content Placeholder 2"/>
          <p:cNvSpPr txBox="1">
            <a:spLocks/>
          </p:cNvSpPr>
          <p:nvPr/>
        </p:nvSpPr>
        <p:spPr>
          <a:xfrm>
            <a:off x="1089878" y="1585860"/>
            <a:ext cx="6960814" cy="4178828"/>
          </a:xfrm>
          <a:prstGeom prst="rect">
            <a:avLst/>
          </a:prstGeom>
          <a:solidFill>
            <a:srgbClr val="3333CC"/>
          </a:solidFill>
          <a:ln w="28575">
            <a:solidFill>
              <a:srgbClr val="000000"/>
            </a:solidFill>
          </a:ln>
          <a:effectLst>
            <a:outerShdw blurRad="50800" dist="127000" dir="2700000" algn="tl" rotWithShape="0">
              <a:prstClr val="black">
                <a:alpha val="40000"/>
              </a:prstClr>
            </a:outerShdw>
          </a:effectLst>
        </p:spPr>
        <p:txBody>
          <a:bodyPr/>
          <a:lstStyle/>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Motivation</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Unique Aspects of Web Software</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The Atomic Section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Testing with the </a:t>
            </a:r>
            <a:r>
              <a:rPr lang="en-US" sz="2800" b="1" kern="0" dirty="0" err="1" smtClean="0">
                <a:solidFill>
                  <a:schemeClr val="tx1">
                    <a:lumMod val="95000"/>
                  </a:schemeClr>
                </a:solidFill>
                <a:effectLst>
                  <a:outerShdw blurRad="38100" dist="38100" dir="2700000" algn="tl">
                    <a:srgbClr val="000000">
                      <a:alpha val="43137"/>
                    </a:srgbClr>
                  </a:outerShdw>
                </a:effectLst>
                <a:latin typeface="Comic Sans MS" pitchFamily="66" charset="0"/>
              </a:rPr>
              <a:t>AtS</a:t>
            </a: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 Model</a:t>
            </a:r>
          </a:p>
          <a:p>
            <a:pPr marL="514350" indent="-514350">
              <a:lnSpc>
                <a:spcPct val="150000"/>
              </a:lnSpc>
              <a:spcBef>
                <a:spcPts val="1200"/>
              </a:spcBef>
              <a:buFont typeface="+mj-lt"/>
              <a:buAutoNum type="arabicPeriod"/>
              <a:defRPr/>
            </a:pPr>
            <a:r>
              <a:rPr lang="en-US" sz="2800" b="1" kern="0" dirty="0" smtClean="0">
                <a:solidFill>
                  <a:schemeClr val="tx1">
                    <a:lumMod val="95000"/>
                  </a:schemeClr>
                </a:solidFill>
                <a:effectLst>
                  <a:outerShdw blurRad="38100" dist="38100" dir="2700000" algn="tl">
                    <a:srgbClr val="000000">
                      <a:alpha val="43137"/>
                    </a:srgbClr>
                  </a:outerShdw>
                </a:effectLst>
                <a:latin typeface="Comic Sans MS" pitchFamily="66" charset="0"/>
              </a:rPr>
              <a:t>Other Applications and Summary</a:t>
            </a:r>
          </a:p>
        </p:txBody>
      </p:sp>
      <p:sp>
        <p:nvSpPr>
          <p:cNvPr id="8" name="Rectangle 7"/>
          <p:cNvSpPr/>
          <p:nvPr/>
        </p:nvSpPr>
        <p:spPr>
          <a:xfrm>
            <a:off x="1144597" y="2453632"/>
            <a:ext cx="6429020" cy="716272"/>
          </a:xfrm>
          <a:prstGeom prst="rect">
            <a:avLst/>
          </a:prstGeom>
          <a:solidFill>
            <a:srgbClr val="FFFF00">
              <a:alpha val="4902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Deployment Methods</a:t>
            </a:r>
            <a:endParaRPr lang="en-US" dirty="0"/>
          </a:p>
        </p:txBody>
      </p:sp>
      <p:sp>
        <p:nvSpPr>
          <p:cNvPr id="3" name="Content Placeholder 2"/>
          <p:cNvSpPr>
            <a:spLocks noGrp="1"/>
          </p:cNvSpPr>
          <p:nvPr>
            <p:ph idx="1"/>
          </p:nvPr>
        </p:nvSpPr>
        <p:spPr>
          <a:xfrm>
            <a:off x="88900" y="841425"/>
            <a:ext cx="8966200" cy="5743143"/>
          </a:xfrm>
        </p:spPr>
        <p:txBody>
          <a:bodyPr/>
          <a:lstStyle/>
          <a:p>
            <a:r>
              <a:rPr lang="en-US" dirty="0" smtClean="0">
                <a:solidFill>
                  <a:schemeClr val="tx2"/>
                </a:solidFill>
              </a:rPr>
              <a:t>Bundled</a:t>
            </a:r>
            <a:r>
              <a:rPr lang="en-US" dirty="0" smtClean="0"/>
              <a:t> : On your computer when you buy it</a:t>
            </a:r>
          </a:p>
          <a:p>
            <a:r>
              <a:rPr lang="en-US" dirty="0" smtClean="0">
                <a:solidFill>
                  <a:schemeClr val="tx2"/>
                </a:solidFill>
              </a:rPr>
              <a:t>Shrink-wrapped</a:t>
            </a:r>
            <a:r>
              <a:rPr lang="en-US" dirty="0" smtClean="0"/>
              <a:t> : Bought at a store on a CD</a:t>
            </a:r>
          </a:p>
          <a:p>
            <a:pPr lvl="1"/>
            <a:r>
              <a:rPr lang="en-US" dirty="0" smtClean="0"/>
              <a:t>Downloaded from company’s website or OSS site</a:t>
            </a:r>
          </a:p>
          <a:p>
            <a:r>
              <a:rPr lang="en-US" dirty="0" smtClean="0">
                <a:solidFill>
                  <a:schemeClr val="tx2"/>
                </a:solidFill>
              </a:rPr>
              <a:t>Contract</a:t>
            </a:r>
            <a:r>
              <a:rPr lang="en-US" dirty="0" smtClean="0"/>
              <a:t> : Single customer</a:t>
            </a:r>
          </a:p>
          <a:p>
            <a:r>
              <a:rPr lang="en-US" dirty="0" smtClean="0">
                <a:solidFill>
                  <a:schemeClr val="tx2"/>
                </a:solidFill>
              </a:rPr>
              <a:t>Embedded</a:t>
            </a:r>
            <a:r>
              <a:rPr lang="en-US" dirty="0" smtClean="0"/>
              <a:t> : Installed on an electronic device</a:t>
            </a:r>
          </a:p>
          <a:p>
            <a:r>
              <a:rPr lang="en-US" dirty="0" smtClean="0">
                <a:solidFill>
                  <a:schemeClr val="tx2"/>
                </a:solidFill>
              </a:rPr>
              <a:t>Web application</a:t>
            </a:r>
            <a:r>
              <a:rPr lang="en-US" dirty="0" smtClean="0"/>
              <a:t> : On the web through a URL</a:t>
            </a:r>
          </a:p>
          <a:p>
            <a:pPr lvl="1"/>
            <a:r>
              <a:rPr lang="en-US" sz="2400" dirty="0" smtClean="0"/>
              <a:t>Component-based</a:t>
            </a:r>
          </a:p>
          <a:p>
            <a:pPr lvl="1"/>
            <a:r>
              <a:rPr lang="en-US" sz="2400" dirty="0" smtClean="0"/>
              <a:t>Concurrent / distributed</a:t>
            </a:r>
          </a:p>
          <a:p>
            <a:pPr lvl="1"/>
            <a:r>
              <a:rPr lang="en-US" sz="2400" dirty="0" smtClean="0"/>
              <a:t>Users access same version on the server</a:t>
            </a:r>
          </a:p>
          <a:p>
            <a:pPr lvl="1"/>
            <a:r>
              <a:rPr lang="en-US" sz="2400" dirty="0" smtClean="0"/>
              <a:t>Can be updated at any time (fast update cycle)</a:t>
            </a:r>
          </a:p>
          <a:p>
            <a:pPr lvl="1"/>
            <a:r>
              <a:rPr lang="en-US" sz="2400" dirty="0" smtClean="0"/>
              <a:t>User interactive</a:t>
            </a:r>
          </a:p>
        </p:txBody>
      </p:sp>
      <p:sp>
        <p:nvSpPr>
          <p:cNvPr id="4" name="Date Placeholder 3"/>
          <p:cNvSpPr>
            <a:spLocks noGrp="1"/>
          </p:cNvSpPr>
          <p:nvPr>
            <p:ph type="dt" sz="half" idx="10"/>
          </p:nvPr>
        </p:nvSpPr>
        <p:spPr/>
        <p:txBody>
          <a:bodyPr/>
          <a:lstStyle/>
          <a:p>
            <a:pPr>
              <a:defRPr/>
            </a:pPr>
            <a:r>
              <a:rPr lang="en-US" smtClean="0"/>
              <a:t>Linköping, January 2011</a:t>
            </a:r>
            <a:endParaRPr lang="en-US" u="sng"/>
          </a:p>
        </p:txBody>
      </p:sp>
      <p:sp>
        <p:nvSpPr>
          <p:cNvPr id="5" name="Footer Placeholder 4"/>
          <p:cNvSpPr>
            <a:spLocks noGrp="1"/>
          </p:cNvSpPr>
          <p:nvPr>
            <p:ph type="ftr" sz="quarter" idx="11"/>
          </p:nvPr>
        </p:nvSpPr>
        <p:spPr/>
        <p:txBody>
          <a:bodyPr/>
          <a:lstStyle/>
          <a:p>
            <a:pPr>
              <a:defRPr/>
            </a:pPr>
            <a:r>
              <a:rPr lang="en-US" smtClean="0"/>
              <a:t>©  Jeff Offutt</a:t>
            </a:r>
            <a:endParaRPr lang="en-US"/>
          </a:p>
        </p:txBody>
      </p:sp>
      <p:sp>
        <p:nvSpPr>
          <p:cNvPr id="6" name="Slide Number Placeholder 5"/>
          <p:cNvSpPr>
            <a:spLocks noGrp="1"/>
          </p:cNvSpPr>
          <p:nvPr>
            <p:ph type="sldNum" sz="quarter" idx="12"/>
          </p:nvPr>
        </p:nvSpPr>
        <p:spPr/>
        <p:txBody>
          <a:bodyPr/>
          <a:lstStyle/>
          <a:p>
            <a:pPr>
              <a:defRPr/>
            </a:pPr>
            <a:fld id="{BBDE8A8A-8C88-46EB-A4F9-387E7AC29813}"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FFFF00"/>
      </a:hlink>
      <a:folHlink>
        <a:srgbClr val="FFFF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7887</TotalTime>
  <Words>2957</Words>
  <Application>Microsoft Office PowerPoint</Application>
  <PresentationFormat>On-screen Show (4:3)</PresentationFormat>
  <Paragraphs>640</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Testing Web Applications with the Atomic Section Model</vt:lpstr>
      <vt:lpstr>OUTLINE</vt:lpstr>
      <vt:lpstr>Software is a Skin that Surrounds Our Civilization</vt:lpstr>
      <vt:lpstr>Costly Software Failures</vt:lpstr>
      <vt:lpstr>Cost Of Late Testing</vt:lpstr>
      <vt:lpstr>Example Failure 1</vt:lpstr>
      <vt:lpstr>Example Failure 2</vt:lpstr>
      <vt:lpstr>OUTLINE</vt:lpstr>
      <vt:lpstr>Software Deployment Methods</vt:lpstr>
      <vt:lpstr>Server Side Processing</vt:lpstr>
      <vt:lpstr>Web Software Container Engine</vt:lpstr>
      <vt:lpstr>Issues with Programming Web Apps</vt:lpstr>
      <vt:lpstr>Traditional Control Flow</vt:lpstr>
      <vt:lpstr>Web App Control Flow</vt:lpstr>
      <vt:lpstr>Ramifications</vt:lpstr>
      <vt:lpstr>State Management and Variable Scope</vt:lpstr>
      <vt:lpstr>Sessions—Big Picture</vt:lpstr>
      <vt:lpstr>Sessions—Big Picture</vt:lpstr>
      <vt:lpstr>Sharing Data : Session Object</vt:lpstr>
      <vt:lpstr>Sharing Data with Scope (JSP)</vt:lpstr>
      <vt:lpstr>Control Flow and State Summary</vt:lpstr>
      <vt:lpstr>OUTLINE</vt:lpstr>
      <vt:lpstr>Control Flow Graphs in Web Applications</vt:lpstr>
      <vt:lpstr>Atomic Sections</vt:lpstr>
      <vt:lpstr>Atomic Sections Defined</vt:lpstr>
      <vt:lpstr>Component Expressions</vt:lpstr>
      <vt:lpstr>Modeling Component Transitions </vt:lpstr>
      <vt:lpstr>gradeServlet Example</vt:lpstr>
      <vt:lpstr>CIM for gradeServlet</vt:lpstr>
      <vt:lpstr>Application Transition Graph</vt:lpstr>
      <vt:lpstr>ATG for gradeServlet</vt:lpstr>
      <vt:lpstr>OUTLINE</vt:lpstr>
      <vt:lpstr>Test Criteria</vt:lpstr>
      <vt:lpstr>Composite Section Test Criteria Intra-Component</vt:lpstr>
      <vt:lpstr>ATG (Inter-Component) Tests</vt:lpstr>
      <vt:lpstr>Empirical Evaluation Testing STIS</vt:lpstr>
      <vt:lpstr>STIS Application Transition Graph</vt:lpstr>
      <vt:lpstr>Results from Testing STIS</vt:lpstr>
      <vt:lpstr>OUTLINE</vt:lpstr>
      <vt:lpstr>Atomic Sections Summary</vt:lpstr>
      <vt:lpstr>Test Design</vt:lpstr>
      <vt:lpstr>Advantages of Criteria-Based Test Design</vt:lpstr>
      <vt:lpstr>Conclusions</vt:lpstr>
      <vt:lpstr>References and Contact</vt:lpstr>
    </vt:vector>
  </TitlesOfParts>
  <Company>GMU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XML-based Testing of Web Services</dc:title>
  <dc:creator>Jeff Offutt</dc:creator>
  <cp:lastModifiedBy>IT&amp;E</cp:lastModifiedBy>
  <cp:revision>572</cp:revision>
  <dcterms:created xsi:type="dcterms:W3CDTF">2001-09-18T20:16:12Z</dcterms:created>
  <dcterms:modified xsi:type="dcterms:W3CDTF">2011-01-11T16:40:12Z</dcterms:modified>
</cp:coreProperties>
</file>