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 id="2147483722" r:id="rId5"/>
    <p:sldMasterId id="2147483736" r:id="rId6"/>
  </p:sldMasterIdLst>
  <p:notesMasterIdLst>
    <p:notesMasterId r:id="rId90"/>
  </p:notesMasterIdLst>
  <p:sldIdLst>
    <p:sldId id="262" r:id="rId7"/>
    <p:sldId id="263" r:id="rId8"/>
    <p:sldId id="264" r:id="rId9"/>
    <p:sldId id="265" r:id="rId10"/>
    <p:sldId id="267" r:id="rId11"/>
    <p:sldId id="268" r:id="rId12"/>
    <p:sldId id="269" r:id="rId13"/>
    <p:sldId id="270" r:id="rId14"/>
    <p:sldId id="271" r:id="rId15"/>
    <p:sldId id="266" r:id="rId16"/>
    <p:sldId id="361" r:id="rId17"/>
    <p:sldId id="362" r:id="rId18"/>
    <p:sldId id="272" r:id="rId19"/>
    <p:sldId id="273" r:id="rId20"/>
    <p:sldId id="274" r:id="rId21"/>
    <p:sldId id="275" r:id="rId22"/>
    <p:sldId id="276" r:id="rId23"/>
    <p:sldId id="277" r:id="rId24"/>
    <p:sldId id="363" r:id="rId25"/>
    <p:sldId id="278" r:id="rId26"/>
    <p:sldId id="279" r:id="rId27"/>
    <p:sldId id="280" r:id="rId28"/>
    <p:sldId id="281" r:id="rId29"/>
    <p:sldId id="282" r:id="rId30"/>
    <p:sldId id="283" r:id="rId31"/>
    <p:sldId id="284" r:id="rId32"/>
    <p:sldId id="285" r:id="rId33"/>
    <p:sldId id="286" r:id="rId34"/>
    <p:sldId id="287" r:id="rId35"/>
    <p:sldId id="364" r:id="rId36"/>
    <p:sldId id="288" r:id="rId37"/>
    <p:sldId id="368" r:id="rId38"/>
    <p:sldId id="369" r:id="rId39"/>
    <p:sldId id="370" r:id="rId40"/>
    <p:sldId id="371" r:id="rId41"/>
    <p:sldId id="372" r:id="rId42"/>
    <p:sldId id="373" r:id="rId43"/>
    <p:sldId id="374" r:id="rId44"/>
    <p:sldId id="289" r:id="rId45"/>
    <p:sldId id="290" r:id="rId46"/>
    <p:sldId id="291" r:id="rId47"/>
    <p:sldId id="292" r:id="rId48"/>
    <p:sldId id="293" r:id="rId49"/>
    <p:sldId id="294" r:id="rId50"/>
    <p:sldId id="295" r:id="rId51"/>
    <p:sldId id="296" r:id="rId52"/>
    <p:sldId id="377" r:id="rId53"/>
    <p:sldId id="380" r:id="rId54"/>
    <p:sldId id="297" r:id="rId55"/>
    <p:sldId id="298" r:id="rId56"/>
    <p:sldId id="299" r:id="rId57"/>
    <p:sldId id="300" r:id="rId58"/>
    <p:sldId id="303" r:id="rId59"/>
    <p:sldId id="367" r:id="rId60"/>
    <p:sldId id="304" r:id="rId61"/>
    <p:sldId id="308" r:id="rId62"/>
    <p:sldId id="310" r:id="rId63"/>
    <p:sldId id="311" r:id="rId64"/>
    <p:sldId id="313" r:id="rId65"/>
    <p:sldId id="314" r:id="rId66"/>
    <p:sldId id="315" r:id="rId67"/>
    <p:sldId id="316" r:id="rId68"/>
    <p:sldId id="317" r:id="rId69"/>
    <p:sldId id="318" r:id="rId70"/>
    <p:sldId id="319" r:id="rId71"/>
    <p:sldId id="320" r:id="rId72"/>
    <p:sldId id="321" r:id="rId73"/>
    <p:sldId id="326" r:id="rId74"/>
    <p:sldId id="327" r:id="rId75"/>
    <p:sldId id="328" r:id="rId76"/>
    <p:sldId id="329" r:id="rId77"/>
    <p:sldId id="378" r:id="rId78"/>
    <p:sldId id="330" r:id="rId79"/>
    <p:sldId id="379" r:id="rId80"/>
    <p:sldId id="331" r:id="rId81"/>
    <p:sldId id="332" r:id="rId82"/>
    <p:sldId id="333" r:id="rId83"/>
    <p:sldId id="334" r:id="rId84"/>
    <p:sldId id="342" r:id="rId85"/>
    <p:sldId id="375" r:id="rId86"/>
    <p:sldId id="376" r:id="rId87"/>
    <p:sldId id="365" r:id="rId88"/>
    <p:sldId id="381"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8" d="100"/>
          <a:sy n="158" d="100"/>
        </p:scale>
        <p:origin x="-112"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90" Type="http://schemas.openxmlformats.org/officeDocument/2006/relationships/notesMaster" Target="notesMasters/notes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34F71-D913-9843-A5DA-E1EE992B35E5}" type="datetimeFigureOut">
              <a:rPr lang="en-US" smtClean="0"/>
              <a:t>11/6/17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28EA1-D4A3-8944-A62E-861670E63367}" type="slidenum">
              <a:rPr lang="en-US" smtClean="0"/>
              <a:t>‹#›</a:t>
            </a:fld>
            <a:endParaRPr lang="en-US"/>
          </a:p>
        </p:txBody>
      </p:sp>
    </p:spTree>
    <p:extLst>
      <p:ext uri="{BB962C8B-B14F-4D97-AF65-F5344CB8AC3E}">
        <p14:creationId xmlns:p14="http://schemas.microsoft.com/office/powerpoint/2010/main" val="2816181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A3D2F0C2-473C-44A5-9B6D-91985D0DC69F}" type="slidenum">
              <a:rPr lang="en-US" smtClean="0"/>
              <a:pPr/>
              <a:t>2</a:t>
            </a:fld>
            <a:endParaRPr lang="en-US" smtClean="0"/>
          </a:p>
        </p:txBody>
      </p:sp>
      <p:sp>
        <p:nvSpPr>
          <p:cNvPr id="63493" name="Date Placeholder 4"/>
          <p:cNvSpPr>
            <a:spLocks noGrp="1"/>
          </p:cNvSpPr>
          <p:nvPr>
            <p:ph type="dt" sz="quarter" idx="1"/>
          </p:nvPr>
        </p:nvSpPr>
        <p:spPr>
          <a:noFill/>
        </p:spPr>
        <p:txBody>
          <a:bodyPr/>
          <a:lstStyle/>
          <a:p>
            <a:fld id="{BD79AEC5-2634-4126-9DBA-89831FBD5908}" type="datetime1">
              <a:rPr lang="en-US" smtClean="0"/>
              <a:pPr/>
              <a:t>11/6/17</a:t>
            </a:fld>
            <a:endParaRPr lang="en-US" smtClean="0"/>
          </a:p>
        </p:txBody>
      </p:sp>
      <p:sp>
        <p:nvSpPr>
          <p:cNvPr id="63494" name="Header Placeholder 5"/>
          <p:cNvSpPr>
            <a:spLocks noGrp="1"/>
          </p:cNvSpPr>
          <p:nvPr>
            <p:ph type="hdr" sz="quarter"/>
          </p:nvPr>
        </p:nvSpPr>
        <p:spPr>
          <a:noFill/>
        </p:spPr>
        <p:txBody>
          <a:bodyPr/>
          <a:lstStyle/>
          <a:p>
            <a:r>
              <a:rPr lang="en-US" smtClean="0"/>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9BBF1216-4EF5-4673-B18B-7E7E8DC62810}" type="slidenum">
              <a:rPr lang="en-GB"/>
              <a:pPr>
                <a:defRPr/>
              </a:pPr>
              <a:t>51</a:t>
            </a:fld>
            <a:endParaRPr lang="en-GB"/>
          </a:p>
        </p:txBody>
      </p:sp>
      <p:sp>
        <p:nvSpPr>
          <p:cNvPr id="68611"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68612"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49027255-9F6C-4176-9491-C1C162454868}" type="slidenum">
              <a:rPr lang="en-GB"/>
              <a:pPr>
                <a:defRPr/>
              </a:pPr>
              <a:t>52</a:t>
            </a:fld>
            <a:endParaRPr lang="en-GB"/>
          </a:p>
        </p:txBody>
      </p:sp>
      <p:sp>
        <p:nvSpPr>
          <p:cNvPr id="69635"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69636"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F93C60EA-1499-499F-8433-E8ACAA874DC3}" type="slidenum">
              <a:rPr lang="en-GB"/>
              <a:pPr>
                <a:defRPr/>
              </a:pPr>
              <a:t>53</a:t>
            </a:fld>
            <a:endParaRPr lang="en-GB"/>
          </a:p>
        </p:txBody>
      </p:sp>
      <p:sp>
        <p:nvSpPr>
          <p:cNvPr id="7270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72708"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7146D64C-5E49-4C2D-9A05-3B90FCEF3D9A}" type="slidenum">
              <a:rPr lang="en-GB"/>
              <a:pPr>
                <a:defRPr/>
              </a:pPr>
              <a:t>54</a:t>
            </a:fld>
            <a:endParaRPr lang="en-GB"/>
          </a:p>
        </p:txBody>
      </p:sp>
      <p:sp>
        <p:nvSpPr>
          <p:cNvPr id="73731"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73732"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7146D64C-5E49-4C2D-9A05-3B90FCEF3D9A}" type="slidenum">
              <a:rPr lang="en-GB"/>
              <a:pPr>
                <a:defRPr/>
              </a:pPr>
              <a:t>55</a:t>
            </a:fld>
            <a:endParaRPr lang="en-GB"/>
          </a:p>
        </p:txBody>
      </p:sp>
      <p:sp>
        <p:nvSpPr>
          <p:cNvPr id="73731"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73732"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7D45E86B-3F43-4DB4-98CB-ADF5F3103A29}" type="slidenum">
              <a:rPr lang="en-GB"/>
              <a:pPr>
                <a:defRPr/>
              </a:pPr>
              <a:t>56</a:t>
            </a:fld>
            <a:endParaRPr lang="en-GB"/>
          </a:p>
        </p:txBody>
      </p:sp>
      <p:sp>
        <p:nvSpPr>
          <p:cNvPr id="7782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77828" name="Text Box 2"/>
          <p:cNvSpPr>
            <a:spLocks noGrp="1" noChangeArrowheads="1"/>
          </p:cNvSpPr>
          <p:nvPr>
            <p:ph type="body"/>
          </p:nvPr>
        </p:nvSpPr>
        <p:spPr>
          <a:xfrm>
            <a:off x="685800" y="4343400"/>
            <a:ext cx="5484813" cy="1717675"/>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There can be multiple root accounts, but root is the conventional name. Any account with user ID 0 has root powers. This is like the Windows Administrators group.  As the system administrator, root can change any file’s owner, group, or permissions, or delete the file, regardless of who owns it or its permissions.  This is clearly dangerous, but necessary, and in practice can be secure.  Choosing a good root password is very important, as well as minimizing programs and commands which are run as root.  Finally, root is the entity charged with making sure that permissions allow no other users to disrupt the system (accidentally or intentionally), but there is nobody doing oversight on root.  Thus, it is wise to think twice before doing anything as root, to guard against mistakes.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4B527CE-A259-468D-880F-2C1BC82560E2}" type="slidenum">
              <a:rPr lang="en-GB"/>
              <a:pPr>
                <a:defRPr/>
              </a:pPr>
              <a:t>57</a:t>
            </a:fld>
            <a:endParaRPr lang="en-GB"/>
          </a:p>
        </p:txBody>
      </p:sp>
      <p:sp>
        <p:nvSpPr>
          <p:cNvPr id="79875"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79876"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343AFAEA-8112-47ED-868C-669C3C56C465}" type="slidenum">
              <a:rPr lang="en-GB"/>
              <a:pPr>
                <a:defRPr/>
              </a:pPr>
              <a:t>58</a:t>
            </a:fld>
            <a:endParaRPr lang="en-GB"/>
          </a:p>
        </p:txBody>
      </p:sp>
      <p:sp>
        <p:nvSpPr>
          <p:cNvPr id="8089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80900"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2014C7E9-C21D-4C11-A85F-02D2ABF1FE98}" type="slidenum">
              <a:rPr lang="en-GB"/>
              <a:pPr>
                <a:defRPr/>
              </a:pPr>
              <a:t>59</a:t>
            </a:fld>
            <a:endParaRPr lang="en-GB"/>
          </a:p>
        </p:txBody>
      </p:sp>
      <p:sp>
        <p:nvSpPr>
          <p:cNvPr id="8294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82948"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1E5D0FD7-97D6-4E22-80B3-F34C5EE14D96}" type="slidenum">
              <a:rPr lang="en-GB"/>
              <a:pPr>
                <a:defRPr/>
              </a:pPr>
              <a:t>60</a:t>
            </a:fld>
            <a:endParaRPr lang="en-GB"/>
          </a:p>
        </p:txBody>
      </p:sp>
      <p:sp>
        <p:nvSpPr>
          <p:cNvPr id="83971"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AA3EEC78-8CA0-4EAE-9B68-8A851B5BB344}" type="slidenum">
              <a:rPr lang="en-GB" sz="1200">
                <a:solidFill>
                  <a:srgbClr val="000000"/>
                </a:solidFill>
                <a:latin typeface="Arial" pitchFamily="34" charset="0"/>
                <a:ea typeface="ヒラギノ角ゴ Pro W3"/>
                <a:cs typeface="ヒラギノ角ゴ Pro W3"/>
                <a:sym typeface="Arial" pitchFamily="34" charset="0"/>
              </a:rPr>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60</a:t>
            </a:fld>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3972"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3973"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3974"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3975"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83976" name="Text Box 6"/>
          <p:cNvSpPr>
            <a:spLocks noGrp="1" noChangeArrowheads="1"/>
          </p:cNvSpPr>
          <p:nvPr>
            <p:ph type="body"/>
          </p:nvPr>
        </p:nvSpPr>
        <p:spPr>
          <a:xfrm>
            <a:off x="685800" y="4343400"/>
            <a:ext cx="5484813" cy="8588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Unix permissions are not perfect.  There is, for instance, no way to have specific permissions for two or three users, groups, etc.  There is also limited ability to set permissions on newly created files, and non-root users cannot create groups and may only use the groups provided by root.  At some risk of giving away the next slide, an optional solution is provided in POSIX ACLs.</a:t>
            </a:r>
          </a:p>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mtClean="0">
              <a:latin typeface="Arial" pitchFamily="34" charset="0"/>
            </a:endParaRPr>
          </a:p>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Linux supports Access Control Lists (ACLs) specified by a POSIX draft standard, which works with Linux filesystems such as Ext2, Ext3, XFS, JFS, and ReiserFS.  ACLs build on top of traditional Unix permissions, which still work, but allow for finer-grained access control.  Several users and groups can be named in ACLs, each with different permissions.  POSIX ACLs also permits a default ACLs for new files within directories.</a:t>
            </a:r>
          </a:p>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A3D2F0C2-473C-44A5-9B6D-91985D0DC69F}" type="slidenum">
              <a:rPr lang="en-US" smtClean="0"/>
              <a:pPr/>
              <a:t>23</a:t>
            </a:fld>
            <a:endParaRPr lang="en-US" smtClean="0"/>
          </a:p>
        </p:txBody>
      </p:sp>
      <p:sp>
        <p:nvSpPr>
          <p:cNvPr id="63493" name="Date Placeholder 4"/>
          <p:cNvSpPr>
            <a:spLocks noGrp="1"/>
          </p:cNvSpPr>
          <p:nvPr>
            <p:ph type="dt" sz="quarter" idx="1"/>
          </p:nvPr>
        </p:nvSpPr>
        <p:spPr>
          <a:noFill/>
        </p:spPr>
        <p:txBody>
          <a:bodyPr/>
          <a:lstStyle/>
          <a:p>
            <a:fld id="{BD79AEC5-2634-4126-9DBA-89831FBD5908}" type="datetime1">
              <a:rPr lang="en-US" smtClean="0"/>
              <a:pPr/>
              <a:t>11/6/17</a:t>
            </a:fld>
            <a:endParaRPr lang="en-US" smtClean="0"/>
          </a:p>
        </p:txBody>
      </p:sp>
      <p:sp>
        <p:nvSpPr>
          <p:cNvPr id="63494" name="Header Placeholder 5"/>
          <p:cNvSpPr>
            <a:spLocks noGrp="1"/>
          </p:cNvSpPr>
          <p:nvPr>
            <p:ph type="hdr" sz="quarter"/>
          </p:nvPr>
        </p:nvSpPr>
        <p:spPr>
          <a:noFill/>
        </p:spPr>
        <p:txBody>
          <a:bodyPr/>
          <a:lstStyle/>
          <a:p>
            <a:r>
              <a:rPr lang="en-US" smtClean="0"/>
              <a:t>Introduction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417F4CB6-2BE9-4CB7-9BF4-BE18353DE82A}" type="slidenum">
              <a:rPr lang="en-GB"/>
              <a:pPr>
                <a:defRPr/>
              </a:pPr>
              <a:t>61</a:t>
            </a:fld>
            <a:endParaRPr lang="en-GB"/>
          </a:p>
        </p:txBody>
      </p:sp>
      <p:sp>
        <p:nvSpPr>
          <p:cNvPr id="84995"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E52FB77E-628E-4F4B-9D93-B4D4DF525502}" type="slidenum">
              <a:rPr lang="en-GB" sz="1200">
                <a:solidFill>
                  <a:srgbClr val="000000"/>
                </a:solidFill>
                <a:latin typeface="Arial" pitchFamily="34" charset="0"/>
                <a:ea typeface="ヒラギノ角ゴ Pro W3"/>
                <a:cs typeface="ヒラギノ角ゴ Pro W3"/>
                <a:sym typeface="Arial" pitchFamily="34" charset="0"/>
              </a:rPr>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61</a:t>
            </a:fld>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4996"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4997"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4998"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4999"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85000"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9F90A6AB-DE30-42D9-86D5-2AAB07F241CD}" type="slidenum">
              <a:rPr lang="en-GB"/>
              <a:pPr>
                <a:defRPr/>
              </a:pPr>
              <a:t>62</a:t>
            </a:fld>
            <a:endParaRPr lang="en-GB"/>
          </a:p>
        </p:txBody>
      </p:sp>
      <p:sp>
        <p:nvSpPr>
          <p:cNvPr id="86019"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31FE64E3-91DB-4321-959B-5B0F2A0B3A21}" type="slidenum">
              <a:rPr lang="en-GB" sz="1200">
                <a:solidFill>
                  <a:srgbClr val="000000"/>
                </a:solidFill>
                <a:latin typeface="Arial" pitchFamily="34" charset="0"/>
                <a:ea typeface="ヒラギノ角ゴ Pro W3"/>
                <a:cs typeface="ヒラギノ角ゴ Pro W3"/>
                <a:sym typeface="Arial" pitchFamily="34" charset="0"/>
              </a:rPr>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62</a:t>
            </a:fld>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6020"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6021"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6022"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6023"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86024"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774484C1-74FE-448A-9FCF-E77320ABB089}" type="slidenum">
              <a:rPr lang="en-GB"/>
              <a:pPr>
                <a:defRPr/>
              </a:pPr>
              <a:t>63</a:t>
            </a:fld>
            <a:endParaRPr lang="en-GB"/>
          </a:p>
        </p:txBody>
      </p:sp>
      <p:sp>
        <p:nvSpPr>
          <p:cNvPr id="87043"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6B3E4E85-EB14-4911-8C29-6052CCB979AC}" type="slidenum">
              <a:rPr lang="en-GB" sz="1200">
                <a:solidFill>
                  <a:srgbClr val="000000"/>
                </a:solidFill>
                <a:latin typeface="Arial" pitchFamily="34" charset="0"/>
                <a:ea typeface="ヒラギノ角ゴ Pro W3"/>
                <a:cs typeface="ヒラギノ角ゴ Pro W3"/>
                <a:sym typeface="Arial" pitchFamily="34" charset="0"/>
              </a:rPr>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63</a:t>
            </a:fld>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7044"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7045"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7046"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7047"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87048" name="Text Box 6"/>
          <p:cNvSpPr>
            <a:spLocks noGrp="1" noChangeArrowheads="1"/>
          </p:cNvSpPr>
          <p:nvPr>
            <p:ph type="body"/>
          </p:nvPr>
        </p:nvSpPr>
        <p:spPr>
          <a:xfrm>
            <a:off x="685800" y="4343400"/>
            <a:ext cx="5483225"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Note that in the first example, the setfacl command changed the permissions just like chmod would.  In the second, chmod's permissions change is reflected in the getfacl output.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B49713B4-838D-4CBF-91A4-ECF545BFAC0E}" type="slidenum">
              <a:rPr lang="en-GB"/>
              <a:pPr>
                <a:defRPr/>
              </a:pPr>
              <a:t>64</a:t>
            </a:fld>
            <a:endParaRPr lang="en-GB"/>
          </a:p>
        </p:txBody>
      </p:sp>
      <p:sp>
        <p:nvSpPr>
          <p:cNvPr id="88067"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B80D276C-CBD5-4F62-81A6-FF712B96E798}" type="slidenum">
              <a:rPr lang="en-GB" sz="1200">
                <a:solidFill>
                  <a:srgbClr val="000000"/>
                </a:solidFill>
                <a:latin typeface="Arial" pitchFamily="34" charset="0"/>
                <a:ea typeface="ヒラギノ角ゴ Pro W3"/>
                <a:cs typeface="ヒラギノ角ゴ Pro W3"/>
                <a:sym typeface="Arial" pitchFamily="34" charset="0"/>
              </a:rPr>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64</a:t>
            </a:fld>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8068"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8069"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8070"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8071"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88072"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FDAE38E3-EFDF-4EB2-89C3-7753C6BFE495}" type="slidenum">
              <a:rPr lang="en-GB"/>
              <a:pPr>
                <a:defRPr/>
              </a:pPr>
              <a:t>65</a:t>
            </a:fld>
            <a:endParaRPr lang="en-GB"/>
          </a:p>
        </p:txBody>
      </p:sp>
      <p:sp>
        <p:nvSpPr>
          <p:cNvPr id="89091"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2DCEEE59-CFDB-4F7F-AA49-BB76C719ED15}" type="slidenum">
              <a:rPr lang="en-GB" sz="1200">
                <a:solidFill>
                  <a:srgbClr val="000000"/>
                </a:solidFill>
                <a:latin typeface="Arial" pitchFamily="34" charset="0"/>
                <a:ea typeface="ヒラギノ角ゴ Pro W3"/>
                <a:cs typeface="ヒラギノ角ゴ Pro W3"/>
                <a:sym typeface="Arial" pitchFamily="34" charset="0"/>
              </a:rPr>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65</a:t>
            </a:fld>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9092"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9093"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9094"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89095"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89096"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81AB9951-756A-45F4-BAF9-11ACAAB023C1}" type="slidenum">
              <a:rPr lang="en-GB"/>
              <a:pPr>
                <a:defRPr/>
              </a:pPr>
              <a:t>66</a:t>
            </a:fld>
            <a:endParaRPr lang="en-GB"/>
          </a:p>
        </p:txBody>
      </p:sp>
      <p:sp>
        <p:nvSpPr>
          <p:cNvPr id="90115"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36D301AD-39A2-46E1-964A-BDBBFBC3F21D}" type="slidenum">
              <a:rPr lang="en-GB" sz="1200">
                <a:solidFill>
                  <a:srgbClr val="000000"/>
                </a:solidFill>
                <a:latin typeface="Arial" pitchFamily="34" charset="0"/>
                <a:ea typeface="ヒラギノ角ゴ Pro W3"/>
                <a:cs typeface="ヒラギノ角ゴ Pro W3"/>
                <a:sym typeface="Arial" pitchFamily="34" charset="0"/>
              </a:rPr>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66</a:t>
            </a:fld>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90116"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90117"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90118"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90119"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90120"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70770BD0-4D42-4A8C-9033-7E2A65D586A4}" type="slidenum">
              <a:rPr lang="en-GB"/>
              <a:pPr>
                <a:defRPr/>
              </a:pPr>
              <a:t>67</a:t>
            </a:fld>
            <a:endParaRPr lang="en-GB"/>
          </a:p>
        </p:txBody>
      </p:sp>
      <p:sp>
        <p:nvSpPr>
          <p:cNvPr id="91139"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6806BA88-D2FC-4115-A1F6-6271AECE04BD}" type="slidenum">
              <a:rPr lang="en-GB" sz="1200">
                <a:solidFill>
                  <a:srgbClr val="000000"/>
                </a:solidFill>
                <a:latin typeface="Arial" pitchFamily="34" charset="0"/>
                <a:ea typeface="ヒラギノ角ゴ Pro W3"/>
                <a:cs typeface="ヒラギノ角ゴ Pro W3"/>
                <a:sym typeface="Arial" pitchFamily="34" charset="0"/>
              </a:rPr>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67</a:t>
            </a:fld>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91140"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91141"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91142"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91143"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91144"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2493CF-70F5-4DA6-A84F-E327EFFF7918}" type="slidenum">
              <a:rPr lang="it-IT"/>
              <a:pPr>
                <a:defRPr/>
              </a:pPr>
              <a:t>68</a:t>
            </a:fld>
            <a:endParaRPr lang="it-IT"/>
          </a:p>
        </p:txBody>
      </p:sp>
      <p:sp>
        <p:nvSpPr>
          <p:cNvPr id="96259" name="Rectangle 2"/>
          <p:cNvSpPr>
            <a:spLocks noGrp="1" noRot="1" noChangeAspect="1" noChangeArrowheads="1" noTextEdit="1"/>
          </p:cNvSpPr>
          <p:nvPr>
            <p:ph type="sldImg"/>
          </p:nvPr>
        </p:nvSpPr>
        <p:spPr>
          <a:xfrm>
            <a:off x="1154113" y="682625"/>
            <a:ext cx="4556125" cy="3416300"/>
          </a:xfrm>
          <a:ln/>
        </p:spPr>
      </p:sp>
      <p:sp>
        <p:nvSpPr>
          <p:cNvPr id="96260" name="Rectangle 3"/>
          <p:cNvSpPr>
            <a:spLocks noGrp="1" noChangeArrowheads="1"/>
          </p:cNvSpPr>
          <p:nvPr>
            <p:ph type="body" idx="1"/>
          </p:nvPr>
        </p:nvSpPr>
        <p:spPr>
          <a:xfrm>
            <a:off x="914400" y="4325938"/>
            <a:ext cx="5029200" cy="4098925"/>
          </a:xfrm>
          <a:noFill/>
          <a:ln/>
        </p:spPr>
        <p:txBody>
          <a:bodyPr lIns="84553" tIns="42275" rIns="84553" bIns="42275"/>
          <a:lstStyle/>
          <a:p>
            <a:endParaRPr lang="it-IT"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p:cNvSpPr>
            <a:spLocks noGrp="1" noRot="1" noChangeAspect="1" noTextEdit="1"/>
          </p:cNvSpPr>
          <p:nvPr>
            <p:ph type="sldImg"/>
          </p:nvPr>
        </p:nvSpPr>
        <p:spPr>
          <a:ln/>
        </p:spPr>
      </p:sp>
      <p:sp>
        <p:nvSpPr>
          <p:cNvPr id="97283" name="Segnaposto note 2"/>
          <p:cNvSpPr>
            <a:spLocks noGrp="1"/>
          </p:cNvSpPr>
          <p:nvPr>
            <p:ph type="body" idx="1"/>
          </p:nvPr>
        </p:nvSpPr>
        <p:spPr>
          <a:noFill/>
          <a:ln/>
        </p:spPr>
        <p:txBody>
          <a:bodyPr/>
          <a:lstStyle/>
          <a:p>
            <a:endParaRPr lang="it-IT"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8C828585-5FCF-4876-ABC4-A76CBB0C2036}" type="slidenum">
              <a:rPr lang="it-IT" smtClean="0"/>
              <a:pPr>
                <a:defRPr/>
              </a:pPr>
              <a:t>71</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a:ln/>
        </p:spPr>
      </p:sp>
      <p:sp>
        <p:nvSpPr>
          <p:cNvPr id="98307" name="Segnaposto note 2"/>
          <p:cNvSpPr>
            <a:spLocks noGrp="1"/>
          </p:cNvSpPr>
          <p:nvPr>
            <p:ph type="body" idx="1"/>
          </p:nvPr>
        </p:nvSpPr>
        <p:spPr>
          <a:noFill/>
          <a:ln/>
        </p:spPr>
        <p:txBody>
          <a:bodyPr/>
          <a:lstStyle/>
          <a:p>
            <a:endParaRPr lang="it-IT"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0F5A2DF5-1E7E-4331-A208-71F20967549F}" type="slidenum">
              <a:rPr lang="it-IT" smtClean="0"/>
              <a:pPr>
                <a:defRPr/>
              </a:pPr>
              <a:t>73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it-IT"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09D83EAE-B131-43D2-BE99-773FB66AEB7A}" type="slidenum">
              <a:rPr lang="en-US" smtClean="0"/>
              <a:pPr/>
              <a:t>31</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C5DE4C-299D-484E-8A76-60AAD9BE06FA}" type="slidenum">
              <a:rPr lang="it-IT"/>
              <a:pPr>
                <a:defRPr/>
              </a:pPr>
              <a:t>76</a:t>
            </a:fld>
            <a:endParaRPr lang="it-IT"/>
          </a:p>
        </p:txBody>
      </p:sp>
      <p:sp>
        <p:nvSpPr>
          <p:cNvPr id="99331" name="Rectangle 2"/>
          <p:cNvSpPr>
            <a:spLocks noGrp="1" noRot="1" noChangeAspect="1" noChangeArrowheads="1" noTextEdit="1"/>
          </p:cNvSpPr>
          <p:nvPr>
            <p:ph type="sldImg"/>
          </p:nvPr>
        </p:nvSpPr>
        <p:spPr>
          <a:xfrm>
            <a:off x="1154113" y="682625"/>
            <a:ext cx="4556125" cy="3416300"/>
          </a:xfrm>
          <a:ln/>
        </p:spPr>
      </p:sp>
      <p:sp>
        <p:nvSpPr>
          <p:cNvPr id="99332" name="Rectangle 3"/>
          <p:cNvSpPr>
            <a:spLocks noGrp="1" noChangeArrowheads="1"/>
          </p:cNvSpPr>
          <p:nvPr>
            <p:ph type="body" idx="1"/>
          </p:nvPr>
        </p:nvSpPr>
        <p:spPr>
          <a:xfrm>
            <a:off x="914400" y="4325938"/>
            <a:ext cx="5029200" cy="4098925"/>
          </a:xfrm>
          <a:noFill/>
          <a:ln/>
        </p:spPr>
        <p:txBody>
          <a:bodyPr lIns="86657" tIns="43327" rIns="86657" bIns="43327"/>
          <a:lstStyle/>
          <a:p>
            <a:endParaRPr lang="it-IT"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7D79CFA5-0F66-4E82-9BEA-197FA32BE7BE}" type="slidenum">
              <a:rPr lang="en-GB"/>
              <a:pPr>
                <a:defRPr/>
              </a:pPr>
              <a:t>79</a:t>
            </a:fld>
            <a:endParaRPr lang="en-GB"/>
          </a:p>
        </p:txBody>
      </p:sp>
      <p:sp>
        <p:nvSpPr>
          <p:cNvPr id="102403"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378B9323-23D9-4D63-995C-B29DEE750BB7}" type="slidenum">
              <a:rPr lang="en-GB" sz="1200">
                <a:solidFill>
                  <a:srgbClr val="000000"/>
                </a:solidFill>
                <a:latin typeface="Arial" pitchFamily="34" charset="0"/>
                <a:ea typeface="ヒラギノ角ゴ Pro W3"/>
                <a:cs typeface="ヒラギノ角ゴ Pro W3"/>
                <a:sym typeface="Arial" pitchFamily="34" charset="0"/>
              </a:rPr>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79</a:t>
            </a:fld>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102404"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102405"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102406"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defTabSz="914400" fontAlgn="base">
              <a:spcBef>
                <a:spcPct val="0"/>
              </a:spcBef>
              <a:spcAft>
                <a:spcPct val="0"/>
              </a:spcAft>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solidFill>
                <a:srgbClr val="000000"/>
              </a:solidFill>
              <a:latin typeface="Arial" pitchFamily="34" charset="0"/>
              <a:ea typeface="ヒラギノ角ゴ Pro W3"/>
              <a:cs typeface="ヒラギノ角ゴ Pro W3"/>
              <a:sym typeface="Arial" pitchFamily="34" charset="0"/>
            </a:endParaRPr>
          </a:p>
        </p:txBody>
      </p:sp>
      <p:sp>
        <p:nvSpPr>
          <p:cNvPr id="102407"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102408"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20381C-6E0B-496E-8981-1400F4CC8BFE}" type="slidenum">
              <a:rPr lang="it-IT"/>
              <a:pPr>
                <a:defRPr/>
              </a:pPr>
              <a:t>40</a:t>
            </a:fld>
            <a:endParaRPr lang="it-IT"/>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it-IT" smtClean="0">
                <a:latin typeface="Arial" pitchFamily="34" charset="0"/>
              </a:rPr>
              <a:t>Ripasso DAC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9B410F-3E14-4112-A935-D98A49059533}" type="slidenum">
              <a:rPr lang="it-IT"/>
              <a:pPr>
                <a:defRPr/>
              </a:pPr>
              <a:t>41</a:t>
            </a:fld>
            <a:endParaRPr lang="it-IT"/>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it-IT" smtClean="0">
                <a:latin typeface="Arial" pitchFamily="34" charset="0"/>
              </a:rPr>
              <a:t>Default sicuro</a:t>
            </a:r>
          </a:p>
          <a:p>
            <a:endParaRPr lang="it-IT"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it-IT"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922E561-433E-4C97-9066-55503295A415}" type="slidenum">
              <a:rPr lang="en-US" smtClean="0"/>
              <a:pPr>
                <a:defRPr/>
              </a:pPr>
              <a:t>44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60492C1-86AE-47AD-BAFD-FE7BF6BEC2BD}" type="slidenum">
              <a:rPr lang="en-GB"/>
              <a:pPr>
                <a:defRPr/>
              </a:pPr>
              <a:t>45</a:t>
            </a:fld>
            <a:endParaRPr lang="en-GB"/>
          </a:p>
        </p:txBody>
      </p:sp>
      <p:sp>
        <p:nvSpPr>
          <p:cNvPr id="6553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65540" name="Text Box 2"/>
          <p:cNvSpPr>
            <a:spLocks noGrp="1" noChangeArrowheads="1"/>
          </p:cNvSpPr>
          <p:nvPr>
            <p:ph type="body"/>
          </p:nvPr>
        </p:nvSpPr>
        <p:spPr>
          <a:xfrm>
            <a:off x="685800" y="4343400"/>
            <a:ext cx="5484813"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Because of the way devices and mounted file systems are represented in Linux as part of the file system, they are also covered by the same access control scheme as normal files.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7F34D25-D894-4C92-B2DB-016526C9A963}" type="slidenum">
              <a:rPr lang="en-GB"/>
              <a:pPr>
                <a:defRPr/>
              </a:pPr>
              <a:t>49</a:t>
            </a:fld>
            <a:endParaRPr lang="en-GB"/>
          </a:p>
        </p:txBody>
      </p:sp>
      <p:sp>
        <p:nvSpPr>
          <p:cNvPr id="66563" name="Text Box 1"/>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66564"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12EFCF7E-1D0D-4CDA-8A71-2EEE490B45A1}" type="slidenum">
              <a:rPr lang="en-GB"/>
              <a:pPr>
                <a:defRPr/>
              </a:pPr>
              <a:t>50</a:t>
            </a:fld>
            <a:endParaRPr lang="en-GB"/>
          </a:p>
        </p:txBody>
      </p:sp>
      <p:sp>
        <p:nvSpPr>
          <p:cNvPr id="6758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67588"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AB4F25-0913-DF4E-850F-F32E4A6F7FEA}"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114853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B4F25-0913-DF4E-850F-F32E4A6F7FEA}"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1863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B4F25-0913-DF4E-850F-F32E4A6F7FEA}"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308267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504F677-F983-4E26-828E-C38EDC3C8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281652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BDEA8A0-DFF0-4EC8-9630-F4035E457B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600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93643FF-F44F-4D81-807C-85B47B2D7F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742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5BEF56C-AF86-4BAB-AAC0-1AA87808C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179878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42789A6-B051-4229-9384-01EA4656BA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575264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E3A6E46-6942-4D65-AB37-701EDE0ACE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536196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8AA2BA1-AAF9-4C6A-838B-64AEDA3D25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9701761"/>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CFEFC79-B983-4028-9153-7366798D82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664461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B4F25-0913-DF4E-850F-F32E4A6F7FEA}"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3461954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A39082C-1ABA-4872-B621-25FDBFA75B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149607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77CFD17-3C81-4099-A595-454844BC27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8422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1F48C8D9-F510-4112-928C-C16CD9F744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441737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E504F677-F983-4E26-828E-C38EDC3C8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2849639"/>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BDEA8A0-DFF0-4EC8-9630-F4035E457B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3575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93643FF-F44F-4D81-807C-85B47B2D7F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1692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5BEF56C-AF86-4BAB-AAC0-1AA87808C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3480547"/>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42789A6-B051-4229-9384-01EA4656BA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369031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E3A6E46-6942-4D65-AB37-701EDE0ACE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7093322"/>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8AA2BA1-AAF9-4C6A-838B-64AEDA3D25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120122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B4F25-0913-DF4E-850F-F32E4A6F7FEA}"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340554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CFEFC79-B983-4028-9153-7366798D82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531151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A39082C-1ABA-4872-B621-25FDBFA75B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8587491"/>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77CFD17-3C81-4099-A595-454844BC27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1813089"/>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1F48C8D9-F510-4112-928C-C16CD9F744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6905798"/>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7C2D72-6B70-42BD-A61D-3203C727D8FA}"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80C1F2E5-DC3C-4D64-B369-F066A95AA08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22379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A60-52A9-46FD-81C2-50A1E7A76FBC}"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BA847D45-FF56-467C-A16B-FC3ACD04248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06402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E3A6F6-B53D-497D-9F49-A38C4BE9A6BA}"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8E7B28AB-1D01-4452-98CC-455FAAAD456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8133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310B1F-9E35-4EF1-848B-0C0BE613C4E5}" type="datetime1">
              <a:rPr lang="en-US" smtClean="0">
                <a:solidFill>
                  <a:prstClr val="white">
                    <a:tint val="75000"/>
                  </a:prstClr>
                </a:solidFill>
              </a:rPr>
              <a:pPr>
                <a:defRPr/>
              </a:pPr>
              <a:t>11/6/17</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7" name="Slide Number Placeholder 5"/>
          <p:cNvSpPr>
            <a:spLocks noGrp="1"/>
          </p:cNvSpPr>
          <p:nvPr>
            <p:ph type="sldNum" sz="quarter" idx="12"/>
          </p:nvPr>
        </p:nvSpPr>
        <p:spPr/>
        <p:txBody>
          <a:bodyPr/>
          <a:lstStyle>
            <a:lvl1pPr>
              <a:defRPr/>
            </a:lvl1pPr>
          </a:lstStyle>
          <a:p>
            <a:pPr>
              <a:defRPr/>
            </a:pPr>
            <a:fld id="{A40FB45C-8904-4938-B062-8DB6452104B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228261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C6BA22-CFCD-4DD9-9644-B92A9036EF3D}" type="datetime1">
              <a:rPr lang="en-US" smtClean="0">
                <a:solidFill>
                  <a:prstClr val="white">
                    <a:tint val="75000"/>
                  </a:prstClr>
                </a:solidFill>
              </a:rPr>
              <a:pPr>
                <a:defRPr/>
              </a:pPr>
              <a:t>11/6/17</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9" name="Slide Number Placeholder 5"/>
          <p:cNvSpPr>
            <a:spLocks noGrp="1"/>
          </p:cNvSpPr>
          <p:nvPr>
            <p:ph type="sldNum" sz="quarter" idx="12"/>
          </p:nvPr>
        </p:nvSpPr>
        <p:spPr/>
        <p:txBody>
          <a:bodyPr/>
          <a:lstStyle>
            <a:lvl1pPr>
              <a:defRPr/>
            </a:lvl1pPr>
          </a:lstStyle>
          <a:p>
            <a:pPr>
              <a:defRPr/>
            </a:pPr>
            <a:fld id="{A2CC7773-49DF-4D9A-B963-353B3912AEF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94472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61F557-0044-45D1-93AE-44C001590783}" type="datetime1">
              <a:rPr lang="en-US" smtClean="0">
                <a:solidFill>
                  <a:prstClr val="white">
                    <a:tint val="75000"/>
                  </a:prstClr>
                </a:solidFill>
              </a:rPr>
              <a:pPr>
                <a:defRPr/>
              </a:pPr>
              <a:t>11/6/17</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5" name="Slide Number Placeholder 5"/>
          <p:cNvSpPr>
            <a:spLocks noGrp="1"/>
          </p:cNvSpPr>
          <p:nvPr>
            <p:ph type="sldNum" sz="quarter" idx="12"/>
          </p:nvPr>
        </p:nvSpPr>
        <p:spPr/>
        <p:txBody>
          <a:bodyPr/>
          <a:lstStyle>
            <a:lvl1pPr>
              <a:defRPr/>
            </a:lvl1pPr>
          </a:lstStyle>
          <a:p>
            <a:pPr>
              <a:defRPr/>
            </a:pPr>
            <a:fld id="{40B062F1-CA48-430C-9C55-9FA9313EA86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8134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AB4F25-0913-DF4E-850F-F32E4A6F7FEA}"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4070250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9D33D-8737-4993-BC83-F5D0B7FA505B}" type="datetime1">
              <a:rPr lang="en-US" smtClean="0">
                <a:solidFill>
                  <a:prstClr val="white">
                    <a:tint val="75000"/>
                  </a:prstClr>
                </a:solidFill>
              </a:rPr>
              <a:pPr>
                <a:defRPr/>
              </a:pPr>
              <a:t>11/6/17</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4" name="Slide Number Placeholder 5"/>
          <p:cNvSpPr>
            <a:spLocks noGrp="1"/>
          </p:cNvSpPr>
          <p:nvPr>
            <p:ph type="sldNum" sz="quarter" idx="12"/>
          </p:nvPr>
        </p:nvSpPr>
        <p:spPr/>
        <p:txBody>
          <a:bodyPr/>
          <a:lstStyle>
            <a:lvl1pPr>
              <a:defRPr/>
            </a:lvl1pPr>
          </a:lstStyle>
          <a:p>
            <a:pPr>
              <a:defRPr/>
            </a:pPr>
            <a:fld id="{08260D03-ECB2-4FBE-9664-A6F2CBDCABF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00386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58D11E-D46E-4AB9-9F14-BD3F7E270020}" type="datetime1">
              <a:rPr lang="en-US" smtClean="0">
                <a:solidFill>
                  <a:prstClr val="white">
                    <a:tint val="75000"/>
                  </a:prstClr>
                </a:solidFill>
              </a:rPr>
              <a:pPr>
                <a:defRPr/>
              </a:pPr>
              <a:t>11/6/17</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7" name="Slide Number Placeholder 5"/>
          <p:cNvSpPr>
            <a:spLocks noGrp="1"/>
          </p:cNvSpPr>
          <p:nvPr>
            <p:ph type="sldNum" sz="quarter" idx="12"/>
          </p:nvPr>
        </p:nvSpPr>
        <p:spPr/>
        <p:txBody>
          <a:bodyPr/>
          <a:lstStyle>
            <a:lvl1pPr>
              <a:defRPr/>
            </a:lvl1pPr>
          </a:lstStyle>
          <a:p>
            <a:pPr>
              <a:defRPr/>
            </a:pPr>
            <a:fld id="{13EB33C2-5583-4C48-A11D-FF7226D30AF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72315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8E439F-CE3F-40B8-8439-EB13D219EF18}" type="datetime1">
              <a:rPr lang="en-US" smtClean="0">
                <a:solidFill>
                  <a:prstClr val="white">
                    <a:tint val="75000"/>
                  </a:prstClr>
                </a:solidFill>
              </a:rPr>
              <a:pPr>
                <a:defRPr/>
              </a:pPr>
              <a:t>11/6/17</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7" name="Slide Number Placeholder 5"/>
          <p:cNvSpPr>
            <a:spLocks noGrp="1"/>
          </p:cNvSpPr>
          <p:nvPr>
            <p:ph type="sldNum" sz="quarter" idx="12"/>
          </p:nvPr>
        </p:nvSpPr>
        <p:spPr/>
        <p:txBody>
          <a:bodyPr/>
          <a:lstStyle>
            <a:lvl1pPr>
              <a:defRPr/>
            </a:lvl1pPr>
          </a:lstStyle>
          <a:p>
            <a:pPr>
              <a:defRPr/>
            </a:pPr>
            <a:fld id="{164E188D-E354-4582-896B-F0F2D57E38A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0332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14FDC-0DCB-4F5A-AA4E-3270AC55A0B5}"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14F93A4F-58F4-414F-91EF-E3B4CE6952A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24404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E569C7-BDA1-4D3C-919A-94E2FC9D33C0}"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3E746C52-9A64-4D21-A516-80BC5403AC8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824918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8488" cy="1138237"/>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18488" cy="4973638"/>
          </a:xfrm>
        </p:spPr>
        <p:txBody>
          <a:bodyPr rtlCol="0">
            <a:normAutofit/>
          </a:bodyPr>
          <a:lstStyle/>
          <a:p>
            <a:pPr lvl="0"/>
            <a:endParaRPr lang="it-IT" noProof="0">
              <a:sym typeface="Arial" pitchFamily="34" charset="0"/>
            </a:endParaRPr>
          </a:p>
        </p:txBody>
      </p:sp>
      <p:sp>
        <p:nvSpPr>
          <p:cNvPr id="4" name="Segnaposto data 3"/>
          <p:cNvSpPr>
            <a:spLocks noGrp="1"/>
          </p:cNvSpPr>
          <p:nvPr>
            <p:ph type="dt" idx="10"/>
          </p:nvPr>
        </p:nvSpPr>
        <p:spPr>
          <a:xfrm>
            <a:off x="457200" y="6478588"/>
            <a:ext cx="2122488" cy="455612"/>
          </a:xfrm>
        </p:spPr>
        <p:txBody>
          <a:bodyPr/>
          <a:lstStyle>
            <a:lvl1pPr>
              <a:defRPr/>
            </a:lvl1pPr>
          </a:lstStyle>
          <a:p>
            <a:pPr>
              <a:defRPr/>
            </a:pPr>
            <a:fld id="{1DC52C44-FCA2-40A9-AC3D-9D427CFA98FB}" type="datetime1">
              <a:rPr lang="en-US" smtClean="0">
                <a:solidFill>
                  <a:prstClr val="white">
                    <a:tint val="75000"/>
                  </a:prstClr>
                </a:solidFill>
              </a:rPr>
              <a:pPr>
                <a:defRPr/>
              </a:pPr>
              <a:t>11/6/17</a:t>
            </a:fld>
            <a:endParaRPr lang="en-GB">
              <a:solidFill>
                <a:prstClr val="white">
                  <a:tint val="75000"/>
                </a:prstClr>
              </a:solidFill>
            </a:endParaRPr>
          </a:p>
        </p:txBody>
      </p:sp>
      <p:sp>
        <p:nvSpPr>
          <p:cNvPr id="5" name="Segnaposto piè di pagina 4"/>
          <p:cNvSpPr>
            <a:spLocks noGrp="1"/>
          </p:cNvSpPr>
          <p:nvPr>
            <p:ph type="ftr" idx="11"/>
          </p:nvPr>
        </p:nvSpPr>
        <p:spPr>
          <a:xfrm>
            <a:off x="2590800" y="6478588"/>
            <a:ext cx="3951288" cy="455612"/>
          </a:xfrm>
        </p:spPr>
        <p:txBody>
          <a:bodyPr/>
          <a:lstStyle>
            <a:lvl1pPr>
              <a:defRPr/>
            </a:lvl1pPr>
          </a:lstStyle>
          <a:p>
            <a:pPr>
              <a:defRPr/>
            </a:pPr>
            <a:r>
              <a:rPr lang="en-GB">
                <a:solidFill>
                  <a:prstClr val="white">
                    <a:tint val="75000"/>
                  </a:prstClr>
                </a:solidFill>
              </a:rPr>
              <a:t>File Permissions</a:t>
            </a:r>
          </a:p>
        </p:txBody>
      </p:sp>
      <p:sp>
        <p:nvSpPr>
          <p:cNvPr id="6" name="Segnaposto numero diapositiva 5"/>
          <p:cNvSpPr>
            <a:spLocks noGrp="1"/>
          </p:cNvSpPr>
          <p:nvPr>
            <p:ph type="sldNum" idx="12"/>
          </p:nvPr>
        </p:nvSpPr>
        <p:spPr>
          <a:xfrm>
            <a:off x="6553200" y="6478588"/>
            <a:ext cx="2122488" cy="455612"/>
          </a:xfrm>
        </p:spPr>
        <p:txBody>
          <a:bodyPr/>
          <a:lstStyle>
            <a:lvl1pPr>
              <a:defRPr/>
            </a:lvl1pPr>
          </a:lstStyle>
          <a:p>
            <a:pPr>
              <a:defRPr/>
            </a:pPr>
            <a:fld id="{E95635A6-4A45-4CE1-9B99-CEA974B87142}" type="slidenum">
              <a:rPr lang="en-GB">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6615633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995262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7C2D72-6B70-42BD-A61D-3203C727D8FA}"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80C1F2E5-DC3C-4D64-B369-F066A95AA08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89952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A60-52A9-46FD-81C2-50A1E7A76FBC}"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BA847D45-FF56-467C-A16B-FC3ACD04248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12064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E3A6F6-B53D-497D-9F49-A38C4BE9A6BA}"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8E7B28AB-1D01-4452-98CC-455FAAAD456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3770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AB4F25-0913-DF4E-850F-F32E4A6F7FEA}" type="datetimeFigureOut">
              <a:rPr lang="en-US" smtClean="0"/>
              <a:t>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2662157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310B1F-9E35-4EF1-848B-0C0BE613C4E5}" type="datetime1">
              <a:rPr lang="en-US" smtClean="0">
                <a:solidFill>
                  <a:prstClr val="white">
                    <a:tint val="75000"/>
                  </a:prstClr>
                </a:solidFill>
              </a:rPr>
              <a:pPr>
                <a:defRPr/>
              </a:pPr>
              <a:t>11/6/17</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7" name="Slide Number Placeholder 5"/>
          <p:cNvSpPr>
            <a:spLocks noGrp="1"/>
          </p:cNvSpPr>
          <p:nvPr>
            <p:ph type="sldNum" sz="quarter" idx="12"/>
          </p:nvPr>
        </p:nvSpPr>
        <p:spPr/>
        <p:txBody>
          <a:bodyPr/>
          <a:lstStyle>
            <a:lvl1pPr>
              <a:defRPr/>
            </a:lvl1pPr>
          </a:lstStyle>
          <a:p>
            <a:pPr>
              <a:defRPr/>
            </a:pPr>
            <a:fld id="{A40FB45C-8904-4938-B062-8DB6452104B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84656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C6BA22-CFCD-4DD9-9644-B92A9036EF3D}" type="datetime1">
              <a:rPr lang="en-US" smtClean="0">
                <a:solidFill>
                  <a:prstClr val="white">
                    <a:tint val="75000"/>
                  </a:prstClr>
                </a:solidFill>
              </a:rPr>
              <a:pPr>
                <a:defRPr/>
              </a:pPr>
              <a:t>11/6/17</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9" name="Slide Number Placeholder 5"/>
          <p:cNvSpPr>
            <a:spLocks noGrp="1"/>
          </p:cNvSpPr>
          <p:nvPr>
            <p:ph type="sldNum" sz="quarter" idx="12"/>
          </p:nvPr>
        </p:nvSpPr>
        <p:spPr/>
        <p:txBody>
          <a:bodyPr/>
          <a:lstStyle>
            <a:lvl1pPr>
              <a:defRPr/>
            </a:lvl1pPr>
          </a:lstStyle>
          <a:p>
            <a:pPr>
              <a:defRPr/>
            </a:pPr>
            <a:fld id="{A2CC7773-49DF-4D9A-B963-353B3912AEF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263729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61F557-0044-45D1-93AE-44C001590783}" type="datetime1">
              <a:rPr lang="en-US" smtClean="0">
                <a:solidFill>
                  <a:prstClr val="white">
                    <a:tint val="75000"/>
                  </a:prstClr>
                </a:solidFill>
              </a:rPr>
              <a:pPr>
                <a:defRPr/>
              </a:pPr>
              <a:t>11/6/17</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5" name="Slide Number Placeholder 5"/>
          <p:cNvSpPr>
            <a:spLocks noGrp="1"/>
          </p:cNvSpPr>
          <p:nvPr>
            <p:ph type="sldNum" sz="quarter" idx="12"/>
          </p:nvPr>
        </p:nvSpPr>
        <p:spPr/>
        <p:txBody>
          <a:bodyPr/>
          <a:lstStyle>
            <a:lvl1pPr>
              <a:defRPr/>
            </a:lvl1pPr>
          </a:lstStyle>
          <a:p>
            <a:pPr>
              <a:defRPr/>
            </a:pPr>
            <a:fld id="{40B062F1-CA48-430C-9C55-9FA9313EA86C}"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69167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9D33D-8737-4993-BC83-F5D0B7FA505B}" type="datetime1">
              <a:rPr lang="en-US" smtClean="0">
                <a:solidFill>
                  <a:prstClr val="white">
                    <a:tint val="75000"/>
                  </a:prstClr>
                </a:solidFill>
              </a:rPr>
              <a:pPr>
                <a:defRPr/>
              </a:pPr>
              <a:t>11/6/17</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4" name="Slide Number Placeholder 5"/>
          <p:cNvSpPr>
            <a:spLocks noGrp="1"/>
          </p:cNvSpPr>
          <p:nvPr>
            <p:ph type="sldNum" sz="quarter" idx="12"/>
          </p:nvPr>
        </p:nvSpPr>
        <p:spPr/>
        <p:txBody>
          <a:bodyPr/>
          <a:lstStyle>
            <a:lvl1pPr>
              <a:defRPr/>
            </a:lvl1pPr>
          </a:lstStyle>
          <a:p>
            <a:pPr>
              <a:defRPr/>
            </a:pPr>
            <a:fld id="{08260D03-ECB2-4FBE-9664-A6F2CBDCABF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614290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58D11E-D46E-4AB9-9F14-BD3F7E270020}" type="datetime1">
              <a:rPr lang="en-US" smtClean="0">
                <a:solidFill>
                  <a:prstClr val="white">
                    <a:tint val="75000"/>
                  </a:prstClr>
                </a:solidFill>
              </a:rPr>
              <a:pPr>
                <a:defRPr/>
              </a:pPr>
              <a:t>11/6/17</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7" name="Slide Number Placeholder 5"/>
          <p:cNvSpPr>
            <a:spLocks noGrp="1"/>
          </p:cNvSpPr>
          <p:nvPr>
            <p:ph type="sldNum" sz="quarter" idx="12"/>
          </p:nvPr>
        </p:nvSpPr>
        <p:spPr/>
        <p:txBody>
          <a:bodyPr/>
          <a:lstStyle>
            <a:lvl1pPr>
              <a:defRPr/>
            </a:lvl1pPr>
          </a:lstStyle>
          <a:p>
            <a:pPr>
              <a:defRPr/>
            </a:pPr>
            <a:fld id="{13EB33C2-5583-4C48-A11D-FF7226D30AF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20268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8E439F-CE3F-40B8-8439-EB13D219EF18}" type="datetime1">
              <a:rPr lang="en-US" smtClean="0">
                <a:solidFill>
                  <a:prstClr val="white">
                    <a:tint val="75000"/>
                  </a:prstClr>
                </a:solidFill>
              </a:rPr>
              <a:pPr>
                <a:defRPr/>
              </a:pPr>
              <a:t>11/6/17</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7" name="Slide Number Placeholder 5"/>
          <p:cNvSpPr>
            <a:spLocks noGrp="1"/>
          </p:cNvSpPr>
          <p:nvPr>
            <p:ph type="sldNum" sz="quarter" idx="12"/>
          </p:nvPr>
        </p:nvSpPr>
        <p:spPr/>
        <p:txBody>
          <a:bodyPr/>
          <a:lstStyle>
            <a:lvl1pPr>
              <a:defRPr/>
            </a:lvl1pPr>
          </a:lstStyle>
          <a:p>
            <a:pPr>
              <a:defRPr/>
            </a:pPr>
            <a:fld id="{164E188D-E354-4582-896B-F0F2D57E38A1}"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805268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14FDC-0DCB-4F5A-AA4E-3270AC55A0B5}"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14F93A4F-58F4-414F-91EF-E3B4CE6952A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099742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E569C7-BDA1-4D3C-919A-94E2FC9D33C0}" type="datetime1">
              <a:rPr lang="en-US" smtClean="0">
                <a:solidFill>
                  <a:prstClr val="white">
                    <a:tint val="75000"/>
                  </a:prstClr>
                </a:solidFill>
              </a:rPr>
              <a:pPr>
                <a:defRPr/>
              </a:pPr>
              <a:t>11/6/17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File Permissions</a:t>
            </a:r>
          </a:p>
        </p:txBody>
      </p:sp>
      <p:sp>
        <p:nvSpPr>
          <p:cNvPr id="6" name="Slide Number Placeholder 5"/>
          <p:cNvSpPr>
            <a:spLocks noGrp="1"/>
          </p:cNvSpPr>
          <p:nvPr>
            <p:ph type="sldNum" sz="quarter" idx="12"/>
          </p:nvPr>
        </p:nvSpPr>
        <p:spPr/>
        <p:txBody>
          <a:bodyPr/>
          <a:lstStyle>
            <a:lvl1pPr>
              <a:defRPr/>
            </a:lvl1pPr>
          </a:lstStyle>
          <a:p>
            <a:pPr>
              <a:defRPr/>
            </a:pPr>
            <a:fld id="{3E746C52-9A64-4D21-A516-80BC5403AC8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06110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8488" cy="1138237"/>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18488" cy="4973638"/>
          </a:xfrm>
        </p:spPr>
        <p:txBody>
          <a:bodyPr rtlCol="0">
            <a:normAutofit/>
          </a:bodyPr>
          <a:lstStyle/>
          <a:p>
            <a:pPr lvl="0"/>
            <a:endParaRPr lang="it-IT" noProof="0">
              <a:sym typeface="Arial" pitchFamily="34" charset="0"/>
            </a:endParaRPr>
          </a:p>
        </p:txBody>
      </p:sp>
      <p:sp>
        <p:nvSpPr>
          <p:cNvPr id="4" name="Segnaposto data 3"/>
          <p:cNvSpPr>
            <a:spLocks noGrp="1"/>
          </p:cNvSpPr>
          <p:nvPr>
            <p:ph type="dt" idx="10"/>
          </p:nvPr>
        </p:nvSpPr>
        <p:spPr>
          <a:xfrm>
            <a:off x="457200" y="6478588"/>
            <a:ext cx="2122488" cy="455612"/>
          </a:xfrm>
        </p:spPr>
        <p:txBody>
          <a:bodyPr/>
          <a:lstStyle>
            <a:lvl1pPr>
              <a:defRPr/>
            </a:lvl1pPr>
          </a:lstStyle>
          <a:p>
            <a:pPr>
              <a:defRPr/>
            </a:pPr>
            <a:fld id="{1DC52C44-FCA2-40A9-AC3D-9D427CFA98FB}" type="datetime1">
              <a:rPr lang="en-US" smtClean="0">
                <a:solidFill>
                  <a:prstClr val="white">
                    <a:tint val="75000"/>
                  </a:prstClr>
                </a:solidFill>
              </a:rPr>
              <a:pPr>
                <a:defRPr/>
              </a:pPr>
              <a:t>11/6/17</a:t>
            </a:fld>
            <a:endParaRPr lang="en-GB">
              <a:solidFill>
                <a:prstClr val="white">
                  <a:tint val="75000"/>
                </a:prstClr>
              </a:solidFill>
            </a:endParaRPr>
          </a:p>
        </p:txBody>
      </p:sp>
      <p:sp>
        <p:nvSpPr>
          <p:cNvPr id="5" name="Segnaposto piè di pagina 4"/>
          <p:cNvSpPr>
            <a:spLocks noGrp="1"/>
          </p:cNvSpPr>
          <p:nvPr>
            <p:ph type="ftr" idx="11"/>
          </p:nvPr>
        </p:nvSpPr>
        <p:spPr>
          <a:xfrm>
            <a:off x="2590800" y="6478588"/>
            <a:ext cx="3951288" cy="455612"/>
          </a:xfrm>
        </p:spPr>
        <p:txBody>
          <a:bodyPr/>
          <a:lstStyle>
            <a:lvl1pPr>
              <a:defRPr/>
            </a:lvl1pPr>
          </a:lstStyle>
          <a:p>
            <a:pPr>
              <a:defRPr/>
            </a:pPr>
            <a:r>
              <a:rPr lang="en-GB">
                <a:solidFill>
                  <a:prstClr val="white">
                    <a:tint val="75000"/>
                  </a:prstClr>
                </a:solidFill>
              </a:rPr>
              <a:t>File Permissions</a:t>
            </a:r>
          </a:p>
        </p:txBody>
      </p:sp>
      <p:sp>
        <p:nvSpPr>
          <p:cNvPr id="6" name="Segnaposto numero diapositiva 5"/>
          <p:cNvSpPr>
            <a:spLocks noGrp="1"/>
          </p:cNvSpPr>
          <p:nvPr>
            <p:ph type="sldNum" idx="12"/>
          </p:nvPr>
        </p:nvSpPr>
        <p:spPr>
          <a:xfrm>
            <a:off x="6553200" y="6478588"/>
            <a:ext cx="2122488" cy="455612"/>
          </a:xfrm>
        </p:spPr>
        <p:txBody>
          <a:bodyPr/>
          <a:lstStyle>
            <a:lvl1pPr>
              <a:defRPr/>
            </a:lvl1pPr>
          </a:lstStyle>
          <a:p>
            <a:pPr>
              <a:defRPr/>
            </a:pPr>
            <a:fld id="{E95635A6-4A45-4CE1-9B99-CEA974B87142}" type="slidenum">
              <a:rPr lang="en-GB">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1506399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163247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AB4F25-0913-DF4E-850F-F32E4A6F7FEA}" type="datetimeFigureOut">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30082416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124432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0531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895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59305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8575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5428267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8832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0276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86710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33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B4F25-0913-DF4E-850F-F32E4A6F7FEA}" type="datetimeFigureOut">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10549523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292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B4F25-0913-DF4E-850F-F32E4A6F7FEA}"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48977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B4F25-0913-DF4E-850F-F32E4A6F7FEA}"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B8E77-D95B-F745-841B-D3ECA6603864}" type="slidenum">
              <a:rPr lang="en-US" smtClean="0"/>
              <a:t>‹#›</a:t>
            </a:fld>
            <a:endParaRPr lang="en-US"/>
          </a:p>
        </p:txBody>
      </p:sp>
    </p:spTree>
    <p:extLst>
      <p:ext uri="{BB962C8B-B14F-4D97-AF65-F5344CB8AC3E}">
        <p14:creationId xmlns:p14="http://schemas.microsoft.com/office/powerpoint/2010/main" val="32539317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B4F25-0913-DF4E-850F-F32E4A6F7FEA}" type="datetimeFigureOut">
              <a:rPr lang="en-US" smtClean="0"/>
              <a:t>11/6/17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E77-D95B-F745-841B-D3ECA6603864}" type="slidenum">
              <a:rPr lang="en-US" smtClean="0"/>
              <a:t>‹#›</a:t>
            </a:fld>
            <a:endParaRPr lang="en-US"/>
          </a:p>
        </p:txBody>
      </p:sp>
    </p:spTree>
    <p:extLst>
      <p:ext uri="{BB962C8B-B14F-4D97-AF65-F5344CB8AC3E}">
        <p14:creationId xmlns:p14="http://schemas.microsoft.com/office/powerpoint/2010/main" val="264302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sym typeface="Arial" charset="0"/>
              </a:defRPr>
            </a:lvl1pPr>
          </a:lstStyle>
          <a:p>
            <a:pPr defTabSz="914400" fontAlgn="base">
              <a:spcBef>
                <a:spcPct val="0"/>
              </a:spcBef>
              <a:spcAft>
                <a:spcPct val="0"/>
              </a:spcAft>
              <a:defRPr/>
            </a:pPr>
            <a:fld id="{38BDE7D5-B752-4F17-8762-346D0757601A}" type="slidenum">
              <a:rPr lang="en-US">
                <a:solidFill>
                  <a:prstClr val="black">
                    <a:tint val="75000"/>
                  </a:prstClr>
                </a:solidFill>
              </a:rPr>
              <a:pPr defTabSz="914400"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680165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sym typeface="Arial" charset="0"/>
              </a:defRPr>
            </a:lvl1pPr>
          </a:lstStyle>
          <a:p>
            <a:pPr defTabSz="914400" fontAlgn="base">
              <a:spcBef>
                <a:spcPct val="0"/>
              </a:spcBef>
              <a:spcAft>
                <a:spcPct val="0"/>
              </a:spcAft>
              <a:defRPr/>
            </a:pPr>
            <a:fld id="{38BDE7D5-B752-4F17-8762-346D0757601A}" type="slidenum">
              <a:rPr lang="en-US">
                <a:solidFill>
                  <a:prstClr val="black">
                    <a:tint val="75000"/>
                  </a:prstClr>
                </a:solidFill>
              </a:rPr>
              <a:pPr defTabSz="914400"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41973968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F491D4C5-C992-44F5-9B6A-6B5ADD08E213}" type="datetime1">
              <a:rPr lang="en-US" smtClean="0">
                <a:solidFill>
                  <a:prstClr val="white">
                    <a:tint val="75000"/>
                  </a:prstClr>
                </a:solidFill>
                <a:latin typeface="Arial" pitchFamily="34" charset="0"/>
                <a:ea typeface="ヒラギノ角ゴ Pro W3"/>
                <a:cs typeface="ヒラギノ角ゴ Pro W3"/>
                <a:sym typeface="Arial" pitchFamily="34" charset="0"/>
              </a:rPr>
              <a:pPr defTabSz="914400" fontAlgn="base">
                <a:spcBef>
                  <a:spcPct val="0"/>
                </a:spcBef>
                <a:spcAft>
                  <a:spcPct val="0"/>
                </a:spcAft>
                <a:defRPr/>
              </a:pPr>
              <a:t>11/6/17</a:t>
            </a:fld>
            <a:endParaRPr lang="en-US">
              <a:solidFill>
                <a:prstClr val="white">
                  <a:tint val="75000"/>
                </a:prstClr>
              </a:solidFill>
              <a:latin typeface="Arial" pitchFamily="34" charset="0"/>
              <a:ea typeface="ヒラギノ角ゴ Pro W3"/>
              <a:cs typeface="ヒラギノ角ゴ Pro W3"/>
              <a:sym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r>
              <a:rPr lang="en-US">
                <a:solidFill>
                  <a:prstClr val="white">
                    <a:tint val="75000"/>
                  </a:prstClr>
                </a:solidFill>
                <a:latin typeface="Arial" pitchFamily="34" charset="0"/>
                <a:ea typeface="ヒラギノ角ゴ Pro W3"/>
                <a:cs typeface="ヒラギノ角ゴ Pro W3"/>
                <a:sym typeface="Arial" pitchFamily="34" charset="0"/>
              </a:rPr>
              <a:t>File Permissions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2550340-7133-4349-A5E5-2A18DA57B320}" type="slidenum">
              <a:rPr lang="en-US">
                <a:solidFill>
                  <a:prstClr val="white">
                    <a:tint val="75000"/>
                  </a:prstClr>
                </a:solidFill>
                <a:latin typeface="Arial" pitchFamily="34" charset="0"/>
                <a:ea typeface="ヒラギノ角ゴ Pro W3"/>
                <a:cs typeface="ヒラギノ角ゴ Pro W3"/>
                <a:sym typeface="Arial" pitchFamily="34" charset="0"/>
              </a:rPr>
              <a:pPr defTabSz="914400" fontAlgn="base">
                <a:spcBef>
                  <a:spcPct val="0"/>
                </a:spcBef>
                <a:spcAft>
                  <a:spcPct val="0"/>
                </a:spcAft>
                <a:defRPr/>
              </a:pPr>
              <a:t>‹#›</a:t>
            </a:fld>
            <a:endParaRPr lang="en-US">
              <a:solidFill>
                <a:prstClr val="white">
                  <a:tint val="75000"/>
                </a:prstClr>
              </a:solidFill>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44830721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F491D4C5-C992-44F5-9B6A-6B5ADD08E213}" type="datetime1">
              <a:rPr lang="en-US" smtClean="0">
                <a:solidFill>
                  <a:prstClr val="white">
                    <a:tint val="75000"/>
                  </a:prstClr>
                </a:solidFill>
                <a:latin typeface="Arial" pitchFamily="34" charset="0"/>
                <a:ea typeface="ヒラギノ角ゴ Pro W3"/>
                <a:cs typeface="ヒラギノ角ゴ Pro W3"/>
                <a:sym typeface="Arial" pitchFamily="34" charset="0"/>
              </a:rPr>
              <a:pPr defTabSz="914400" fontAlgn="base">
                <a:spcBef>
                  <a:spcPct val="0"/>
                </a:spcBef>
                <a:spcAft>
                  <a:spcPct val="0"/>
                </a:spcAft>
                <a:defRPr/>
              </a:pPr>
              <a:t>11/6/17</a:t>
            </a:fld>
            <a:endParaRPr lang="en-US">
              <a:solidFill>
                <a:prstClr val="white">
                  <a:tint val="75000"/>
                </a:prstClr>
              </a:solidFill>
              <a:latin typeface="Arial" pitchFamily="34" charset="0"/>
              <a:ea typeface="ヒラギノ角ゴ Pro W3"/>
              <a:cs typeface="ヒラギノ角ゴ Pro W3"/>
              <a:sym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r>
              <a:rPr lang="en-US">
                <a:solidFill>
                  <a:prstClr val="white">
                    <a:tint val="75000"/>
                  </a:prstClr>
                </a:solidFill>
                <a:latin typeface="Arial" pitchFamily="34" charset="0"/>
                <a:ea typeface="ヒラギノ角ゴ Pro W3"/>
                <a:cs typeface="ヒラギノ角ゴ Pro W3"/>
                <a:sym typeface="Arial" pitchFamily="34" charset="0"/>
              </a:rPr>
              <a:t>File Permissions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2550340-7133-4349-A5E5-2A18DA57B320}" type="slidenum">
              <a:rPr lang="en-US">
                <a:solidFill>
                  <a:prstClr val="white">
                    <a:tint val="75000"/>
                  </a:prstClr>
                </a:solidFill>
                <a:latin typeface="Arial" pitchFamily="34" charset="0"/>
                <a:ea typeface="ヒラギノ角ゴ Pro W3"/>
                <a:cs typeface="ヒラギノ角ゴ Pro W3"/>
                <a:sym typeface="Arial" pitchFamily="34" charset="0"/>
              </a:rPr>
              <a:pPr defTabSz="914400" fontAlgn="base">
                <a:spcBef>
                  <a:spcPct val="0"/>
                </a:spcBef>
                <a:spcAft>
                  <a:spcPct val="0"/>
                </a:spcAft>
                <a:defRPr/>
              </a:pPr>
              <a:t>‹#›</a:t>
            </a:fld>
            <a:endParaRPr lang="en-US">
              <a:solidFill>
                <a:prstClr val="white">
                  <a:tint val="75000"/>
                </a:prstClr>
              </a:solidFill>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3574304544"/>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838200" y="6553200"/>
            <a:ext cx="5257800" cy="304800"/>
          </a:xfrm>
          <a:prstGeom prst="rect">
            <a:avLst/>
          </a:prstGeom>
          <a:noFill/>
          <a:ln w="9525">
            <a:noFill/>
            <a:miter lim="800000"/>
            <a:headEnd/>
            <a:tailEnd/>
          </a:ln>
        </p:spPr>
        <p:txBody>
          <a:bodyPr anchor="b"/>
          <a:lstStyle/>
          <a:p>
            <a:pPr defTabSz="914400" eaLnBrk="0" fontAlgn="base" hangingPunct="0">
              <a:spcBef>
                <a:spcPct val="50000"/>
              </a:spcBef>
              <a:spcAft>
                <a:spcPct val="0"/>
              </a:spcAft>
            </a:pPr>
            <a:r>
              <a:rPr lang="en-US" sz="1000">
                <a:solidFill>
                  <a:srgbClr val="000000"/>
                </a:solidFill>
                <a:latin typeface="Frutiger Linotype" charset="0"/>
                <a:ea typeface="ヒラギノ角ゴ Pro W3" charset="0"/>
                <a:cs typeface="ヒラギノ角ゴ Pro W3" charset="0"/>
              </a:rPr>
              <a:t>Copyright © 2011 Pearson Education, Inc. Publishing as Pearson Addison-Wesley</a:t>
            </a:r>
          </a:p>
        </p:txBody>
      </p:sp>
      <p:pic>
        <p:nvPicPr>
          <p:cNvPr id="6152" name="Picture 12" descr="AW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722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55744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14.xml"/><Relationship Id="rId2" Type="http://schemas.openxmlformats.org/officeDocument/2006/relationships/image" Target="../media/image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4.tiff"/><Relationship Id="rId3" Type="http://schemas.openxmlformats.org/officeDocument/2006/relationships/image" Target="../media/image15.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22.wmf"/></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wmf"/><Relationship Id="rId1" Type="http://schemas.openxmlformats.org/officeDocument/2006/relationships/slideLayout" Target="../slideLayouts/slideLayout35.xml"/><Relationship Id="rId2" Type="http://schemas.openxmlformats.org/officeDocument/2006/relationships/notesSlide" Target="../notesSlides/notesSlide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ISA 562</a:t>
            </a:r>
            <a:endParaRPr lang="en-US" dirty="0"/>
          </a:p>
        </p:txBody>
      </p:sp>
      <p:sp>
        <p:nvSpPr>
          <p:cNvPr id="3" name="Subtitle 2"/>
          <p:cNvSpPr>
            <a:spLocks noGrp="1"/>
          </p:cNvSpPr>
          <p:nvPr>
            <p:ph type="subTitle" idx="1"/>
          </p:nvPr>
        </p:nvSpPr>
        <p:spPr/>
        <p:txBody>
          <a:bodyPr>
            <a:normAutofit fontScale="70000" lnSpcReduction="20000"/>
          </a:bodyPr>
          <a:lstStyle/>
          <a:p>
            <a:r>
              <a:rPr lang="en-US" sz="4000" dirty="0" smtClean="0"/>
              <a:t>Information Security, Theory and Practice.</a:t>
            </a:r>
          </a:p>
          <a:p>
            <a:r>
              <a:rPr lang="en-US" sz="4000" dirty="0" smtClean="0"/>
              <a:t>Lecture 8: OS security</a:t>
            </a:r>
          </a:p>
          <a:p>
            <a:endParaRPr lang="en-US" dirty="0"/>
          </a:p>
          <a:p>
            <a:r>
              <a:rPr lang="en-US" dirty="0" smtClean="0"/>
              <a:t>Slides from Goodrich and </a:t>
            </a:r>
            <a:r>
              <a:rPr lang="en-US" dirty="0" err="1" smtClean="0"/>
              <a:t>Tamassia</a:t>
            </a:r>
            <a:endParaRPr lang="en-US" dirty="0"/>
          </a:p>
        </p:txBody>
      </p:sp>
    </p:spTree>
    <p:extLst>
      <p:ext uri="{BB962C8B-B14F-4D97-AF65-F5344CB8AC3E}">
        <p14:creationId xmlns:p14="http://schemas.microsoft.com/office/powerpoint/2010/main" val="19300729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a:t>
            </a:r>
            <a:endParaRPr lang="en-US" dirty="0"/>
          </a:p>
        </p:txBody>
      </p:sp>
      <p:sp>
        <p:nvSpPr>
          <p:cNvPr id="3" name="Content Placeholder 2"/>
          <p:cNvSpPr>
            <a:spLocks noGrp="1"/>
          </p:cNvSpPr>
          <p:nvPr>
            <p:ph sz="half" idx="1"/>
          </p:nvPr>
        </p:nvSpPr>
        <p:spPr>
          <a:xfrm>
            <a:off x="457200" y="1371600"/>
            <a:ext cx="8534400" cy="4876800"/>
          </a:xfrm>
        </p:spPr>
        <p:txBody>
          <a:bodyPr/>
          <a:lstStyle/>
          <a:p>
            <a:r>
              <a:rPr lang="en-US" sz="2400" dirty="0" smtClean="0"/>
              <a:t>Give each running program a “slice” of the CPU’s time.</a:t>
            </a:r>
          </a:p>
          <a:p>
            <a:r>
              <a:rPr lang="en-US" sz="2400" dirty="0" smtClean="0"/>
              <a:t>The CPU is running so fast that to any user it appears that the computer is running all the programs simultaneously.</a:t>
            </a:r>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10</a:t>
            </a:fld>
            <a:endParaRPr lang="en-US">
              <a:solidFill>
                <a:prstClr val="black">
                  <a:tint val="75000"/>
                </a:prstClr>
              </a:solidFill>
            </a:endParaRPr>
          </a:p>
        </p:txBody>
      </p:sp>
      <p:sp>
        <p:nvSpPr>
          <p:cNvPr id="6" name="Rectangle 5"/>
          <p:cNvSpPr/>
          <p:nvPr/>
        </p:nvSpPr>
        <p:spPr>
          <a:xfrm>
            <a:off x="2133600" y="6248400"/>
            <a:ext cx="5562600" cy="215444"/>
          </a:xfrm>
          <a:prstGeom prst="rect">
            <a:avLst/>
          </a:prstGeom>
        </p:spPr>
        <p:txBody>
          <a:bodyPr wrap="square">
            <a:spAutoFit/>
          </a:bodyPr>
          <a:lstStyle/>
          <a:p>
            <a:pPr defTabSz="914400" fontAlgn="base">
              <a:spcBef>
                <a:spcPct val="0"/>
              </a:spcBef>
              <a:spcAft>
                <a:spcPct val="0"/>
              </a:spcAft>
            </a:pPr>
            <a:r>
              <a:rPr lang="en-US" sz="800" dirty="0">
                <a:solidFill>
                  <a:srgbClr val="000000"/>
                </a:solidFill>
                <a:latin typeface="Arial" pitchFamily="34" charset="0"/>
                <a:sym typeface="Arial" pitchFamily="34" charset="0"/>
              </a:rPr>
              <a:t>Public domain image from http://commons.wikimedia.org/wiki/File:Chapters_meeting_2009_Liam_juggling.JPG</a:t>
            </a:r>
          </a:p>
        </p:txBody>
      </p:sp>
      <p:pic>
        <p:nvPicPr>
          <p:cNvPr id="1026" name="Picture 2"/>
          <p:cNvPicPr>
            <a:picLocks noChangeAspect="1" noChangeArrowheads="1"/>
          </p:cNvPicPr>
          <p:nvPr/>
        </p:nvPicPr>
        <p:blipFill>
          <a:blip r:embed="rId2" cstate="print"/>
          <a:srcRect/>
          <a:stretch>
            <a:fillRect/>
          </a:stretch>
        </p:blipFill>
        <p:spPr bwMode="auto">
          <a:xfrm>
            <a:off x="2133600" y="2895600"/>
            <a:ext cx="4953000" cy="3293745"/>
          </a:xfrm>
          <a:prstGeom prst="rect">
            <a:avLst/>
          </a:prstGeom>
          <a:noFill/>
          <a:ln w="9525">
            <a:noFill/>
            <a:miter lim="800000"/>
            <a:headEnd/>
            <a:tailEnd/>
          </a:ln>
        </p:spPr>
      </p:pic>
    </p:spTree>
    <p:extLst>
      <p:ext uri="{BB962C8B-B14F-4D97-AF65-F5344CB8AC3E}">
        <p14:creationId xmlns:p14="http://schemas.microsoft.com/office/powerpoint/2010/main" val="68032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Tree</a:t>
            </a:r>
            <a:endParaRPr lang="en-US" dirty="0"/>
          </a:p>
        </p:txBody>
      </p:sp>
      <p:sp>
        <p:nvSpPr>
          <p:cNvPr id="3" name="Content Placeholder 2"/>
          <p:cNvSpPr>
            <a:spLocks noGrp="1"/>
          </p:cNvSpPr>
          <p:nvPr>
            <p:ph idx="1"/>
          </p:nvPr>
        </p:nvSpPr>
        <p:spPr/>
        <p:txBody>
          <a:bodyPr/>
          <a:lstStyle/>
          <a:p>
            <a:r>
              <a:rPr lang="en-US" sz="2800" dirty="0" smtClean="0"/>
              <a:t>When a user starts a program, the OS sees this as a request by an existing process. E.g. a shell, or a GUI. </a:t>
            </a:r>
          </a:p>
          <a:p>
            <a:r>
              <a:rPr lang="en-US" sz="2800" dirty="0" smtClean="0"/>
              <a:t>The new process is </a:t>
            </a:r>
            <a:r>
              <a:rPr lang="en-US" sz="2800" i="1" dirty="0" smtClean="0"/>
              <a:t>forked</a:t>
            </a:r>
            <a:r>
              <a:rPr lang="en-US" sz="2800" dirty="0" smtClean="0"/>
              <a:t> from the first, and becomes the </a:t>
            </a:r>
            <a:r>
              <a:rPr lang="en-US" sz="2800" i="1" dirty="0" smtClean="0"/>
              <a:t>child </a:t>
            </a:r>
            <a:r>
              <a:rPr lang="en-US" sz="2800" dirty="0" smtClean="0"/>
              <a:t>of the </a:t>
            </a:r>
            <a:r>
              <a:rPr lang="en-US" sz="2800" i="1" dirty="0" smtClean="0"/>
              <a:t>parent </a:t>
            </a:r>
            <a:r>
              <a:rPr lang="en-US" sz="2800" dirty="0" smtClean="0"/>
              <a:t>process. </a:t>
            </a:r>
          </a:p>
          <a:p>
            <a:pPr lvl="1"/>
            <a:r>
              <a:rPr lang="en-US" sz="2400" dirty="0" smtClean="0"/>
              <a:t>The child inherits the permissions of the parent. </a:t>
            </a:r>
          </a:p>
          <a:p>
            <a:r>
              <a:rPr lang="en-US" sz="2800" dirty="0" smtClean="0"/>
              <a:t>In </a:t>
            </a:r>
            <a:r>
              <a:rPr lang="en-US" sz="2800" dirty="0"/>
              <a:t>L</a:t>
            </a:r>
            <a:r>
              <a:rPr lang="en-US" sz="2800" dirty="0" smtClean="0"/>
              <a:t>inux, the root of the process tree is </a:t>
            </a:r>
            <a:r>
              <a:rPr lang="en-US" sz="2800" i="1" dirty="0" err="1" smtClean="0"/>
              <a:t>init</a:t>
            </a:r>
            <a:r>
              <a:rPr lang="en-US" sz="2800" dirty="0" smtClean="0"/>
              <a:t>, which begins during the boot process.  </a:t>
            </a:r>
          </a:p>
          <a:p>
            <a:pPr lvl="1"/>
            <a:r>
              <a:rPr lang="en-US" sz="2400" dirty="0" err="1" smtClean="0"/>
              <a:t>Init</a:t>
            </a:r>
            <a:r>
              <a:rPr lang="en-US" sz="2400" dirty="0" smtClean="0"/>
              <a:t> forks processes for user logins. </a:t>
            </a:r>
          </a:p>
          <a:p>
            <a:pPr lvl="1"/>
            <a:r>
              <a:rPr lang="en-US" sz="2400" dirty="0" smtClean="0"/>
              <a:t>It becomes the parent of “orphaned” processes whose parents have terminated. </a:t>
            </a:r>
            <a:endParaRPr lang="en-US" sz="24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1834449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Privileges</a:t>
            </a:r>
            <a:endParaRPr lang="en-US" dirty="0"/>
          </a:p>
        </p:txBody>
      </p:sp>
      <p:sp>
        <p:nvSpPr>
          <p:cNvPr id="3" name="Content Placeholder 2"/>
          <p:cNvSpPr>
            <a:spLocks noGrp="1"/>
          </p:cNvSpPr>
          <p:nvPr>
            <p:ph idx="1"/>
          </p:nvPr>
        </p:nvSpPr>
        <p:spPr/>
        <p:txBody>
          <a:bodyPr/>
          <a:lstStyle/>
          <a:p>
            <a:r>
              <a:rPr lang="en-US" dirty="0" smtClean="0"/>
              <a:t>The OS associates a user with each running process. </a:t>
            </a:r>
          </a:p>
          <a:p>
            <a:pPr lvl="1"/>
            <a:r>
              <a:rPr lang="en-US" dirty="0" smtClean="0"/>
              <a:t>These dictate which resources the process is allowed to access.  </a:t>
            </a:r>
          </a:p>
          <a:p>
            <a:r>
              <a:rPr lang="en-US" dirty="0" smtClean="0"/>
              <a:t>The process also inherits the permissions of the parent process.  </a:t>
            </a:r>
          </a:p>
          <a:p>
            <a:r>
              <a:rPr lang="en-US" dirty="0" smtClean="0"/>
              <a:t>In Unix-based </a:t>
            </a:r>
            <a:r>
              <a:rPr lang="en-US" dirty="0" err="1" smtClean="0"/>
              <a:t>OSes</a:t>
            </a:r>
            <a:r>
              <a:rPr lang="en-US" dirty="0" smtClean="0"/>
              <a:t>, also an </a:t>
            </a:r>
            <a:r>
              <a:rPr lang="en-US" i="1" dirty="0" smtClean="0"/>
              <a:t>effective UID.</a:t>
            </a:r>
            <a:r>
              <a:rPr lang="en-US" dirty="0" smtClean="0"/>
              <a:t> </a:t>
            </a:r>
          </a:p>
          <a:p>
            <a:pPr lvl="1"/>
            <a:r>
              <a:rPr lang="en-US" dirty="0" smtClean="0"/>
              <a:t>Typically same as user ID, but can be set to be the ID of the application’s owner, which might have more privilege.  </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421908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Systems</a:t>
            </a:r>
            <a:endParaRPr lang="en-US" dirty="0"/>
          </a:p>
        </p:txBody>
      </p:sp>
      <p:sp>
        <p:nvSpPr>
          <p:cNvPr id="3" name="Content Placeholder 2"/>
          <p:cNvSpPr>
            <a:spLocks noGrp="1"/>
          </p:cNvSpPr>
          <p:nvPr>
            <p:ph idx="1"/>
          </p:nvPr>
        </p:nvSpPr>
        <p:spPr/>
        <p:txBody>
          <a:bodyPr/>
          <a:lstStyle/>
          <a:p>
            <a:r>
              <a:rPr lang="en-US" sz="2800" dirty="0" smtClean="0"/>
              <a:t>A </a:t>
            </a:r>
            <a:r>
              <a:rPr lang="en-US" sz="2800" b="1" dirty="0" err="1" smtClean="0"/>
              <a:t>filesystem</a:t>
            </a:r>
            <a:r>
              <a:rPr lang="en-US" sz="2800" dirty="0" smtClean="0"/>
              <a:t> is an abstraction of how the external, nonvolatile memory of the computer is organized. </a:t>
            </a:r>
          </a:p>
          <a:p>
            <a:r>
              <a:rPr lang="en-US" sz="2800" dirty="0" smtClean="0"/>
              <a:t>Operating systems typically organize files hierarchically into </a:t>
            </a:r>
            <a:r>
              <a:rPr lang="en-US" sz="2800" b="1" dirty="0" smtClean="0"/>
              <a:t>folders, </a:t>
            </a:r>
            <a:r>
              <a:rPr lang="en-US" sz="2800" dirty="0" smtClean="0"/>
              <a:t>also called </a:t>
            </a:r>
            <a:r>
              <a:rPr lang="en-US" sz="2800" b="1" dirty="0" smtClean="0"/>
              <a:t>directories.</a:t>
            </a:r>
          </a:p>
          <a:p>
            <a:r>
              <a:rPr lang="en-US" sz="2800" dirty="0" smtClean="0"/>
              <a:t>Each folder may contain files and/or subfolders. </a:t>
            </a:r>
          </a:p>
          <a:p>
            <a:r>
              <a:rPr lang="en-US" sz="2800" dirty="0" smtClean="0"/>
              <a:t>Thus, a volume, or drive, consists of a collection of nested folders that form a </a:t>
            </a:r>
            <a:r>
              <a:rPr lang="en-US" sz="2800" b="1" dirty="0" smtClean="0"/>
              <a:t>tree</a:t>
            </a:r>
            <a:r>
              <a:rPr lang="en-US" sz="2800" dirty="0" smtClean="0"/>
              <a:t>. </a:t>
            </a:r>
          </a:p>
          <a:p>
            <a:r>
              <a:rPr lang="en-US" sz="2800" dirty="0" smtClean="0"/>
              <a:t>The topmost folder is the </a:t>
            </a:r>
            <a:r>
              <a:rPr lang="en-US" sz="2800" b="1" dirty="0" smtClean="0"/>
              <a:t>root </a:t>
            </a:r>
            <a:r>
              <a:rPr lang="en-US" sz="2800" dirty="0" smtClean="0"/>
              <a:t>of this tree and is also called the root folder.</a:t>
            </a:r>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178379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System Example</a:t>
            </a:r>
            <a:endParaRPr lang="en-US" dirty="0"/>
          </a:p>
        </p:txBody>
      </p:sp>
      <p:pic>
        <p:nvPicPr>
          <p:cNvPr id="5" name="Content Placeholder 4" descr="filesystem.png"/>
          <p:cNvPicPr>
            <a:picLocks noGrp="1" noChangeAspect="1"/>
          </p:cNvPicPr>
          <p:nvPr>
            <p:ph idx="1"/>
          </p:nvPr>
        </p:nvPicPr>
        <p:blipFill>
          <a:blip r:embed="rId2"/>
          <a:srcRect l="-31342" r="-31342"/>
          <a:stretch>
            <a:fillRect/>
          </a:stretch>
        </p:blipFill>
        <p:spPr>
          <a:xfrm>
            <a:off x="0" y="1600200"/>
            <a:ext cx="9144000" cy="4876800"/>
          </a:xfrm>
        </p:spPr>
      </p:pic>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14</a:t>
            </a:fld>
            <a:endParaRPr lang="en-US">
              <a:solidFill>
                <a:prstClr val="black">
                  <a:tint val="75000"/>
                </a:prstClr>
              </a:solidFill>
            </a:endParaRPr>
          </a:p>
        </p:txBody>
      </p:sp>
    </p:spTree>
    <p:extLst>
      <p:ext uri="{BB962C8B-B14F-4D97-AF65-F5344CB8AC3E}">
        <p14:creationId xmlns:p14="http://schemas.microsoft.com/office/powerpoint/2010/main" val="193419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File Permissions</a:t>
            </a:r>
            <a:endParaRPr lang="en-US" dirty="0"/>
          </a:p>
        </p:txBody>
      </p:sp>
      <p:sp>
        <p:nvSpPr>
          <p:cNvPr id="3" name="Content Placeholder 2"/>
          <p:cNvSpPr>
            <a:spLocks noGrp="1"/>
          </p:cNvSpPr>
          <p:nvPr>
            <p:ph sz="half" idx="1"/>
          </p:nvPr>
        </p:nvSpPr>
        <p:spPr>
          <a:xfrm>
            <a:off x="457200" y="1295400"/>
            <a:ext cx="8458200" cy="5105400"/>
          </a:xfrm>
        </p:spPr>
        <p:txBody>
          <a:bodyPr/>
          <a:lstStyle/>
          <a:p>
            <a:r>
              <a:rPr lang="en-US" sz="2400" dirty="0" smtClean="0"/>
              <a:t>File permissions are checked by the operating system to determine if a file is readable, writable, or executable by a user or group of users.</a:t>
            </a:r>
          </a:p>
          <a:p>
            <a:r>
              <a:rPr lang="en-US" sz="2400" dirty="0" smtClean="0"/>
              <a:t>In Unix-like </a:t>
            </a:r>
            <a:r>
              <a:rPr lang="en-US" sz="2400" dirty="0" err="1" smtClean="0"/>
              <a:t>OS’s</a:t>
            </a:r>
            <a:r>
              <a:rPr lang="en-US" sz="2400" dirty="0" smtClean="0"/>
              <a:t>, a </a:t>
            </a:r>
            <a:r>
              <a:rPr lang="en-US" sz="2400" b="1" dirty="0" smtClean="0"/>
              <a:t>file permission matrix</a:t>
            </a:r>
            <a:r>
              <a:rPr lang="en-US" sz="2400" dirty="0" smtClean="0"/>
              <a:t> shows who is allowed to do what to the file.</a:t>
            </a:r>
          </a:p>
          <a:p>
            <a:pPr lvl="1"/>
            <a:r>
              <a:rPr lang="en-US" sz="2400" dirty="0" smtClean="0"/>
              <a:t>Files have </a:t>
            </a:r>
            <a:r>
              <a:rPr lang="en-US" sz="2400" b="1" dirty="0" smtClean="0"/>
              <a:t>owner permissions</a:t>
            </a:r>
            <a:r>
              <a:rPr lang="en-US" sz="2400" dirty="0" smtClean="0"/>
              <a:t>, which show what the </a:t>
            </a:r>
            <a:r>
              <a:rPr lang="en-US" dirty="0" smtClean="0"/>
              <a:t>owner can do</a:t>
            </a:r>
            <a:r>
              <a:rPr lang="en-US" sz="2400" dirty="0" smtClean="0"/>
              <a:t>, and </a:t>
            </a:r>
            <a:r>
              <a:rPr lang="en-US" sz="2400" b="1" dirty="0" smtClean="0"/>
              <a:t>group permissions</a:t>
            </a:r>
            <a:r>
              <a:rPr lang="en-US" sz="2400" dirty="0" smtClean="0"/>
              <a:t>, which </a:t>
            </a:r>
            <a:r>
              <a:rPr lang="en-US" dirty="0" smtClean="0"/>
              <a:t>show what </a:t>
            </a:r>
            <a:r>
              <a:rPr lang="en-US" sz="2400" dirty="0" smtClean="0"/>
              <a:t>some group id can do, and </a:t>
            </a:r>
            <a:r>
              <a:rPr lang="en-US" sz="2400" b="1" dirty="0" smtClean="0"/>
              <a:t>world permissions</a:t>
            </a:r>
            <a:r>
              <a:rPr lang="en-US" sz="2400" dirty="0" smtClean="0"/>
              <a:t>, </a:t>
            </a:r>
            <a:r>
              <a:rPr lang="en-US" dirty="0" smtClean="0"/>
              <a:t>which give default access rights.</a:t>
            </a:r>
            <a:endParaRPr lang="en-US" sz="2400"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15</a:t>
            </a:fld>
            <a:endParaRPr lang="en-US">
              <a:solidFill>
                <a:prstClr val="black">
                  <a:tint val="75000"/>
                </a:prstClr>
              </a:solidFill>
            </a:endParaRPr>
          </a:p>
        </p:txBody>
      </p:sp>
      <p:pic>
        <p:nvPicPr>
          <p:cNvPr id="7" name="Content Placeholder 6" descr="permission-matrix.pdf"/>
          <p:cNvPicPr>
            <a:picLocks noGrp="1" noChangeAspect="1"/>
          </p:cNvPicPr>
          <p:nvPr>
            <p:ph sz="half" idx="2"/>
          </p:nvPr>
        </p:nvPicPr>
        <p:blipFill>
          <a:blip r:embed="rId2"/>
          <a:srcRect t="35236" b="35064"/>
          <a:stretch>
            <a:fillRect/>
          </a:stretch>
        </p:blipFill>
        <p:spPr>
          <a:xfrm>
            <a:off x="762000" y="4876800"/>
            <a:ext cx="7984067" cy="1981200"/>
          </a:xfrm>
        </p:spPr>
      </p:pic>
    </p:spTree>
    <p:extLst>
      <p:ext uri="{BB962C8B-B14F-4D97-AF65-F5344CB8AC3E}">
        <p14:creationId xmlns:p14="http://schemas.microsoft.com/office/powerpoint/2010/main" val="401927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Management</a:t>
            </a:r>
            <a:endParaRPr lang="en-US" dirty="0"/>
          </a:p>
        </p:txBody>
      </p:sp>
      <p:sp>
        <p:nvSpPr>
          <p:cNvPr id="3" name="Content Placeholder 2"/>
          <p:cNvSpPr>
            <a:spLocks noGrp="1"/>
          </p:cNvSpPr>
          <p:nvPr>
            <p:ph idx="1"/>
          </p:nvPr>
        </p:nvSpPr>
        <p:spPr/>
        <p:txBody>
          <a:bodyPr/>
          <a:lstStyle/>
          <a:p>
            <a:r>
              <a:rPr lang="en-US" sz="2800" dirty="0" smtClean="0"/>
              <a:t>The RAM memory of a computer is its </a:t>
            </a:r>
            <a:r>
              <a:rPr lang="en-US" sz="2800" b="1" dirty="0" smtClean="0"/>
              <a:t>address space.</a:t>
            </a:r>
            <a:endParaRPr lang="en-US" sz="2800" dirty="0" smtClean="0"/>
          </a:p>
          <a:p>
            <a:r>
              <a:rPr lang="en-US" sz="2800" dirty="0" smtClean="0"/>
              <a:t>It contains both the code for the running program, its input data, and its working memory. </a:t>
            </a:r>
          </a:p>
          <a:p>
            <a:r>
              <a:rPr lang="en-US" sz="2800" dirty="0" smtClean="0"/>
              <a:t>For any running process, it is organized into different segments, which keep the different parts of the address space separate.</a:t>
            </a:r>
          </a:p>
          <a:p>
            <a:r>
              <a:rPr lang="en-US" sz="2800" dirty="0" smtClean="0"/>
              <a:t>As we will discuss, security concerns require that we never mix up these different segments.</a:t>
            </a:r>
            <a:endParaRPr lang="en-US" sz="28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53958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Memory Organization</a:t>
            </a:r>
            <a:endParaRPr lang="en-US" dirty="0"/>
          </a:p>
        </p:txBody>
      </p:sp>
      <p:sp>
        <p:nvSpPr>
          <p:cNvPr id="3" name="Content Placeholder 2"/>
          <p:cNvSpPr>
            <a:spLocks noGrp="1"/>
          </p:cNvSpPr>
          <p:nvPr>
            <p:ph idx="1"/>
          </p:nvPr>
        </p:nvSpPr>
        <p:spPr>
          <a:xfrm>
            <a:off x="228600" y="1295400"/>
            <a:ext cx="8763000" cy="5257800"/>
          </a:xfrm>
        </p:spPr>
        <p:txBody>
          <a:bodyPr/>
          <a:lstStyle/>
          <a:p>
            <a:r>
              <a:rPr lang="en-US" sz="2400" b="1" dirty="0" smtClean="0"/>
              <a:t>Text. </a:t>
            </a:r>
            <a:r>
              <a:rPr lang="en-US" sz="2400" dirty="0" smtClean="0"/>
              <a:t>This segment contains the actual (binary) machine code of the program.</a:t>
            </a:r>
          </a:p>
          <a:p>
            <a:r>
              <a:rPr lang="en-US" sz="2400" b="1" dirty="0" smtClean="0"/>
              <a:t>Data. </a:t>
            </a:r>
            <a:r>
              <a:rPr lang="en-US" sz="2400" dirty="0" smtClean="0"/>
              <a:t>This segment contains static program variables that have been initialized in the program code.</a:t>
            </a:r>
          </a:p>
          <a:p>
            <a:r>
              <a:rPr lang="en-US" sz="2400" b="1" dirty="0" smtClean="0"/>
              <a:t>BSS. </a:t>
            </a:r>
            <a:r>
              <a:rPr lang="en-US" sz="2400" dirty="0" smtClean="0"/>
              <a:t>This segment, which is named for an antiquated acronym for block started by symbol, contains static variables that are uninitialized.</a:t>
            </a:r>
          </a:p>
          <a:p>
            <a:r>
              <a:rPr lang="en-US" sz="2400" b="1" dirty="0" smtClean="0"/>
              <a:t>Heap. </a:t>
            </a:r>
            <a:r>
              <a:rPr lang="en-US" sz="2400" dirty="0" smtClean="0"/>
              <a:t>This segment, which is also known as the dynamic segment, stores data generated during the execution of a process.</a:t>
            </a:r>
          </a:p>
          <a:p>
            <a:r>
              <a:rPr lang="en-US" sz="2400" b="1" dirty="0" smtClean="0"/>
              <a:t>Stack. </a:t>
            </a:r>
            <a:r>
              <a:rPr lang="en-US" sz="2400" dirty="0" smtClean="0"/>
              <a:t>This segment houses a stack data structure that grows downwards and is used for keeping track of the call structure of subroutines (e.g., methods in Java and functions in C) and their arguments.</a:t>
            </a:r>
            <a:endParaRPr lang="en-US" sz="24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3810903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Memory Layout</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18</a:t>
            </a:fld>
            <a:endParaRPr lang="en-US" dirty="0">
              <a:solidFill>
                <a:prstClr val="black">
                  <a:tint val="75000"/>
                </a:prstClr>
              </a:solidFill>
            </a:endParaRPr>
          </a:p>
        </p:txBody>
      </p:sp>
      <p:pic>
        <p:nvPicPr>
          <p:cNvPr id="6" name="Content Placeholder 5" descr="memory-model.pdf"/>
          <p:cNvPicPr>
            <a:picLocks noGrp="1" noChangeAspect="1"/>
          </p:cNvPicPr>
          <p:nvPr>
            <p:ph idx="1"/>
          </p:nvPr>
        </p:nvPicPr>
        <p:blipFill>
          <a:blip r:embed="rId2"/>
          <a:srcRect l="-67655" r="-67655"/>
          <a:stretch>
            <a:fillRect/>
          </a:stretch>
        </p:blipFill>
        <p:spPr/>
      </p:pic>
    </p:spTree>
    <p:extLst>
      <p:ext uri="{BB962C8B-B14F-4D97-AF65-F5344CB8AC3E}">
        <p14:creationId xmlns:p14="http://schemas.microsoft.com/office/powerpoint/2010/main" val="325035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permissions</a:t>
            </a:r>
            <a:endParaRPr lang="en-US" dirty="0"/>
          </a:p>
        </p:txBody>
      </p:sp>
      <p:sp>
        <p:nvSpPr>
          <p:cNvPr id="3" name="Content Placeholder 2"/>
          <p:cNvSpPr>
            <a:spLocks noGrp="1"/>
          </p:cNvSpPr>
          <p:nvPr>
            <p:ph idx="1"/>
          </p:nvPr>
        </p:nvSpPr>
        <p:spPr/>
        <p:txBody>
          <a:bodyPr/>
          <a:lstStyle/>
          <a:p>
            <a:r>
              <a:rPr lang="en-US" dirty="0" smtClean="0"/>
              <a:t>Each of the 5 memory segments has its own set of permissions (read, write, execute). </a:t>
            </a:r>
          </a:p>
          <a:p>
            <a:r>
              <a:rPr lang="en-US" dirty="0" smtClean="0"/>
              <a:t>Processes are not allowed to access the address space of other processes, unless explicitly granted permission. </a:t>
            </a:r>
          </a:p>
          <a:p>
            <a:r>
              <a:rPr lang="en-US" dirty="0" smtClean="0"/>
              <a:t>The OS also broadly separates the memory into space for user applications, and space for the kernel.  </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237598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noGrp="1" noChangeArrowheads="1"/>
          </p:cNvSpPr>
          <p:nvPr>
            <p:ph type="title"/>
          </p:nvPr>
        </p:nvSpPr>
        <p:spPr>
          <a:xfrm>
            <a:off x="685800" y="2039938"/>
            <a:ext cx="7772400" cy="1465262"/>
          </a:xfrm>
        </p:spPr>
        <p:txBody>
          <a:bodyPr lIns="38100" tIns="38100" rIns="1099" bIns="38100" rtlCol="0" anchor="b">
            <a:normAutofit/>
          </a:bodyPr>
          <a:lstStyle/>
          <a:p>
            <a:pPr algn="r" eaLnBrk="1" fontAlgn="auto" hangingPunct="1">
              <a:lnSpc>
                <a:spcPct val="93000"/>
              </a:lnSpc>
              <a:spcAft>
                <a:spcPts val="0"/>
              </a:spcAft>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71100" algn="l"/>
              </a:tabLst>
              <a:defRPr/>
            </a:pPr>
            <a:r>
              <a:rPr lang="en-US" dirty="0" smtClean="0">
                <a:solidFill>
                  <a:schemeClr val="accent6"/>
                </a:solidFill>
              </a:rPr>
              <a:t>Operating Systems Concepts</a:t>
            </a:r>
          </a:p>
        </p:txBody>
      </p:sp>
      <p:sp>
        <p:nvSpPr>
          <p:cNvPr id="3074" name="Slide Number Placeholder 3"/>
          <p:cNvSpPr>
            <a:spLocks noGrp="1"/>
          </p:cNvSpPr>
          <p:nvPr>
            <p:ph type="sldNum" sz="quarter" idx="10"/>
          </p:nvPr>
        </p:nvSpPr>
        <p:spPr/>
        <p:txBody>
          <a:bodyPr/>
          <a:lstStyle/>
          <a:p>
            <a:pPr>
              <a:defRPr/>
            </a:pPr>
            <a:fld id="{E0D8912C-2304-42C0-BDEE-437839B1727E}" type="slidenum">
              <a:rPr lang="en-US">
                <a:solidFill>
                  <a:prstClr val="black">
                    <a:tint val="75000"/>
                  </a:prstClr>
                </a:solidFill>
              </a:rPr>
              <a:pPr>
                <a:defRPr/>
              </a:pPr>
              <a:t>2</a:t>
            </a:fld>
            <a:endParaRPr lang="en-US">
              <a:solidFill>
                <a:prstClr val="black">
                  <a:tint val="75000"/>
                </a:prstClr>
              </a:solidFill>
            </a:endParaRPr>
          </a:p>
        </p:txBody>
      </p:sp>
    </p:spTree>
    <p:extLst>
      <p:ext uri="{BB962C8B-B14F-4D97-AF65-F5344CB8AC3E}">
        <p14:creationId xmlns:p14="http://schemas.microsoft.com/office/powerpoint/2010/main" val="3995492953"/>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Virtual Memory</a:t>
            </a:r>
            <a:endParaRPr lang="en-US" dirty="0"/>
          </a:p>
        </p:txBody>
      </p:sp>
      <p:sp>
        <p:nvSpPr>
          <p:cNvPr id="3" name="Content Placeholder 2"/>
          <p:cNvSpPr>
            <a:spLocks noGrp="1"/>
          </p:cNvSpPr>
          <p:nvPr>
            <p:ph sz="half" idx="1"/>
          </p:nvPr>
        </p:nvSpPr>
        <p:spPr>
          <a:xfrm>
            <a:off x="457200" y="1295400"/>
            <a:ext cx="4648200" cy="4830763"/>
          </a:xfrm>
        </p:spPr>
        <p:txBody>
          <a:bodyPr/>
          <a:lstStyle/>
          <a:p>
            <a:r>
              <a:rPr lang="en-US" sz="2000" dirty="0" smtClean="0"/>
              <a:t>There is generally not enough computer memory for the address spaces of all running processes.</a:t>
            </a:r>
          </a:p>
          <a:p>
            <a:r>
              <a:rPr lang="en-US" sz="2000" dirty="0" smtClean="0"/>
              <a:t>Nevertheless, the OS gives each running process the illusion that it has access to its complete (contiguous) address space.</a:t>
            </a:r>
          </a:p>
          <a:p>
            <a:r>
              <a:rPr lang="en-US" sz="2000" dirty="0" smtClean="0"/>
              <a:t>In reality, this view is </a:t>
            </a:r>
            <a:r>
              <a:rPr lang="en-US" sz="2000" b="1" dirty="0" smtClean="0"/>
              <a:t>virtual</a:t>
            </a:r>
            <a:r>
              <a:rPr lang="en-US" sz="2000" dirty="0" smtClean="0"/>
              <a:t>, in that the OS supports this view, but it is not really how the memory is organized.</a:t>
            </a:r>
          </a:p>
          <a:p>
            <a:r>
              <a:rPr lang="en-US" sz="2000" dirty="0" smtClean="0"/>
              <a:t>Instead, memory is divided into </a:t>
            </a:r>
            <a:r>
              <a:rPr lang="en-US" sz="2000" b="1" dirty="0" smtClean="0"/>
              <a:t>pages</a:t>
            </a:r>
            <a:r>
              <a:rPr lang="en-US" sz="2000" dirty="0" smtClean="0"/>
              <a:t>, and the OS keeps track of which ones are in memory and which ones are stored out to disk.</a:t>
            </a:r>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20</a:t>
            </a:fld>
            <a:endParaRPr lang="en-US">
              <a:solidFill>
                <a:prstClr val="black">
                  <a:tint val="75000"/>
                </a:prstClr>
              </a:solidFill>
            </a:endParaRPr>
          </a:p>
        </p:txBody>
      </p:sp>
      <p:sp>
        <p:nvSpPr>
          <p:cNvPr id="6" name="TextBox 5"/>
          <p:cNvSpPr txBox="1"/>
          <p:nvPr/>
        </p:nvSpPr>
        <p:spPr>
          <a:xfrm>
            <a:off x="4503992" y="6510624"/>
            <a:ext cx="532863" cy="271176"/>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ATM</a:t>
            </a:r>
          </a:p>
        </p:txBody>
      </p:sp>
      <p:pic>
        <p:nvPicPr>
          <p:cNvPr id="7" name="Picture 6" descr="virtual-memory.pdf"/>
          <p:cNvPicPr>
            <a:picLocks noChangeAspect="1"/>
          </p:cNvPicPr>
          <p:nvPr/>
        </p:nvPicPr>
        <p:blipFill>
          <a:blip r:embed="rId2"/>
          <a:stretch>
            <a:fillRect/>
          </a:stretch>
        </p:blipFill>
        <p:spPr>
          <a:xfrm>
            <a:off x="4963391" y="1295400"/>
            <a:ext cx="4180609" cy="5410200"/>
          </a:xfrm>
          <a:prstGeom prst="rect">
            <a:avLst/>
          </a:prstGeom>
        </p:spPr>
      </p:pic>
    </p:spTree>
    <p:extLst>
      <p:ext uri="{BB962C8B-B14F-4D97-AF65-F5344CB8AC3E}">
        <p14:creationId xmlns:p14="http://schemas.microsoft.com/office/powerpoint/2010/main" val="391219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Page Faults</a:t>
            </a:r>
            <a:endParaRPr lang="en-US"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21</a:t>
            </a:fld>
            <a:endParaRPr lang="en-US">
              <a:solidFill>
                <a:prstClr val="black">
                  <a:tint val="75000"/>
                </a:prstClr>
              </a:solidFill>
            </a:endParaRPr>
          </a:p>
        </p:txBody>
      </p:sp>
      <p:grpSp>
        <p:nvGrpSpPr>
          <p:cNvPr id="42" name="Group 41"/>
          <p:cNvGrpSpPr/>
          <p:nvPr/>
        </p:nvGrpSpPr>
        <p:grpSpPr>
          <a:xfrm>
            <a:off x="533400" y="1225052"/>
            <a:ext cx="8153400" cy="5251948"/>
            <a:chOff x="228600" y="228600"/>
            <a:chExt cx="8915400" cy="5848066"/>
          </a:xfrm>
        </p:grpSpPr>
        <p:pic>
          <p:nvPicPr>
            <p:cNvPr id="13" name="Picture 12" descr="03-07c.tif"/>
            <p:cNvPicPr>
              <a:picLocks noChangeAspect="1"/>
            </p:cNvPicPr>
            <p:nvPr/>
          </p:nvPicPr>
          <p:blipFill>
            <a:blip r:embed="rId2"/>
            <a:stretch>
              <a:fillRect/>
            </a:stretch>
          </p:blipFill>
          <p:spPr>
            <a:xfrm>
              <a:off x="6781800" y="3505200"/>
              <a:ext cx="1661160" cy="1395984"/>
            </a:xfrm>
            <a:prstGeom prst="rect">
              <a:avLst/>
            </a:prstGeom>
          </p:spPr>
        </p:pic>
        <p:pic>
          <p:nvPicPr>
            <p:cNvPr id="14" name="Picture 13" descr="03-07b.tif"/>
            <p:cNvPicPr>
              <a:picLocks noChangeAspect="1"/>
            </p:cNvPicPr>
            <p:nvPr/>
          </p:nvPicPr>
          <p:blipFill>
            <a:blip r:embed="rId3"/>
            <a:stretch>
              <a:fillRect/>
            </a:stretch>
          </p:blipFill>
          <p:spPr>
            <a:xfrm>
              <a:off x="4358640" y="1143000"/>
              <a:ext cx="1584960" cy="1383792"/>
            </a:xfrm>
            <a:prstGeom prst="rect">
              <a:avLst/>
            </a:prstGeom>
          </p:spPr>
        </p:pic>
        <p:sp>
          <p:nvSpPr>
            <p:cNvPr id="15" name="Rectangle 14"/>
            <p:cNvSpPr/>
            <p:nvPr/>
          </p:nvSpPr>
          <p:spPr>
            <a:xfrm>
              <a:off x="2057400" y="3886200"/>
              <a:ext cx="685800" cy="457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200">
                <a:solidFill>
                  <a:prstClr val="white"/>
                </a:solidFill>
                <a:latin typeface="Calibri"/>
                <a:sym typeface="Arial" pitchFamily="34" charset="0"/>
              </a:endParaRPr>
            </a:p>
          </p:txBody>
        </p:sp>
        <p:sp>
          <p:nvSpPr>
            <p:cNvPr id="16" name="Rectangle 15"/>
            <p:cNvSpPr/>
            <p:nvPr/>
          </p:nvSpPr>
          <p:spPr>
            <a:xfrm>
              <a:off x="2743200" y="3886200"/>
              <a:ext cx="685800" cy="457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200">
                <a:solidFill>
                  <a:prstClr val="white"/>
                </a:solidFill>
                <a:latin typeface="Calibri"/>
                <a:sym typeface="Arial" pitchFamily="34" charset="0"/>
              </a:endParaRPr>
            </a:p>
          </p:txBody>
        </p:sp>
        <p:sp>
          <p:nvSpPr>
            <p:cNvPr id="17" name="Rectangle 16"/>
            <p:cNvSpPr/>
            <p:nvPr/>
          </p:nvSpPr>
          <p:spPr>
            <a:xfrm>
              <a:off x="3429000" y="3886200"/>
              <a:ext cx="685800" cy="457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200">
                <a:solidFill>
                  <a:prstClr val="white"/>
                </a:solidFill>
                <a:latin typeface="Calibri"/>
                <a:sym typeface="Arial" pitchFamily="34" charset="0"/>
              </a:endParaRPr>
            </a:p>
          </p:txBody>
        </p:sp>
        <p:sp>
          <p:nvSpPr>
            <p:cNvPr id="18" name="Rectangle 17"/>
            <p:cNvSpPr/>
            <p:nvPr/>
          </p:nvSpPr>
          <p:spPr>
            <a:xfrm>
              <a:off x="4800600" y="3886200"/>
              <a:ext cx="685800" cy="457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200">
                <a:solidFill>
                  <a:prstClr val="white"/>
                </a:solidFill>
                <a:latin typeface="Calibri"/>
                <a:sym typeface="Arial" pitchFamily="34" charset="0"/>
              </a:endParaRPr>
            </a:p>
          </p:txBody>
        </p:sp>
        <p:sp>
          <p:nvSpPr>
            <p:cNvPr id="19" name="Rectangle 18"/>
            <p:cNvSpPr/>
            <p:nvPr/>
          </p:nvSpPr>
          <p:spPr>
            <a:xfrm>
              <a:off x="4114800" y="3886200"/>
              <a:ext cx="685800" cy="457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200">
                <a:solidFill>
                  <a:prstClr val="white"/>
                </a:solidFill>
                <a:latin typeface="Calibri"/>
                <a:sym typeface="Arial" pitchFamily="34" charset="0"/>
              </a:endParaRPr>
            </a:p>
          </p:txBody>
        </p:sp>
        <p:sp>
          <p:nvSpPr>
            <p:cNvPr id="20" name="TextBox 19"/>
            <p:cNvSpPr txBox="1"/>
            <p:nvPr/>
          </p:nvSpPr>
          <p:spPr>
            <a:xfrm>
              <a:off x="457201" y="2209800"/>
              <a:ext cx="1018227" cy="308440"/>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Process</a:t>
              </a:r>
            </a:p>
          </p:txBody>
        </p:sp>
        <p:sp>
          <p:nvSpPr>
            <p:cNvPr id="21" name="TextBox 20"/>
            <p:cNvSpPr txBox="1"/>
            <p:nvPr/>
          </p:nvSpPr>
          <p:spPr>
            <a:xfrm>
              <a:off x="228600" y="228600"/>
              <a:ext cx="5361276" cy="514066"/>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1. Process requests virtual address not in memory,</a:t>
              </a:r>
            </a:p>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   causing a page fault.</a:t>
              </a:r>
            </a:p>
          </p:txBody>
        </p:sp>
        <p:sp>
          <p:nvSpPr>
            <p:cNvPr id="22" name="TextBox 21"/>
            <p:cNvSpPr txBox="1"/>
            <p:nvPr/>
          </p:nvSpPr>
          <p:spPr>
            <a:xfrm>
              <a:off x="5693504" y="914400"/>
              <a:ext cx="3450496" cy="514066"/>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2. Paging supervisor pages out</a:t>
              </a:r>
            </a:p>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   an old block of RAM memory.</a:t>
              </a:r>
            </a:p>
          </p:txBody>
        </p:sp>
        <p:sp>
          <p:nvSpPr>
            <p:cNvPr id="23" name="TextBox 22"/>
            <p:cNvSpPr txBox="1"/>
            <p:nvPr/>
          </p:nvSpPr>
          <p:spPr>
            <a:xfrm>
              <a:off x="1143000" y="5562600"/>
              <a:ext cx="4839786" cy="514066"/>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3. Paging supervisor locates requested block </a:t>
              </a:r>
            </a:p>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   on the disk and brings it into RAM memory.</a:t>
              </a:r>
            </a:p>
          </p:txBody>
        </p:sp>
        <p:sp>
          <p:nvSpPr>
            <p:cNvPr id="24" name="TextBox 23"/>
            <p:cNvSpPr txBox="1"/>
            <p:nvPr/>
          </p:nvSpPr>
          <p:spPr>
            <a:xfrm>
              <a:off x="2362200" y="1371600"/>
              <a:ext cx="1847493" cy="308440"/>
            </a:xfrm>
            <a:prstGeom prst="rect">
              <a:avLst/>
            </a:prstGeom>
            <a:noFill/>
          </p:spPr>
          <p:txBody>
            <a:bodyPr wrap="square" rtlCol="0">
              <a:spAutoFit/>
            </a:bodyPr>
            <a:lstStyle/>
            <a:p>
              <a:pPr defTabSz="914400" fontAlgn="base">
                <a:spcBef>
                  <a:spcPct val="0"/>
                </a:spcBef>
                <a:spcAft>
                  <a:spcPct val="0"/>
                </a:spcAft>
              </a:pPr>
              <a:r>
                <a:rPr lang="en-US" sz="1200" b="1" i="1" dirty="0">
                  <a:solidFill>
                    <a:srgbClr val="000000"/>
                  </a:solidFill>
                  <a:latin typeface="Arial" pitchFamily="34" charset="0"/>
                  <a:cs typeface="Arial" pitchFamily="34" charset="0"/>
                  <a:sym typeface="Arial" pitchFamily="34" charset="0"/>
                </a:rPr>
                <a:t>“read 0110101”</a:t>
              </a:r>
            </a:p>
          </p:txBody>
        </p:sp>
        <p:cxnSp>
          <p:nvCxnSpPr>
            <p:cNvPr id="25" name="Straight Arrow Connector 24"/>
            <p:cNvCxnSpPr/>
            <p:nvPr/>
          </p:nvCxnSpPr>
          <p:spPr>
            <a:xfrm>
              <a:off x="2057400" y="1447800"/>
              <a:ext cx="406908" cy="1194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09800" y="1868269"/>
              <a:ext cx="1980029" cy="514066"/>
            </a:xfrm>
            <a:prstGeom prst="rect">
              <a:avLst/>
            </a:prstGeom>
            <a:noFill/>
          </p:spPr>
          <p:txBody>
            <a:bodyPr wrap="square" rtlCol="0">
              <a:spAutoFit/>
            </a:bodyPr>
            <a:lstStyle/>
            <a:p>
              <a:pPr defTabSz="914400" fontAlgn="base">
                <a:spcBef>
                  <a:spcPct val="0"/>
                </a:spcBef>
                <a:spcAft>
                  <a:spcPct val="0"/>
                </a:spcAft>
              </a:pPr>
              <a:r>
                <a:rPr lang="en-US" sz="1200" b="1" i="1" dirty="0">
                  <a:solidFill>
                    <a:srgbClr val="000000"/>
                  </a:solidFill>
                  <a:latin typeface="Arial" pitchFamily="34" charset="0"/>
                  <a:cs typeface="Arial" pitchFamily="34" charset="0"/>
                  <a:sym typeface="Arial" pitchFamily="34" charset="0"/>
                </a:rPr>
                <a:t>“Page fault,</a:t>
              </a:r>
            </a:p>
            <a:p>
              <a:pPr defTabSz="914400" fontAlgn="base">
                <a:spcBef>
                  <a:spcPct val="0"/>
                </a:spcBef>
                <a:spcAft>
                  <a:spcPct val="0"/>
                </a:spcAft>
              </a:pPr>
              <a:r>
                <a:rPr lang="en-US" sz="1200" b="1" i="1" dirty="0">
                  <a:solidFill>
                    <a:srgbClr val="000000"/>
                  </a:solidFill>
                  <a:latin typeface="Arial" pitchFamily="34" charset="0"/>
                  <a:cs typeface="Arial" pitchFamily="34" charset="0"/>
                  <a:sym typeface="Arial" pitchFamily="34" charset="0"/>
                </a:rPr>
                <a:t> let me fix that.”</a:t>
              </a:r>
            </a:p>
          </p:txBody>
        </p:sp>
        <p:cxnSp>
          <p:nvCxnSpPr>
            <p:cNvPr id="27" name="Straight Arrow Connector 26"/>
            <p:cNvCxnSpPr/>
            <p:nvPr/>
          </p:nvCxnSpPr>
          <p:spPr>
            <a:xfrm rot="10800000" flipV="1">
              <a:off x="3657600" y="1908048"/>
              <a:ext cx="609600" cy="2255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7971" y="3733800"/>
              <a:ext cx="1659428" cy="514066"/>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Blocks in</a:t>
              </a:r>
            </a:p>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RAM memory:</a:t>
              </a:r>
            </a:p>
          </p:txBody>
        </p:sp>
        <p:sp>
          <p:nvSpPr>
            <p:cNvPr id="29" name="TextBox 28"/>
            <p:cNvSpPr txBox="1"/>
            <p:nvPr/>
          </p:nvSpPr>
          <p:spPr>
            <a:xfrm>
              <a:off x="4038600" y="2590800"/>
              <a:ext cx="2031324" cy="308440"/>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Paging supervisor</a:t>
              </a:r>
            </a:p>
          </p:txBody>
        </p:sp>
        <p:sp>
          <p:nvSpPr>
            <p:cNvPr id="30" name="TextBox 29"/>
            <p:cNvSpPr txBox="1"/>
            <p:nvPr/>
          </p:nvSpPr>
          <p:spPr>
            <a:xfrm>
              <a:off x="7333660" y="4888468"/>
              <a:ext cx="1505540" cy="308440"/>
            </a:xfrm>
            <a:prstGeom prst="rect">
              <a:avLst/>
            </a:prstGeom>
            <a:noFill/>
          </p:spPr>
          <p:txBody>
            <a:bodyPr wrap="squar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External disk</a:t>
              </a:r>
            </a:p>
          </p:txBody>
        </p:sp>
        <p:sp>
          <p:nvSpPr>
            <p:cNvPr id="31" name="Rectangle 30"/>
            <p:cNvSpPr/>
            <p:nvPr/>
          </p:nvSpPr>
          <p:spPr>
            <a:xfrm>
              <a:off x="5867400" y="3276600"/>
              <a:ext cx="685800" cy="457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200" dirty="0">
                  <a:solidFill>
                    <a:prstClr val="black"/>
                  </a:solidFill>
                  <a:latin typeface="Arial" pitchFamily="34" charset="0"/>
                  <a:cs typeface="Arial" pitchFamily="34" charset="0"/>
                  <a:sym typeface="Arial" pitchFamily="34" charset="0"/>
                </a:rPr>
                <a:t>old</a:t>
              </a:r>
            </a:p>
          </p:txBody>
        </p:sp>
        <p:sp>
          <p:nvSpPr>
            <p:cNvPr id="32" name="Rectangle 31"/>
            <p:cNvSpPr/>
            <p:nvPr/>
          </p:nvSpPr>
          <p:spPr>
            <a:xfrm>
              <a:off x="5334000" y="4800600"/>
              <a:ext cx="685800" cy="4572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200" dirty="0">
                  <a:solidFill>
                    <a:prstClr val="black"/>
                  </a:solidFill>
                  <a:latin typeface="Arial" pitchFamily="34" charset="0"/>
                  <a:cs typeface="Arial" pitchFamily="34" charset="0"/>
                  <a:sym typeface="Arial" pitchFamily="34" charset="0"/>
                </a:rPr>
                <a:t>new</a:t>
              </a:r>
            </a:p>
          </p:txBody>
        </p:sp>
        <p:sp>
          <p:nvSpPr>
            <p:cNvPr id="33" name="Freeform 32"/>
            <p:cNvSpPr/>
            <p:nvPr/>
          </p:nvSpPr>
          <p:spPr>
            <a:xfrm>
              <a:off x="4446722" y="3422543"/>
              <a:ext cx="1411637" cy="467532"/>
            </a:xfrm>
            <a:custGeom>
              <a:avLst/>
              <a:gdLst>
                <a:gd name="connsiteX0" fmla="*/ 9041 w 1411637"/>
                <a:gd name="connsiteY0" fmla="*/ 467532 h 467532"/>
                <a:gd name="connsiteX1" fmla="*/ 233766 w 1411637"/>
                <a:gd name="connsiteY1" fmla="*/ 72325 h 467532"/>
                <a:gd name="connsiteX2" fmla="*/ 1411637 w 1411637"/>
                <a:gd name="connsiteY2" fmla="*/ 33579 h 467532"/>
              </a:gdLst>
              <a:ahLst/>
              <a:cxnLst>
                <a:cxn ang="0">
                  <a:pos x="connsiteX0" y="connsiteY0"/>
                </a:cxn>
                <a:cxn ang="0">
                  <a:pos x="connsiteX1" y="connsiteY1"/>
                </a:cxn>
                <a:cxn ang="0">
                  <a:pos x="connsiteX2" y="connsiteY2"/>
                </a:cxn>
              </a:cxnLst>
              <a:rect l="l" t="t" r="r" b="b"/>
              <a:pathLst>
                <a:path w="1411637" h="467532">
                  <a:moveTo>
                    <a:pt x="9041" y="467532"/>
                  </a:moveTo>
                  <a:cubicBezTo>
                    <a:pt x="4520" y="306091"/>
                    <a:pt x="0" y="144650"/>
                    <a:pt x="233766" y="72325"/>
                  </a:cubicBezTo>
                  <a:cubicBezTo>
                    <a:pt x="467532" y="0"/>
                    <a:pt x="939584" y="16789"/>
                    <a:pt x="1411637" y="33579"/>
                  </a:cubicBezTo>
                </a:path>
              </a:pathLst>
            </a:cu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200">
                <a:solidFill>
                  <a:prstClr val="black"/>
                </a:solidFill>
                <a:latin typeface="Calibri"/>
                <a:sym typeface="Arial" pitchFamily="34" charset="0"/>
              </a:endParaRPr>
            </a:p>
          </p:txBody>
        </p:sp>
        <p:sp>
          <p:nvSpPr>
            <p:cNvPr id="34" name="Freeform 33"/>
            <p:cNvSpPr/>
            <p:nvPr/>
          </p:nvSpPr>
          <p:spPr>
            <a:xfrm>
              <a:off x="6555783" y="3489702"/>
              <a:ext cx="767166" cy="90406"/>
            </a:xfrm>
            <a:custGeom>
              <a:avLst/>
              <a:gdLst>
                <a:gd name="connsiteX0" fmla="*/ 0 w 767166"/>
                <a:gd name="connsiteY0" fmla="*/ 12915 h 90406"/>
                <a:gd name="connsiteX1" fmla="*/ 371959 w 767166"/>
                <a:gd name="connsiteY1" fmla="*/ 12915 h 90406"/>
                <a:gd name="connsiteX2" fmla="*/ 767166 w 767166"/>
                <a:gd name="connsiteY2" fmla="*/ 90406 h 90406"/>
              </a:gdLst>
              <a:ahLst/>
              <a:cxnLst>
                <a:cxn ang="0">
                  <a:pos x="connsiteX0" y="connsiteY0"/>
                </a:cxn>
                <a:cxn ang="0">
                  <a:pos x="connsiteX1" y="connsiteY1"/>
                </a:cxn>
                <a:cxn ang="0">
                  <a:pos x="connsiteX2" y="connsiteY2"/>
                </a:cxn>
              </a:cxnLst>
              <a:rect l="l" t="t" r="r" b="b"/>
              <a:pathLst>
                <a:path w="767166" h="90406">
                  <a:moveTo>
                    <a:pt x="0" y="12915"/>
                  </a:moveTo>
                  <a:cubicBezTo>
                    <a:pt x="122049" y="6457"/>
                    <a:pt x="244098" y="0"/>
                    <a:pt x="371959" y="12915"/>
                  </a:cubicBezTo>
                  <a:cubicBezTo>
                    <a:pt x="499820" y="25830"/>
                    <a:pt x="633493" y="58118"/>
                    <a:pt x="767166" y="90406"/>
                  </a:cubicBezTo>
                </a:path>
              </a:pathLst>
            </a:custGeom>
            <a:ln w="381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200">
                <a:solidFill>
                  <a:prstClr val="black"/>
                </a:solidFill>
                <a:latin typeface="Calibri"/>
                <a:sym typeface="Arial" pitchFamily="34" charset="0"/>
              </a:endParaRPr>
            </a:p>
          </p:txBody>
        </p:sp>
        <p:sp>
          <p:nvSpPr>
            <p:cNvPr id="35" name="Freeform 34"/>
            <p:cNvSpPr/>
            <p:nvPr/>
          </p:nvSpPr>
          <p:spPr>
            <a:xfrm>
              <a:off x="6028841" y="4633993"/>
              <a:ext cx="968644" cy="542441"/>
            </a:xfrm>
            <a:custGeom>
              <a:avLst/>
              <a:gdLst>
                <a:gd name="connsiteX0" fmla="*/ 968644 w 968644"/>
                <a:gd name="connsiteY0" fmla="*/ 0 h 542441"/>
                <a:gd name="connsiteX1" fmla="*/ 519193 w 968644"/>
                <a:gd name="connsiteY1" fmla="*/ 464949 h 542441"/>
                <a:gd name="connsiteX2" fmla="*/ 0 w 968644"/>
                <a:gd name="connsiteY2" fmla="*/ 464949 h 542441"/>
              </a:gdLst>
              <a:ahLst/>
              <a:cxnLst>
                <a:cxn ang="0">
                  <a:pos x="connsiteX0" y="connsiteY0"/>
                </a:cxn>
                <a:cxn ang="0">
                  <a:pos x="connsiteX1" y="connsiteY1"/>
                </a:cxn>
                <a:cxn ang="0">
                  <a:pos x="connsiteX2" y="connsiteY2"/>
                </a:cxn>
              </a:cxnLst>
              <a:rect l="l" t="t" r="r" b="b"/>
              <a:pathLst>
                <a:path w="968644" h="542441">
                  <a:moveTo>
                    <a:pt x="968644" y="0"/>
                  </a:moveTo>
                  <a:cubicBezTo>
                    <a:pt x="824639" y="193728"/>
                    <a:pt x="680634" y="387457"/>
                    <a:pt x="519193" y="464949"/>
                  </a:cubicBezTo>
                  <a:cubicBezTo>
                    <a:pt x="357752" y="542441"/>
                    <a:pt x="178876" y="503695"/>
                    <a:pt x="0" y="464949"/>
                  </a:cubicBezTo>
                </a:path>
              </a:pathLst>
            </a:cu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200">
                <a:solidFill>
                  <a:prstClr val="black"/>
                </a:solidFill>
                <a:latin typeface="Calibri"/>
                <a:sym typeface="Arial" pitchFamily="34" charset="0"/>
              </a:endParaRPr>
            </a:p>
          </p:txBody>
        </p:sp>
        <p:sp>
          <p:nvSpPr>
            <p:cNvPr id="36" name="Freeform 35"/>
            <p:cNvSpPr/>
            <p:nvPr/>
          </p:nvSpPr>
          <p:spPr>
            <a:xfrm>
              <a:off x="4455763" y="4355025"/>
              <a:ext cx="875654" cy="750376"/>
            </a:xfrm>
            <a:custGeom>
              <a:avLst/>
              <a:gdLst>
                <a:gd name="connsiteX0" fmla="*/ 875654 w 875654"/>
                <a:gd name="connsiteY0" fmla="*/ 681925 h 795579"/>
                <a:gd name="connsiteX1" fmla="*/ 348712 w 875654"/>
                <a:gd name="connsiteY1" fmla="*/ 681925 h 795579"/>
                <a:gd name="connsiteX2" fmla="*/ 0 w 875654"/>
                <a:gd name="connsiteY2" fmla="*/ 0 h 795579"/>
              </a:gdLst>
              <a:ahLst/>
              <a:cxnLst>
                <a:cxn ang="0">
                  <a:pos x="connsiteX0" y="connsiteY0"/>
                </a:cxn>
                <a:cxn ang="0">
                  <a:pos x="connsiteX1" y="connsiteY1"/>
                </a:cxn>
                <a:cxn ang="0">
                  <a:pos x="connsiteX2" y="connsiteY2"/>
                </a:cxn>
              </a:cxnLst>
              <a:rect l="l" t="t" r="r" b="b"/>
              <a:pathLst>
                <a:path w="875654" h="795579">
                  <a:moveTo>
                    <a:pt x="875654" y="681925"/>
                  </a:moveTo>
                  <a:cubicBezTo>
                    <a:pt x="685154" y="738752"/>
                    <a:pt x="494654" y="795579"/>
                    <a:pt x="348712" y="681925"/>
                  </a:cubicBezTo>
                  <a:cubicBezTo>
                    <a:pt x="202770" y="568271"/>
                    <a:pt x="101385" y="284135"/>
                    <a:pt x="0" y="0"/>
                  </a:cubicBezTo>
                </a:path>
              </a:pathLst>
            </a:custGeom>
            <a:ln w="381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200">
                <a:solidFill>
                  <a:prstClr val="black"/>
                </a:solidFill>
                <a:latin typeface="Calibri"/>
                <a:sym typeface="Arial" pitchFamily="34" charset="0"/>
              </a:endParaRPr>
            </a:p>
          </p:txBody>
        </p:sp>
        <p:cxnSp>
          <p:nvCxnSpPr>
            <p:cNvPr id="37" name="Straight Arrow Connector 36"/>
            <p:cNvCxnSpPr>
              <a:stCxn id="22" idx="2"/>
            </p:cNvCxnSpPr>
            <p:nvPr/>
          </p:nvCxnSpPr>
          <p:spPr>
            <a:xfrm rot="5400000">
              <a:off x="6013063" y="1794710"/>
              <a:ext cx="1771932" cy="1039447"/>
            </a:xfrm>
            <a:prstGeom prst="straightConnector1">
              <a:avLst/>
            </a:prstGeom>
            <a:ln w="127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0"/>
            </p:cNvCxnSpPr>
            <p:nvPr/>
          </p:nvCxnSpPr>
          <p:spPr>
            <a:xfrm rot="5400000" flipH="1" flipV="1">
              <a:off x="4219849" y="4524648"/>
              <a:ext cx="380998" cy="1694908"/>
            </a:xfrm>
            <a:prstGeom prst="straightConnector1">
              <a:avLst/>
            </a:prstGeom>
            <a:ln w="127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39" name="Picture 38" descr="03-07a.tif"/>
            <p:cNvPicPr>
              <a:picLocks noChangeAspect="1"/>
            </p:cNvPicPr>
            <p:nvPr/>
          </p:nvPicPr>
          <p:blipFill>
            <a:blip r:embed="rId4"/>
            <a:stretch>
              <a:fillRect/>
            </a:stretch>
          </p:blipFill>
          <p:spPr>
            <a:xfrm>
              <a:off x="481584" y="826008"/>
              <a:ext cx="1347216" cy="1383792"/>
            </a:xfrm>
            <a:prstGeom prst="rect">
              <a:avLst/>
            </a:prstGeom>
          </p:spPr>
        </p:pic>
      </p:grpSp>
    </p:spTree>
    <p:extLst>
      <p:ext uri="{BB962C8B-B14F-4D97-AF65-F5344CB8AC3E}">
        <p14:creationId xmlns:p14="http://schemas.microsoft.com/office/powerpoint/2010/main" val="271773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Virtual Machines</a:t>
            </a:r>
            <a:endParaRPr lang="en-US" dirty="0"/>
          </a:p>
        </p:txBody>
      </p:sp>
      <p:sp>
        <p:nvSpPr>
          <p:cNvPr id="3" name="Content Placeholder 2"/>
          <p:cNvSpPr>
            <a:spLocks noGrp="1"/>
          </p:cNvSpPr>
          <p:nvPr>
            <p:ph idx="1"/>
          </p:nvPr>
        </p:nvSpPr>
        <p:spPr>
          <a:xfrm>
            <a:off x="457200" y="990600"/>
            <a:ext cx="8229600" cy="5486400"/>
          </a:xfrm>
        </p:spPr>
        <p:txBody>
          <a:bodyPr/>
          <a:lstStyle/>
          <a:p>
            <a:r>
              <a:rPr lang="en-US" sz="2800" b="1" dirty="0" smtClean="0"/>
              <a:t>Virtual machine: </a:t>
            </a:r>
            <a:r>
              <a:rPr lang="en-US" sz="2800" dirty="0" smtClean="0"/>
              <a:t>A view that an OS presents that a process is running on a specific architecture and OS, when really it is something else. E.g., a windows emulator on a Mac.</a:t>
            </a:r>
          </a:p>
          <a:p>
            <a:r>
              <a:rPr lang="en-US" sz="2800" b="1" dirty="0" smtClean="0"/>
              <a:t>Benefits:</a:t>
            </a:r>
          </a:p>
          <a:p>
            <a:pPr lvl="1"/>
            <a:r>
              <a:rPr lang="en-US" sz="2400" b="1" dirty="0" smtClean="0"/>
              <a:t>Hardware Efficiency</a:t>
            </a:r>
          </a:p>
          <a:p>
            <a:pPr lvl="1"/>
            <a:r>
              <a:rPr lang="en-US" sz="2400" b="1" dirty="0" smtClean="0"/>
              <a:t>Portability</a:t>
            </a:r>
          </a:p>
          <a:p>
            <a:pPr lvl="1"/>
            <a:r>
              <a:rPr lang="en-US" sz="2400" b="1" dirty="0" smtClean="0"/>
              <a:t>Security</a:t>
            </a:r>
          </a:p>
          <a:p>
            <a:pPr lvl="1"/>
            <a:r>
              <a:rPr lang="en-US" sz="2400" b="1" dirty="0" smtClean="0"/>
              <a:t>Management</a:t>
            </a:r>
            <a:endParaRPr lang="en-US" sz="24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22</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4114800" y="2514600"/>
            <a:ext cx="4859382" cy="3865417"/>
          </a:xfrm>
          <a:prstGeom prst="rect">
            <a:avLst/>
          </a:prstGeom>
        </p:spPr>
      </p:pic>
      <p:sp>
        <p:nvSpPr>
          <p:cNvPr id="6" name="TextBox 5"/>
          <p:cNvSpPr txBox="1"/>
          <p:nvPr/>
        </p:nvSpPr>
        <p:spPr>
          <a:xfrm>
            <a:off x="4727814" y="6248400"/>
            <a:ext cx="3958986" cy="215444"/>
          </a:xfrm>
          <a:prstGeom prst="rect">
            <a:avLst/>
          </a:prstGeom>
          <a:noFill/>
        </p:spPr>
        <p:txBody>
          <a:bodyPr wrap="none" rtlCol="0">
            <a:spAutoFit/>
          </a:bodyPr>
          <a:lstStyle/>
          <a:p>
            <a:pPr defTabSz="914400" fontAlgn="base">
              <a:spcBef>
                <a:spcPct val="0"/>
              </a:spcBef>
              <a:spcAft>
                <a:spcPct val="0"/>
              </a:spcAft>
            </a:pPr>
            <a:r>
              <a:rPr lang="en-US" sz="800" dirty="0">
                <a:solidFill>
                  <a:srgbClr val="000000"/>
                </a:solidFill>
                <a:latin typeface="Arial" pitchFamily="34" charset="0"/>
                <a:sym typeface="Arial" pitchFamily="34" charset="0"/>
              </a:rPr>
              <a:t>Public domain image from http://commons.wikimedia.org/wiki/File:VMM-Type2.JPG</a:t>
            </a:r>
          </a:p>
        </p:txBody>
      </p:sp>
    </p:spTree>
    <p:extLst>
      <p:ext uri="{BB962C8B-B14F-4D97-AF65-F5344CB8AC3E}">
        <p14:creationId xmlns:p14="http://schemas.microsoft.com/office/powerpoint/2010/main" val="2763135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
          <p:cNvSpPr>
            <a:spLocks noGrp="1" noChangeArrowheads="1"/>
          </p:cNvSpPr>
          <p:nvPr>
            <p:ph type="title"/>
          </p:nvPr>
        </p:nvSpPr>
        <p:spPr>
          <a:xfrm>
            <a:off x="685800" y="2039938"/>
            <a:ext cx="7772400" cy="1465262"/>
          </a:xfrm>
        </p:spPr>
        <p:txBody>
          <a:bodyPr lIns="38100" tIns="38100" rIns="1099" bIns="38100" rtlCol="0" anchor="b">
            <a:normAutofit/>
          </a:bodyPr>
          <a:lstStyle/>
          <a:p>
            <a:pPr algn="r" eaLnBrk="1" fontAlgn="auto" hangingPunct="1">
              <a:lnSpc>
                <a:spcPct val="93000"/>
              </a:lnSpc>
              <a:spcAft>
                <a:spcPts val="0"/>
              </a:spcAft>
              <a:tabLst>
                <a:tab pos="50800" algn="l"/>
                <a:tab pos="508000" algn="l"/>
                <a:tab pos="965200" algn="l"/>
                <a:tab pos="1422400" algn="l"/>
                <a:tab pos="1879600" algn="l"/>
                <a:tab pos="2336800" algn="l"/>
                <a:tab pos="2794000" algn="l"/>
                <a:tab pos="3251200" algn="l"/>
                <a:tab pos="3708400" algn="l"/>
                <a:tab pos="4165600" algn="l"/>
                <a:tab pos="4622800" algn="l"/>
                <a:tab pos="5080000" algn="l"/>
                <a:tab pos="5537200" algn="l"/>
                <a:tab pos="5994400" algn="l"/>
                <a:tab pos="6451600" algn="l"/>
                <a:tab pos="6908800" algn="l"/>
                <a:tab pos="7366000" algn="l"/>
                <a:tab pos="7823200" algn="l"/>
                <a:tab pos="8280400" algn="l"/>
                <a:tab pos="8737600" algn="l"/>
                <a:tab pos="9194800" algn="l"/>
                <a:tab pos="10071100" algn="l"/>
              </a:tabLst>
              <a:defRPr/>
            </a:pPr>
            <a:r>
              <a:rPr lang="en-US" dirty="0" smtClean="0">
                <a:solidFill>
                  <a:schemeClr val="accent6"/>
                </a:solidFill>
              </a:rPr>
              <a:t>Operating Systems Security</a:t>
            </a:r>
          </a:p>
        </p:txBody>
      </p:sp>
      <p:sp>
        <p:nvSpPr>
          <p:cNvPr id="3074" name="Slide Number Placeholder 3"/>
          <p:cNvSpPr>
            <a:spLocks noGrp="1"/>
          </p:cNvSpPr>
          <p:nvPr>
            <p:ph type="sldNum" sz="quarter" idx="10"/>
          </p:nvPr>
        </p:nvSpPr>
        <p:spPr/>
        <p:txBody>
          <a:bodyPr/>
          <a:lstStyle/>
          <a:p>
            <a:pPr>
              <a:defRPr/>
            </a:pPr>
            <a:fld id="{E0D8912C-2304-42C0-BDEE-437839B1727E}" type="slidenum">
              <a:rPr lang="en-US">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2161928774"/>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Boot Sequence</a:t>
            </a:r>
            <a:endParaRPr lang="en-US" dirty="0"/>
          </a:p>
        </p:txBody>
      </p:sp>
      <p:sp>
        <p:nvSpPr>
          <p:cNvPr id="3" name="Content Placeholder 2"/>
          <p:cNvSpPr>
            <a:spLocks noGrp="1"/>
          </p:cNvSpPr>
          <p:nvPr>
            <p:ph idx="1"/>
          </p:nvPr>
        </p:nvSpPr>
        <p:spPr>
          <a:xfrm>
            <a:off x="228600" y="1219200"/>
            <a:ext cx="5181600" cy="5486400"/>
          </a:xfrm>
        </p:spPr>
        <p:txBody>
          <a:bodyPr/>
          <a:lstStyle/>
          <a:p>
            <a:r>
              <a:rPr lang="en-US" sz="2400" dirty="0" smtClean="0"/>
              <a:t>The action of loading an operating system into memory from a powered-off state is known as </a:t>
            </a:r>
            <a:r>
              <a:rPr lang="en-US" sz="2400" b="1" dirty="0" smtClean="0"/>
              <a:t>booting </a:t>
            </a:r>
            <a:r>
              <a:rPr lang="en-US" sz="2400" dirty="0" smtClean="0"/>
              <a:t>or</a:t>
            </a:r>
            <a:r>
              <a:rPr lang="en-US" sz="2400" b="1" dirty="0" smtClean="0"/>
              <a:t> bootstrapping.</a:t>
            </a:r>
          </a:p>
          <a:p>
            <a:r>
              <a:rPr lang="en-US" sz="2400" dirty="0" smtClean="0"/>
              <a:t>When a computer is turned on, it first executes code stored in a firmware component known as the </a:t>
            </a:r>
            <a:r>
              <a:rPr lang="en-US" sz="2400" b="1" dirty="0" smtClean="0"/>
              <a:t>BIOS (basic input/output system). </a:t>
            </a:r>
          </a:p>
          <a:p>
            <a:r>
              <a:rPr lang="en-US" sz="2400" dirty="0" smtClean="0"/>
              <a:t>On modern systems, the BIOS loads into memory the </a:t>
            </a:r>
            <a:r>
              <a:rPr lang="en-US" sz="2400" b="1" dirty="0" smtClean="0"/>
              <a:t>second-stage boot loader, </a:t>
            </a:r>
            <a:r>
              <a:rPr lang="en-US" sz="2400" dirty="0" smtClean="0"/>
              <a:t>which handles loading the rest of the operating system into memory and then passes control of execution to the operating system.</a:t>
            </a:r>
            <a:endParaRPr lang="en-US" sz="24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24</a:t>
            </a:fld>
            <a:endParaRPr lang="en-US">
              <a:solidFill>
                <a:prstClr val="black">
                  <a:tint val="75000"/>
                </a:prstClr>
              </a:solidFill>
            </a:endParaRPr>
          </a:p>
        </p:txBody>
      </p:sp>
      <p:pic>
        <p:nvPicPr>
          <p:cNvPr id="13" name="Picture 12" descr="bios.pdf"/>
          <p:cNvPicPr>
            <a:picLocks noChangeAspect="1"/>
          </p:cNvPicPr>
          <p:nvPr/>
        </p:nvPicPr>
        <p:blipFill>
          <a:blip r:embed="rId2"/>
          <a:srcRect l="17374" t="12222" r="16515" b="12222"/>
          <a:stretch>
            <a:fillRect/>
          </a:stretch>
        </p:blipFill>
        <p:spPr>
          <a:xfrm>
            <a:off x="5318312" y="2057400"/>
            <a:ext cx="3749488" cy="3311236"/>
          </a:xfrm>
          <a:prstGeom prst="rect">
            <a:avLst/>
          </a:prstGeom>
        </p:spPr>
      </p:pic>
    </p:spTree>
    <p:extLst>
      <p:ext uri="{BB962C8B-B14F-4D97-AF65-F5344CB8AC3E}">
        <p14:creationId xmlns:p14="http://schemas.microsoft.com/office/powerpoint/2010/main" val="19576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BIOS Passwords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A malicious user could potentially seize execution of a computer at several points in the boot process. </a:t>
            </a:r>
          </a:p>
          <a:p>
            <a:r>
              <a:rPr lang="en-US" dirty="0" smtClean="0"/>
              <a:t>To prevent an attacker from initiating the first stages of booting, many computers feature a </a:t>
            </a:r>
            <a:r>
              <a:rPr lang="en-US" b="1" dirty="0" smtClean="0"/>
              <a:t>BIOS password </a:t>
            </a:r>
            <a:r>
              <a:rPr lang="en-US" dirty="0" smtClean="0"/>
              <a:t>that does not allow a second-stage boot loader to be executed without proper authentication.</a:t>
            </a:r>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25</a:t>
            </a:fld>
            <a:endParaRPr lang="en-US">
              <a:solidFill>
                <a:prstClr val="black">
                  <a:tint val="75000"/>
                </a:prstClr>
              </a:solidFill>
            </a:endParaRPr>
          </a:p>
        </p:txBody>
      </p:sp>
    </p:spTree>
    <p:extLst>
      <p:ext uri="{BB962C8B-B14F-4D97-AF65-F5344CB8AC3E}">
        <p14:creationId xmlns:p14="http://schemas.microsoft.com/office/powerpoint/2010/main" val="3061987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Hibernation</a:t>
            </a:r>
            <a:endParaRPr lang="en-US" dirty="0"/>
          </a:p>
        </p:txBody>
      </p:sp>
      <p:sp>
        <p:nvSpPr>
          <p:cNvPr id="3" name="Content Placeholder 2"/>
          <p:cNvSpPr>
            <a:spLocks noGrp="1"/>
          </p:cNvSpPr>
          <p:nvPr>
            <p:ph sz="half" idx="1"/>
          </p:nvPr>
        </p:nvSpPr>
        <p:spPr>
          <a:xfrm>
            <a:off x="457200" y="990600"/>
            <a:ext cx="8534400" cy="4876800"/>
          </a:xfrm>
        </p:spPr>
        <p:txBody>
          <a:bodyPr/>
          <a:lstStyle/>
          <a:p>
            <a:r>
              <a:rPr lang="en-US" sz="2400" dirty="0" smtClean="0"/>
              <a:t>Modern machines have the ability to go into a powered-off state known as </a:t>
            </a:r>
            <a:r>
              <a:rPr lang="en-US" sz="2400" b="1" dirty="0" smtClean="0"/>
              <a:t>hibernation. </a:t>
            </a:r>
          </a:p>
          <a:p>
            <a:r>
              <a:rPr lang="en-US" sz="2400" dirty="0" smtClean="0"/>
              <a:t>While going into hibernation, the OS stores the contents of machine’s memory into a </a:t>
            </a:r>
            <a:r>
              <a:rPr lang="en-US" sz="2400" b="1" dirty="0" smtClean="0"/>
              <a:t>hibernation file </a:t>
            </a:r>
            <a:r>
              <a:rPr lang="en-US" sz="2400" dirty="0" smtClean="0"/>
              <a:t>(such as </a:t>
            </a:r>
            <a:r>
              <a:rPr lang="en-US" sz="2400" dirty="0" err="1" smtClean="0"/>
              <a:t>hiberfil.sys</a:t>
            </a:r>
            <a:r>
              <a:rPr lang="en-US" sz="2400" dirty="0" smtClean="0"/>
              <a:t>) on disk so the computer can be quickly restored later.</a:t>
            </a:r>
          </a:p>
          <a:p>
            <a:r>
              <a:rPr lang="en-US" sz="2400" dirty="0" smtClean="0"/>
              <a:t>But… without additional security precautions, hibernation exposes a machine to potentially invasive forensic investigation.</a:t>
            </a:r>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26</a:t>
            </a:fld>
            <a:endParaRPr lang="en-US">
              <a:solidFill>
                <a:prstClr val="black">
                  <a:tint val="75000"/>
                </a:prstClr>
              </a:solidFill>
            </a:endParaRPr>
          </a:p>
        </p:txBody>
      </p:sp>
      <p:grpSp>
        <p:nvGrpSpPr>
          <p:cNvPr id="45" name="Group 44"/>
          <p:cNvGrpSpPr/>
          <p:nvPr/>
        </p:nvGrpSpPr>
        <p:grpSpPr>
          <a:xfrm>
            <a:off x="990600" y="3810000"/>
            <a:ext cx="6858000" cy="3037058"/>
            <a:chOff x="-920316" y="845013"/>
            <a:chExt cx="10193733" cy="5401989"/>
          </a:xfrm>
        </p:grpSpPr>
        <p:pic>
          <p:nvPicPr>
            <p:cNvPr id="7" name="Picture 6" descr="03-9b.tif"/>
            <p:cNvPicPr>
              <a:picLocks noChangeAspect="1"/>
            </p:cNvPicPr>
            <p:nvPr/>
          </p:nvPicPr>
          <p:blipFill>
            <a:blip r:embed="rId2"/>
            <a:stretch>
              <a:fillRect/>
            </a:stretch>
          </p:blipFill>
          <p:spPr>
            <a:xfrm>
              <a:off x="1544785" y="1710645"/>
              <a:ext cx="2752344" cy="1572768"/>
            </a:xfrm>
            <a:prstGeom prst="rect">
              <a:avLst/>
            </a:prstGeom>
          </p:spPr>
        </p:pic>
        <p:sp>
          <p:nvSpPr>
            <p:cNvPr id="8" name="TextBox 7"/>
            <p:cNvSpPr txBox="1"/>
            <p:nvPr/>
          </p:nvSpPr>
          <p:spPr>
            <a:xfrm>
              <a:off x="4501320" y="1494082"/>
              <a:ext cx="4772097" cy="1040136"/>
            </a:xfrm>
            <a:prstGeom prst="rect">
              <a:avLst/>
            </a:prstGeom>
            <a:noFill/>
          </p:spPr>
          <p:txBody>
            <a:bodyPr wrap="square" rtlCol="0">
              <a:spAutoFit/>
            </a:bodyPr>
            <a:lstStyle/>
            <a:p>
              <a:pPr defTabSz="914400" fontAlgn="base">
                <a:spcBef>
                  <a:spcPct val="0"/>
                </a:spcBef>
                <a:spcAft>
                  <a:spcPct val="0"/>
                </a:spcAft>
              </a:pPr>
              <a:r>
                <a:rPr lang="en-US" sz="1600" dirty="0">
                  <a:solidFill>
                    <a:srgbClr val="000000"/>
                  </a:solidFill>
                  <a:latin typeface="Arial" pitchFamily="34" charset="0"/>
                  <a:sym typeface="Arial" pitchFamily="34" charset="0"/>
                </a:rPr>
                <a:t>1. User closes a laptop computer, </a:t>
              </a:r>
            </a:p>
            <a:p>
              <a:pPr defTabSz="914400" fontAlgn="base">
                <a:spcBef>
                  <a:spcPct val="0"/>
                </a:spcBef>
                <a:spcAft>
                  <a:spcPct val="0"/>
                </a:spcAft>
              </a:pPr>
              <a:r>
                <a:rPr lang="en-US" sz="1600" dirty="0">
                  <a:solidFill>
                    <a:srgbClr val="000000"/>
                  </a:solidFill>
                  <a:latin typeface="Arial" pitchFamily="34" charset="0"/>
                  <a:sym typeface="Arial" pitchFamily="34" charset="0"/>
                </a:rPr>
                <a:t>    putting it into hibernation.</a:t>
              </a:r>
            </a:p>
          </p:txBody>
        </p:sp>
        <p:sp>
          <p:nvSpPr>
            <p:cNvPr id="9" name="TextBox 8"/>
            <p:cNvSpPr txBox="1"/>
            <p:nvPr/>
          </p:nvSpPr>
          <p:spPr>
            <a:xfrm>
              <a:off x="-920316" y="3893012"/>
              <a:ext cx="5998325" cy="2353990"/>
            </a:xfrm>
            <a:prstGeom prst="rect">
              <a:avLst/>
            </a:prstGeom>
            <a:noFill/>
          </p:spPr>
          <p:txBody>
            <a:bodyPr wrap="square" rtlCol="0">
              <a:spAutoFit/>
            </a:bodyPr>
            <a:lstStyle/>
            <a:p>
              <a:pPr defTabSz="914400" fontAlgn="base">
                <a:spcBef>
                  <a:spcPct val="0"/>
                </a:spcBef>
                <a:spcAft>
                  <a:spcPct val="0"/>
                </a:spcAft>
              </a:pPr>
              <a:r>
                <a:rPr lang="en-US" sz="1600" dirty="0">
                  <a:solidFill>
                    <a:srgbClr val="000000"/>
                  </a:solidFill>
                  <a:latin typeface="Arial" pitchFamily="34" charset="0"/>
                  <a:sym typeface="Arial" pitchFamily="34" charset="0"/>
                </a:rPr>
                <a:t>2. Attacker copies the hiberfil.sys</a:t>
              </a:r>
            </a:p>
            <a:p>
              <a:pPr defTabSz="914400" fontAlgn="base">
                <a:spcBef>
                  <a:spcPct val="0"/>
                </a:spcBef>
                <a:spcAft>
                  <a:spcPct val="0"/>
                </a:spcAft>
              </a:pPr>
              <a:r>
                <a:rPr lang="en-US" sz="1600" dirty="0">
                  <a:solidFill>
                    <a:srgbClr val="000000"/>
                  </a:solidFill>
                  <a:latin typeface="Arial" pitchFamily="34" charset="0"/>
                  <a:sym typeface="Arial" pitchFamily="34" charset="0"/>
                </a:rPr>
                <a:t>    file to discover any unencrypted</a:t>
              </a:r>
            </a:p>
            <a:p>
              <a:pPr defTabSz="914400" fontAlgn="base">
                <a:spcBef>
                  <a:spcPct val="0"/>
                </a:spcBef>
                <a:spcAft>
                  <a:spcPct val="0"/>
                </a:spcAft>
              </a:pPr>
              <a:r>
                <a:rPr lang="en-US" sz="1600" dirty="0">
                  <a:solidFill>
                    <a:srgbClr val="000000"/>
                  </a:solidFill>
                  <a:latin typeface="Arial" pitchFamily="34" charset="0"/>
                  <a:sym typeface="Arial" pitchFamily="34" charset="0"/>
                </a:rPr>
                <a:t>    passwords that were stored</a:t>
              </a:r>
            </a:p>
            <a:p>
              <a:pPr defTabSz="914400" fontAlgn="base">
                <a:spcBef>
                  <a:spcPct val="0"/>
                </a:spcBef>
                <a:spcAft>
                  <a:spcPct val="0"/>
                </a:spcAft>
              </a:pPr>
              <a:r>
                <a:rPr lang="en-US" sz="1600" dirty="0">
                  <a:solidFill>
                    <a:srgbClr val="000000"/>
                  </a:solidFill>
                  <a:latin typeface="Arial" pitchFamily="34" charset="0"/>
                  <a:sym typeface="Arial" pitchFamily="34" charset="0"/>
                </a:rPr>
                <a:t>    in memory when the computer</a:t>
              </a:r>
            </a:p>
            <a:p>
              <a:pPr defTabSz="914400" fontAlgn="base">
                <a:spcBef>
                  <a:spcPct val="0"/>
                </a:spcBef>
                <a:spcAft>
                  <a:spcPct val="0"/>
                </a:spcAft>
              </a:pPr>
              <a:r>
                <a:rPr lang="en-US" sz="1600" dirty="0">
                  <a:solidFill>
                    <a:srgbClr val="000000"/>
                  </a:solidFill>
                  <a:latin typeface="Arial" pitchFamily="34" charset="0"/>
                  <a:sym typeface="Arial" pitchFamily="34" charset="0"/>
                </a:rPr>
                <a:t>    was put into hibernation.</a:t>
              </a:r>
            </a:p>
          </p:txBody>
        </p:sp>
        <p:grpSp>
          <p:nvGrpSpPr>
            <p:cNvPr id="10" name="Group 9"/>
            <p:cNvGrpSpPr/>
            <p:nvPr/>
          </p:nvGrpSpPr>
          <p:grpSpPr>
            <a:xfrm>
              <a:off x="325585" y="845013"/>
              <a:ext cx="2133600" cy="990600"/>
              <a:chOff x="533400" y="381000"/>
              <a:chExt cx="2133600" cy="990600"/>
            </a:xfrm>
          </p:grpSpPr>
          <p:sp>
            <p:nvSpPr>
              <p:cNvPr id="11" name="Freeform 22"/>
              <p:cNvSpPr>
                <a:spLocks/>
              </p:cNvSpPr>
              <p:nvPr/>
            </p:nvSpPr>
            <p:spPr bwMode="auto">
              <a:xfrm>
                <a:off x="535298" y="401987"/>
                <a:ext cx="2118414" cy="957020"/>
              </a:xfrm>
              <a:custGeom>
                <a:avLst/>
                <a:gdLst/>
                <a:ahLst/>
                <a:cxnLst>
                  <a:cxn ang="0">
                    <a:pos x="272" y="46"/>
                  </a:cxn>
                  <a:cxn ang="0">
                    <a:pos x="707" y="0"/>
                  </a:cxn>
                  <a:cxn ang="0">
                    <a:pos x="1009" y="46"/>
                  </a:cxn>
                  <a:cxn ang="0">
                    <a:pos x="1323" y="125"/>
                  </a:cxn>
                  <a:cxn ang="0">
                    <a:pos x="1631" y="272"/>
                  </a:cxn>
                  <a:cxn ang="0">
                    <a:pos x="1899" y="393"/>
                  </a:cxn>
                  <a:cxn ang="0">
                    <a:pos x="2175" y="682"/>
                  </a:cxn>
                  <a:cxn ang="0">
                    <a:pos x="2209" y="770"/>
                  </a:cxn>
                  <a:cxn ang="0">
                    <a:pos x="2032" y="690"/>
                  </a:cxn>
                  <a:cxn ang="0">
                    <a:pos x="1808" y="485"/>
                  </a:cxn>
                  <a:cxn ang="0">
                    <a:pos x="1825" y="638"/>
                  </a:cxn>
                  <a:cxn ang="0">
                    <a:pos x="1893" y="876"/>
                  </a:cxn>
                  <a:cxn ang="0">
                    <a:pos x="1813" y="866"/>
                  </a:cxn>
                  <a:cxn ang="0">
                    <a:pos x="1775" y="872"/>
                  </a:cxn>
                  <a:cxn ang="0">
                    <a:pos x="1707" y="844"/>
                  </a:cxn>
                  <a:cxn ang="0">
                    <a:pos x="1485" y="488"/>
                  </a:cxn>
                  <a:cxn ang="0">
                    <a:pos x="1334" y="524"/>
                  </a:cxn>
                  <a:cxn ang="0">
                    <a:pos x="1445" y="659"/>
                  </a:cxn>
                  <a:cxn ang="0">
                    <a:pos x="1602" y="847"/>
                  </a:cxn>
                  <a:cxn ang="0">
                    <a:pos x="1540" y="910"/>
                  </a:cxn>
                  <a:cxn ang="0">
                    <a:pos x="1291" y="747"/>
                  </a:cxn>
                  <a:cxn ang="0">
                    <a:pos x="1017" y="688"/>
                  </a:cxn>
                  <a:cxn ang="0">
                    <a:pos x="815" y="500"/>
                  </a:cxn>
                  <a:cxn ang="0">
                    <a:pos x="720" y="353"/>
                  </a:cxn>
                  <a:cxn ang="0">
                    <a:pos x="447" y="427"/>
                  </a:cxn>
                  <a:cxn ang="0">
                    <a:pos x="122" y="530"/>
                  </a:cxn>
                  <a:cxn ang="0">
                    <a:pos x="97" y="534"/>
                  </a:cxn>
                  <a:cxn ang="0">
                    <a:pos x="76" y="536"/>
                  </a:cxn>
                  <a:cxn ang="0">
                    <a:pos x="59" y="536"/>
                  </a:cxn>
                  <a:cxn ang="0">
                    <a:pos x="38" y="515"/>
                  </a:cxn>
                  <a:cxn ang="0">
                    <a:pos x="28" y="492"/>
                  </a:cxn>
                  <a:cxn ang="0">
                    <a:pos x="19" y="465"/>
                  </a:cxn>
                  <a:cxn ang="0">
                    <a:pos x="9" y="431"/>
                  </a:cxn>
                  <a:cxn ang="0">
                    <a:pos x="4" y="391"/>
                  </a:cxn>
                  <a:cxn ang="0">
                    <a:pos x="0" y="346"/>
                  </a:cxn>
                  <a:cxn ang="0">
                    <a:pos x="2" y="300"/>
                  </a:cxn>
                  <a:cxn ang="0">
                    <a:pos x="2" y="249"/>
                  </a:cxn>
                  <a:cxn ang="0">
                    <a:pos x="6" y="205"/>
                  </a:cxn>
                  <a:cxn ang="0">
                    <a:pos x="9" y="167"/>
                  </a:cxn>
                  <a:cxn ang="0">
                    <a:pos x="15" y="135"/>
                  </a:cxn>
                  <a:cxn ang="0">
                    <a:pos x="21" y="106"/>
                  </a:cxn>
                  <a:cxn ang="0">
                    <a:pos x="28" y="87"/>
                  </a:cxn>
                  <a:cxn ang="0">
                    <a:pos x="42" y="72"/>
                  </a:cxn>
                </a:cxnLst>
                <a:rect l="0" t="0" r="r" b="b"/>
                <a:pathLst>
                  <a:path w="2232" h="910">
                    <a:moveTo>
                      <a:pt x="42" y="72"/>
                    </a:moveTo>
                    <a:lnTo>
                      <a:pt x="272" y="46"/>
                    </a:lnTo>
                    <a:lnTo>
                      <a:pt x="530" y="0"/>
                    </a:lnTo>
                    <a:lnTo>
                      <a:pt x="707" y="0"/>
                    </a:lnTo>
                    <a:lnTo>
                      <a:pt x="872" y="34"/>
                    </a:lnTo>
                    <a:lnTo>
                      <a:pt x="1009" y="46"/>
                    </a:lnTo>
                    <a:lnTo>
                      <a:pt x="1103" y="51"/>
                    </a:lnTo>
                    <a:lnTo>
                      <a:pt x="1323" y="125"/>
                    </a:lnTo>
                    <a:lnTo>
                      <a:pt x="1485" y="177"/>
                    </a:lnTo>
                    <a:lnTo>
                      <a:pt x="1631" y="272"/>
                    </a:lnTo>
                    <a:lnTo>
                      <a:pt x="1648" y="306"/>
                    </a:lnTo>
                    <a:lnTo>
                      <a:pt x="1899" y="393"/>
                    </a:lnTo>
                    <a:lnTo>
                      <a:pt x="2059" y="513"/>
                    </a:lnTo>
                    <a:lnTo>
                      <a:pt x="2175" y="682"/>
                    </a:lnTo>
                    <a:lnTo>
                      <a:pt x="2232" y="741"/>
                    </a:lnTo>
                    <a:lnTo>
                      <a:pt x="2209" y="770"/>
                    </a:lnTo>
                    <a:lnTo>
                      <a:pt x="2135" y="773"/>
                    </a:lnTo>
                    <a:lnTo>
                      <a:pt x="2032" y="690"/>
                    </a:lnTo>
                    <a:lnTo>
                      <a:pt x="1884" y="536"/>
                    </a:lnTo>
                    <a:lnTo>
                      <a:pt x="1808" y="485"/>
                    </a:lnTo>
                    <a:lnTo>
                      <a:pt x="1751" y="483"/>
                    </a:lnTo>
                    <a:lnTo>
                      <a:pt x="1825" y="638"/>
                    </a:lnTo>
                    <a:lnTo>
                      <a:pt x="1895" y="827"/>
                    </a:lnTo>
                    <a:lnTo>
                      <a:pt x="1893" y="876"/>
                    </a:lnTo>
                    <a:lnTo>
                      <a:pt x="1872" y="887"/>
                    </a:lnTo>
                    <a:lnTo>
                      <a:pt x="1813" y="866"/>
                    </a:lnTo>
                    <a:lnTo>
                      <a:pt x="1796" y="849"/>
                    </a:lnTo>
                    <a:lnTo>
                      <a:pt x="1775" y="872"/>
                    </a:lnTo>
                    <a:lnTo>
                      <a:pt x="1739" y="878"/>
                    </a:lnTo>
                    <a:lnTo>
                      <a:pt x="1707" y="844"/>
                    </a:lnTo>
                    <a:lnTo>
                      <a:pt x="1648" y="665"/>
                    </a:lnTo>
                    <a:lnTo>
                      <a:pt x="1485" y="488"/>
                    </a:lnTo>
                    <a:lnTo>
                      <a:pt x="1391" y="502"/>
                    </a:lnTo>
                    <a:lnTo>
                      <a:pt x="1334" y="524"/>
                    </a:lnTo>
                    <a:lnTo>
                      <a:pt x="1336" y="585"/>
                    </a:lnTo>
                    <a:lnTo>
                      <a:pt x="1445" y="659"/>
                    </a:lnTo>
                    <a:lnTo>
                      <a:pt x="1530" y="739"/>
                    </a:lnTo>
                    <a:lnTo>
                      <a:pt x="1602" y="847"/>
                    </a:lnTo>
                    <a:lnTo>
                      <a:pt x="1591" y="899"/>
                    </a:lnTo>
                    <a:lnTo>
                      <a:pt x="1540" y="910"/>
                    </a:lnTo>
                    <a:lnTo>
                      <a:pt x="1471" y="899"/>
                    </a:lnTo>
                    <a:lnTo>
                      <a:pt x="1291" y="747"/>
                    </a:lnTo>
                    <a:lnTo>
                      <a:pt x="1188" y="716"/>
                    </a:lnTo>
                    <a:lnTo>
                      <a:pt x="1017" y="688"/>
                    </a:lnTo>
                    <a:lnTo>
                      <a:pt x="924" y="631"/>
                    </a:lnTo>
                    <a:lnTo>
                      <a:pt x="815" y="500"/>
                    </a:lnTo>
                    <a:lnTo>
                      <a:pt x="764" y="397"/>
                    </a:lnTo>
                    <a:lnTo>
                      <a:pt x="720" y="353"/>
                    </a:lnTo>
                    <a:lnTo>
                      <a:pt x="627" y="325"/>
                    </a:lnTo>
                    <a:lnTo>
                      <a:pt x="447" y="427"/>
                    </a:lnTo>
                    <a:lnTo>
                      <a:pt x="277" y="500"/>
                    </a:lnTo>
                    <a:lnTo>
                      <a:pt x="122" y="530"/>
                    </a:lnTo>
                    <a:lnTo>
                      <a:pt x="114" y="530"/>
                    </a:lnTo>
                    <a:lnTo>
                      <a:pt x="97" y="534"/>
                    </a:lnTo>
                    <a:lnTo>
                      <a:pt x="85" y="534"/>
                    </a:lnTo>
                    <a:lnTo>
                      <a:pt x="76" y="536"/>
                    </a:lnTo>
                    <a:lnTo>
                      <a:pt x="65" y="536"/>
                    </a:lnTo>
                    <a:lnTo>
                      <a:pt x="59" y="536"/>
                    </a:lnTo>
                    <a:lnTo>
                      <a:pt x="47" y="528"/>
                    </a:lnTo>
                    <a:lnTo>
                      <a:pt x="38" y="515"/>
                    </a:lnTo>
                    <a:lnTo>
                      <a:pt x="32" y="504"/>
                    </a:lnTo>
                    <a:lnTo>
                      <a:pt x="28" y="492"/>
                    </a:lnTo>
                    <a:lnTo>
                      <a:pt x="23" y="479"/>
                    </a:lnTo>
                    <a:lnTo>
                      <a:pt x="19" y="465"/>
                    </a:lnTo>
                    <a:lnTo>
                      <a:pt x="13" y="448"/>
                    </a:lnTo>
                    <a:lnTo>
                      <a:pt x="9" y="431"/>
                    </a:lnTo>
                    <a:lnTo>
                      <a:pt x="6" y="410"/>
                    </a:lnTo>
                    <a:lnTo>
                      <a:pt x="4" y="391"/>
                    </a:lnTo>
                    <a:lnTo>
                      <a:pt x="0" y="369"/>
                    </a:lnTo>
                    <a:lnTo>
                      <a:pt x="0" y="346"/>
                    </a:lnTo>
                    <a:lnTo>
                      <a:pt x="0" y="323"/>
                    </a:lnTo>
                    <a:lnTo>
                      <a:pt x="2" y="300"/>
                    </a:lnTo>
                    <a:lnTo>
                      <a:pt x="2" y="274"/>
                    </a:lnTo>
                    <a:lnTo>
                      <a:pt x="2" y="249"/>
                    </a:lnTo>
                    <a:lnTo>
                      <a:pt x="2" y="226"/>
                    </a:lnTo>
                    <a:lnTo>
                      <a:pt x="6" y="205"/>
                    </a:lnTo>
                    <a:lnTo>
                      <a:pt x="6" y="184"/>
                    </a:lnTo>
                    <a:lnTo>
                      <a:pt x="9" y="167"/>
                    </a:lnTo>
                    <a:lnTo>
                      <a:pt x="11" y="148"/>
                    </a:lnTo>
                    <a:lnTo>
                      <a:pt x="15" y="135"/>
                    </a:lnTo>
                    <a:lnTo>
                      <a:pt x="17" y="118"/>
                    </a:lnTo>
                    <a:lnTo>
                      <a:pt x="21" y="106"/>
                    </a:lnTo>
                    <a:lnTo>
                      <a:pt x="25" y="95"/>
                    </a:lnTo>
                    <a:lnTo>
                      <a:pt x="28" y="87"/>
                    </a:lnTo>
                    <a:lnTo>
                      <a:pt x="34" y="76"/>
                    </a:lnTo>
                    <a:lnTo>
                      <a:pt x="42" y="72"/>
                    </a:lnTo>
                    <a:lnTo>
                      <a:pt x="42" y="72"/>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12" name="Freeform 23"/>
              <p:cNvSpPr>
                <a:spLocks/>
              </p:cNvSpPr>
              <p:nvPr/>
            </p:nvSpPr>
            <p:spPr bwMode="auto">
              <a:xfrm>
                <a:off x="596041" y="840621"/>
                <a:ext cx="161349" cy="102838"/>
              </a:xfrm>
              <a:custGeom>
                <a:avLst/>
                <a:gdLst/>
                <a:ahLst/>
                <a:cxnLst>
                  <a:cxn ang="0">
                    <a:pos x="0" y="17"/>
                  </a:cxn>
                  <a:cxn ang="0">
                    <a:pos x="9" y="17"/>
                  </a:cxn>
                  <a:cxn ang="0">
                    <a:pos x="20" y="19"/>
                  </a:cxn>
                  <a:cxn ang="0">
                    <a:pos x="30" y="21"/>
                  </a:cxn>
                  <a:cxn ang="0">
                    <a:pos x="41" y="27"/>
                  </a:cxn>
                  <a:cxn ang="0">
                    <a:pos x="51" y="30"/>
                  </a:cxn>
                  <a:cxn ang="0">
                    <a:pos x="62" y="36"/>
                  </a:cxn>
                  <a:cxn ang="0">
                    <a:pos x="72" y="42"/>
                  </a:cxn>
                  <a:cxn ang="0">
                    <a:pos x="83" y="49"/>
                  </a:cxn>
                  <a:cxn ang="0">
                    <a:pos x="102" y="61"/>
                  </a:cxn>
                  <a:cxn ang="0">
                    <a:pos x="121" y="72"/>
                  </a:cxn>
                  <a:cxn ang="0">
                    <a:pos x="136" y="84"/>
                  </a:cxn>
                  <a:cxn ang="0">
                    <a:pos x="154" y="97"/>
                  </a:cxn>
                  <a:cxn ang="0">
                    <a:pos x="161" y="99"/>
                  </a:cxn>
                  <a:cxn ang="0">
                    <a:pos x="169" y="97"/>
                  </a:cxn>
                  <a:cxn ang="0">
                    <a:pos x="169" y="89"/>
                  </a:cxn>
                  <a:cxn ang="0">
                    <a:pos x="167" y="80"/>
                  </a:cxn>
                  <a:cxn ang="0">
                    <a:pos x="152" y="67"/>
                  </a:cxn>
                  <a:cxn ang="0">
                    <a:pos x="136" y="55"/>
                  </a:cxn>
                  <a:cxn ang="0">
                    <a:pos x="119" y="44"/>
                  </a:cxn>
                  <a:cxn ang="0">
                    <a:pos x="102" y="32"/>
                  </a:cxn>
                  <a:cxn ang="0">
                    <a:pos x="95" y="27"/>
                  </a:cxn>
                  <a:cxn ang="0">
                    <a:pos x="87" y="23"/>
                  </a:cxn>
                  <a:cxn ang="0">
                    <a:pos x="76" y="17"/>
                  </a:cxn>
                  <a:cxn ang="0">
                    <a:pos x="66" y="13"/>
                  </a:cxn>
                  <a:cxn ang="0">
                    <a:pos x="53" y="8"/>
                  </a:cxn>
                  <a:cxn ang="0">
                    <a:pos x="39" y="4"/>
                  </a:cxn>
                  <a:cxn ang="0">
                    <a:pos x="28" y="0"/>
                  </a:cxn>
                  <a:cxn ang="0">
                    <a:pos x="19" y="0"/>
                  </a:cxn>
                  <a:cxn ang="0">
                    <a:pos x="3" y="2"/>
                  </a:cxn>
                  <a:cxn ang="0">
                    <a:pos x="0" y="17"/>
                  </a:cxn>
                  <a:cxn ang="0">
                    <a:pos x="0" y="17"/>
                  </a:cxn>
                </a:cxnLst>
                <a:rect l="0" t="0" r="r" b="b"/>
                <a:pathLst>
                  <a:path w="169" h="99">
                    <a:moveTo>
                      <a:pt x="0" y="17"/>
                    </a:moveTo>
                    <a:lnTo>
                      <a:pt x="9" y="17"/>
                    </a:lnTo>
                    <a:lnTo>
                      <a:pt x="20" y="19"/>
                    </a:lnTo>
                    <a:lnTo>
                      <a:pt x="30" y="21"/>
                    </a:lnTo>
                    <a:lnTo>
                      <a:pt x="41" y="27"/>
                    </a:lnTo>
                    <a:lnTo>
                      <a:pt x="51" y="30"/>
                    </a:lnTo>
                    <a:lnTo>
                      <a:pt x="62" y="36"/>
                    </a:lnTo>
                    <a:lnTo>
                      <a:pt x="72" y="42"/>
                    </a:lnTo>
                    <a:lnTo>
                      <a:pt x="83" y="49"/>
                    </a:lnTo>
                    <a:lnTo>
                      <a:pt x="102" y="61"/>
                    </a:lnTo>
                    <a:lnTo>
                      <a:pt x="121" y="72"/>
                    </a:lnTo>
                    <a:lnTo>
                      <a:pt x="136" y="84"/>
                    </a:lnTo>
                    <a:lnTo>
                      <a:pt x="154" y="97"/>
                    </a:lnTo>
                    <a:lnTo>
                      <a:pt x="161" y="99"/>
                    </a:lnTo>
                    <a:lnTo>
                      <a:pt x="169" y="97"/>
                    </a:lnTo>
                    <a:lnTo>
                      <a:pt x="169" y="89"/>
                    </a:lnTo>
                    <a:lnTo>
                      <a:pt x="167" y="80"/>
                    </a:lnTo>
                    <a:lnTo>
                      <a:pt x="152" y="67"/>
                    </a:lnTo>
                    <a:lnTo>
                      <a:pt x="136" y="55"/>
                    </a:lnTo>
                    <a:lnTo>
                      <a:pt x="119" y="44"/>
                    </a:lnTo>
                    <a:lnTo>
                      <a:pt x="102" y="32"/>
                    </a:lnTo>
                    <a:lnTo>
                      <a:pt x="95" y="27"/>
                    </a:lnTo>
                    <a:lnTo>
                      <a:pt x="87" y="23"/>
                    </a:lnTo>
                    <a:lnTo>
                      <a:pt x="76" y="17"/>
                    </a:lnTo>
                    <a:lnTo>
                      <a:pt x="66" y="13"/>
                    </a:lnTo>
                    <a:lnTo>
                      <a:pt x="53" y="8"/>
                    </a:lnTo>
                    <a:lnTo>
                      <a:pt x="39" y="4"/>
                    </a:lnTo>
                    <a:lnTo>
                      <a:pt x="28" y="0"/>
                    </a:lnTo>
                    <a:lnTo>
                      <a:pt x="19" y="0"/>
                    </a:lnTo>
                    <a:lnTo>
                      <a:pt x="3" y="2"/>
                    </a:lnTo>
                    <a:lnTo>
                      <a:pt x="0" y="17"/>
                    </a:lnTo>
                    <a:lnTo>
                      <a:pt x="0" y="17"/>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13" name="Freeform 24"/>
              <p:cNvSpPr>
                <a:spLocks/>
              </p:cNvSpPr>
              <p:nvPr/>
            </p:nvSpPr>
            <p:spPr bwMode="auto">
              <a:xfrm>
                <a:off x="615023" y="804943"/>
                <a:ext cx="102504" cy="155306"/>
              </a:xfrm>
              <a:custGeom>
                <a:avLst/>
                <a:gdLst/>
                <a:ahLst/>
                <a:cxnLst>
                  <a:cxn ang="0">
                    <a:pos x="108" y="9"/>
                  </a:cxn>
                  <a:cxn ang="0">
                    <a:pos x="100" y="0"/>
                  </a:cxn>
                  <a:cxn ang="0">
                    <a:pos x="93" y="4"/>
                  </a:cxn>
                  <a:cxn ang="0">
                    <a:pos x="83" y="15"/>
                  </a:cxn>
                  <a:cxn ang="0">
                    <a:pos x="79" y="30"/>
                  </a:cxn>
                  <a:cxn ang="0">
                    <a:pos x="72" y="43"/>
                  </a:cxn>
                  <a:cxn ang="0">
                    <a:pos x="62" y="64"/>
                  </a:cxn>
                  <a:cxn ang="0">
                    <a:pos x="53" y="74"/>
                  </a:cxn>
                  <a:cxn ang="0">
                    <a:pos x="47" y="85"/>
                  </a:cxn>
                  <a:cxn ang="0">
                    <a:pos x="39" y="95"/>
                  </a:cxn>
                  <a:cxn ang="0">
                    <a:pos x="34" y="104"/>
                  </a:cxn>
                  <a:cxn ang="0">
                    <a:pos x="20" y="116"/>
                  </a:cxn>
                  <a:cxn ang="0">
                    <a:pos x="5" y="129"/>
                  </a:cxn>
                  <a:cxn ang="0">
                    <a:pos x="0" y="139"/>
                  </a:cxn>
                  <a:cxn ang="0">
                    <a:pos x="3" y="146"/>
                  </a:cxn>
                  <a:cxn ang="0">
                    <a:pos x="11" y="146"/>
                  </a:cxn>
                  <a:cxn ang="0">
                    <a:pos x="20" y="146"/>
                  </a:cxn>
                  <a:cxn ang="0">
                    <a:pos x="34" y="131"/>
                  </a:cxn>
                  <a:cxn ang="0">
                    <a:pos x="49" y="116"/>
                  </a:cxn>
                  <a:cxn ang="0">
                    <a:pos x="64" y="99"/>
                  </a:cxn>
                  <a:cxn ang="0">
                    <a:pos x="78" y="83"/>
                  </a:cxn>
                  <a:cxn ang="0">
                    <a:pos x="87" y="64"/>
                  </a:cxn>
                  <a:cxn ang="0">
                    <a:pos x="98" y="45"/>
                  </a:cxn>
                  <a:cxn ang="0">
                    <a:pos x="104" y="26"/>
                  </a:cxn>
                  <a:cxn ang="0">
                    <a:pos x="108" y="9"/>
                  </a:cxn>
                  <a:cxn ang="0">
                    <a:pos x="108" y="9"/>
                  </a:cxn>
                </a:cxnLst>
                <a:rect l="0" t="0" r="r" b="b"/>
                <a:pathLst>
                  <a:path w="108" h="146">
                    <a:moveTo>
                      <a:pt x="108" y="9"/>
                    </a:moveTo>
                    <a:lnTo>
                      <a:pt x="100" y="0"/>
                    </a:lnTo>
                    <a:lnTo>
                      <a:pt x="93" y="4"/>
                    </a:lnTo>
                    <a:lnTo>
                      <a:pt x="83" y="15"/>
                    </a:lnTo>
                    <a:lnTo>
                      <a:pt x="79" y="30"/>
                    </a:lnTo>
                    <a:lnTo>
                      <a:pt x="72" y="43"/>
                    </a:lnTo>
                    <a:lnTo>
                      <a:pt x="62" y="64"/>
                    </a:lnTo>
                    <a:lnTo>
                      <a:pt x="53" y="74"/>
                    </a:lnTo>
                    <a:lnTo>
                      <a:pt x="47" y="85"/>
                    </a:lnTo>
                    <a:lnTo>
                      <a:pt x="39" y="95"/>
                    </a:lnTo>
                    <a:lnTo>
                      <a:pt x="34" y="104"/>
                    </a:lnTo>
                    <a:lnTo>
                      <a:pt x="20" y="116"/>
                    </a:lnTo>
                    <a:lnTo>
                      <a:pt x="5" y="129"/>
                    </a:lnTo>
                    <a:lnTo>
                      <a:pt x="0" y="139"/>
                    </a:lnTo>
                    <a:lnTo>
                      <a:pt x="3" y="146"/>
                    </a:lnTo>
                    <a:lnTo>
                      <a:pt x="11" y="146"/>
                    </a:lnTo>
                    <a:lnTo>
                      <a:pt x="20" y="146"/>
                    </a:lnTo>
                    <a:lnTo>
                      <a:pt x="34" y="131"/>
                    </a:lnTo>
                    <a:lnTo>
                      <a:pt x="49" y="116"/>
                    </a:lnTo>
                    <a:lnTo>
                      <a:pt x="64" y="99"/>
                    </a:lnTo>
                    <a:lnTo>
                      <a:pt x="78" y="83"/>
                    </a:lnTo>
                    <a:lnTo>
                      <a:pt x="87" y="64"/>
                    </a:lnTo>
                    <a:lnTo>
                      <a:pt x="98" y="45"/>
                    </a:lnTo>
                    <a:lnTo>
                      <a:pt x="104" y="26"/>
                    </a:lnTo>
                    <a:lnTo>
                      <a:pt x="108" y="9"/>
                    </a:lnTo>
                    <a:lnTo>
                      <a:pt x="108" y="9"/>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14" name="Freeform 25"/>
              <p:cNvSpPr>
                <a:spLocks/>
              </p:cNvSpPr>
              <p:nvPr/>
            </p:nvSpPr>
            <p:spPr bwMode="auto">
              <a:xfrm>
                <a:off x="1089578" y="639143"/>
                <a:ext cx="58845" cy="109134"/>
              </a:xfrm>
              <a:custGeom>
                <a:avLst/>
                <a:gdLst/>
                <a:ahLst/>
                <a:cxnLst>
                  <a:cxn ang="0">
                    <a:pos x="20" y="4"/>
                  </a:cxn>
                  <a:cxn ang="0">
                    <a:pos x="9" y="0"/>
                  </a:cxn>
                  <a:cxn ang="0">
                    <a:pos x="3" y="2"/>
                  </a:cxn>
                  <a:cxn ang="0">
                    <a:pos x="0" y="2"/>
                  </a:cxn>
                  <a:cxn ang="0">
                    <a:pos x="0" y="6"/>
                  </a:cxn>
                  <a:cxn ang="0">
                    <a:pos x="1" y="13"/>
                  </a:cxn>
                  <a:cxn ang="0">
                    <a:pos x="11" y="27"/>
                  </a:cxn>
                  <a:cxn ang="0">
                    <a:pos x="20" y="40"/>
                  </a:cxn>
                  <a:cxn ang="0">
                    <a:pos x="30" y="55"/>
                  </a:cxn>
                  <a:cxn ang="0">
                    <a:pos x="36" y="70"/>
                  </a:cxn>
                  <a:cxn ang="0">
                    <a:pos x="39" y="84"/>
                  </a:cxn>
                  <a:cxn ang="0">
                    <a:pos x="38" y="97"/>
                  </a:cxn>
                  <a:cxn ang="0">
                    <a:pos x="45" y="105"/>
                  </a:cxn>
                  <a:cxn ang="0">
                    <a:pos x="53" y="103"/>
                  </a:cxn>
                  <a:cxn ang="0">
                    <a:pos x="62" y="93"/>
                  </a:cxn>
                  <a:cxn ang="0">
                    <a:pos x="62" y="80"/>
                  </a:cxn>
                  <a:cxn ang="0">
                    <a:pos x="62" y="67"/>
                  </a:cxn>
                  <a:cxn ang="0">
                    <a:pos x="57" y="53"/>
                  </a:cxn>
                  <a:cxn ang="0">
                    <a:pos x="53" y="42"/>
                  </a:cxn>
                  <a:cxn ang="0">
                    <a:pos x="45" y="31"/>
                  </a:cxn>
                  <a:cxn ang="0">
                    <a:pos x="38" y="19"/>
                  </a:cxn>
                  <a:cxn ang="0">
                    <a:pos x="28" y="10"/>
                  </a:cxn>
                  <a:cxn ang="0">
                    <a:pos x="20" y="4"/>
                  </a:cxn>
                  <a:cxn ang="0">
                    <a:pos x="20" y="4"/>
                  </a:cxn>
                </a:cxnLst>
                <a:rect l="0" t="0" r="r" b="b"/>
                <a:pathLst>
                  <a:path w="62" h="105">
                    <a:moveTo>
                      <a:pt x="20" y="4"/>
                    </a:moveTo>
                    <a:lnTo>
                      <a:pt x="9" y="0"/>
                    </a:lnTo>
                    <a:lnTo>
                      <a:pt x="3" y="2"/>
                    </a:lnTo>
                    <a:lnTo>
                      <a:pt x="0" y="2"/>
                    </a:lnTo>
                    <a:lnTo>
                      <a:pt x="0" y="6"/>
                    </a:lnTo>
                    <a:lnTo>
                      <a:pt x="1" y="13"/>
                    </a:lnTo>
                    <a:lnTo>
                      <a:pt x="11" y="27"/>
                    </a:lnTo>
                    <a:lnTo>
                      <a:pt x="20" y="40"/>
                    </a:lnTo>
                    <a:lnTo>
                      <a:pt x="30" y="55"/>
                    </a:lnTo>
                    <a:lnTo>
                      <a:pt x="36" y="70"/>
                    </a:lnTo>
                    <a:lnTo>
                      <a:pt x="39" y="84"/>
                    </a:lnTo>
                    <a:lnTo>
                      <a:pt x="38" y="97"/>
                    </a:lnTo>
                    <a:lnTo>
                      <a:pt x="45" y="105"/>
                    </a:lnTo>
                    <a:lnTo>
                      <a:pt x="53" y="103"/>
                    </a:lnTo>
                    <a:lnTo>
                      <a:pt x="62" y="93"/>
                    </a:lnTo>
                    <a:lnTo>
                      <a:pt x="62" y="80"/>
                    </a:lnTo>
                    <a:lnTo>
                      <a:pt x="62" y="67"/>
                    </a:lnTo>
                    <a:lnTo>
                      <a:pt x="57" y="53"/>
                    </a:lnTo>
                    <a:lnTo>
                      <a:pt x="53" y="42"/>
                    </a:lnTo>
                    <a:lnTo>
                      <a:pt x="45" y="31"/>
                    </a:lnTo>
                    <a:lnTo>
                      <a:pt x="38" y="19"/>
                    </a:lnTo>
                    <a:lnTo>
                      <a:pt x="28" y="10"/>
                    </a:lnTo>
                    <a:lnTo>
                      <a:pt x="20" y="4"/>
                    </a:lnTo>
                    <a:lnTo>
                      <a:pt x="20" y="4"/>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15" name="Freeform 26"/>
              <p:cNvSpPr>
                <a:spLocks/>
              </p:cNvSpPr>
              <p:nvPr/>
            </p:nvSpPr>
            <p:spPr bwMode="auto">
              <a:xfrm>
                <a:off x="880774" y="754574"/>
                <a:ext cx="74031" cy="98641"/>
              </a:xfrm>
              <a:custGeom>
                <a:avLst/>
                <a:gdLst/>
                <a:ahLst/>
                <a:cxnLst>
                  <a:cxn ang="0">
                    <a:pos x="21" y="2"/>
                  </a:cxn>
                  <a:cxn ang="0">
                    <a:pos x="10" y="0"/>
                  </a:cxn>
                  <a:cxn ang="0">
                    <a:pos x="4" y="2"/>
                  </a:cxn>
                  <a:cxn ang="0">
                    <a:pos x="0" y="2"/>
                  </a:cxn>
                  <a:cxn ang="0">
                    <a:pos x="2" y="8"/>
                  </a:cxn>
                  <a:cxn ang="0">
                    <a:pos x="6" y="16"/>
                  </a:cxn>
                  <a:cxn ang="0">
                    <a:pos x="17" y="27"/>
                  </a:cxn>
                  <a:cxn ang="0">
                    <a:pos x="29" y="38"/>
                  </a:cxn>
                  <a:cxn ang="0">
                    <a:pos x="42" y="52"/>
                  </a:cxn>
                  <a:cxn ang="0">
                    <a:pos x="51" y="63"/>
                  </a:cxn>
                  <a:cxn ang="0">
                    <a:pos x="55" y="76"/>
                  </a:cxn>
                  <a:cxn ang="0">
                    <a:pos x="57" y="88"/>
                  </a:cxn>
                  <a:cxn ang="0">
                    <a:pos x="67" y="95"/>
                  </a:cxn>
                  <a:cxn ang="0">
                    <a:pos x="74" y="92"/>
                  </a:cxn>
                  <a:cxn ang="0">
                    <a:pos x="80" y="80"/>
                  </a:cxn>
                  <a:cxn ang="0">
                    <a:pos x="78" y="67"/>
                  </a:cxn>
                  <a:cxn ang="0">
                    <a:pos x="74" y="54"/>
                  </a:cxn>
                  <a:cxn ang="0">
                    <a:pos x="67" y="42"/>
                  </a:cxn>
                  <a:cxn ang="0">
                    <a:pos x="61" y="33"/>
                  </a:cxn>
                  <a:cxn ang="0">
                    <a:pos x="51" y="21"/>
                  </a:cxn>
                  <a:cxn ang="0">
                    <a:pos x="42" y="14"/>
                  </a:cxn>
                  <a:cxn ang="0">
                    <a:pos x="30" y="6"/>
                  </a:cxn>
                  <a:cxn ang="0">
                    <a:pos x="21" y="2"/>
                  </a:cxn>
                  <a:cxn ang="0">
                    <a:pos x="21" y="2"/>
                  </a:cxn>
                </a:cxnLst>
                <a:rect l="0" t="0" r="r" b="b"/>
                <a:pathLst>
                  <a:path w="80" h="95">
                    <a:moveTo>
                      <a:pt x="21" y="2"/>
                    </a:moveTo>
                    <a:lnTo>
                      <a:pt x="10" y="0"/>
                    </a:lnTo>
                    <a:lnTo>
                      <a:pt x="4" y="2"/>
                    </a:lnTo>
                    <a:lnTo>
                      <a:pt x="0" y="2"/>
                    </a:lnTo>
                    <a:lnTo>
                      <a:pt x="2" y="8"/>
                    </a:lnTo>
                    <a:lnTo>
                      <a:pt x="6" y="16"/>
                    </a:lnTo>
                    <a:lnTo>
                      <a:pt x="17" y="27"/>
                    </a:lnTo>
                    <a:lnTo>
                      <a:pt x="29" y="38"/>
                    </a:lnTo>
                    <a:lnTo>
                      <a:pt x="42" y="52"/>
                    </a:lnTo>
                    <a:lnTo>
                      <a:pt x="51" y="63"/>
                    </a:lnTo>
                    <a:lnTo>
                      <a:pt x="55" y="76"/>
                    </a:lnTo>
                    <a:lnTo>
                      <a:pt x="57" y="88"/>
                    </a:lnTo>
                    <a:lnTo>
                      <a:pt x="67" y="95"/>
                    </a:lnTo>
                    <a:lnTo>
                      <a:pt x="74" y="92"/>
                    </a:lnTo>
                    <a:lnTo>
                      <a:pt x="80" y="80"/>
                    </a:lnTo>
                    <a:lnTo>
                      <a:pt x="78" y="67"/>
                    </a:lnTo>
                    <a:lnTo>
                      <a:pt x="74" y="54"/>
                    </a:lnTo>
                    <a:lnTo>
                      <a:pt x="67" y="42"/>
                    </a:lnTo>
                    <a:lnTo>
                      <a:pt x="61" y="33"/>
                    </a:lnTo>
                    <a:lnTo>
                      <a:pt x="51" y="21"/>
                    </a:lnTo>
                    <a:lnTo>
                      <a:pt x="42" y="14"/>
                    </a:lnTo>
                    <a:lnTo>
                      <a:pt x="30" y="6"/>
                    </a:lnTo>
                    <a:lnTo>
                      <a:pt x="21" y="2"/>
                    </a:lnTo>
                    <a:lnTo>
                      <a:pt x="21" y="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16" name="Freeform 27"/>
              <p:cNvSpPr>
                <a:spLocks/>
              </p:cNvSpPr>
              <p:nvPr/>
            </p:nvSpPr>
            <p:spPr bwMode="auto">
              <a:xfrm>
                <a:off x="759288" y="773462"/>
                <a:ext cx="81624" cy="113331"/>
              </a:xfrm>
              <a:custGeom>
                <a:avLst/>
                <a:gdLst/>
                <a:ahLst/>
                <a:cxnLst>
                  <a:cxn ang="0">
                    <a:pos x="85" y="16"/>
                  </a:cxn>
                  <a:cxn ang="0">
                    <a:pos x="79" y="2"/>
                  </a:cxn>
                  <a:cxn ang="0">
                    <a:pos x="74" y="0"/>
                  </a:cxn>
                  <a:cxn ang="0">
                    <a:pos x="64" y="8"/>
                  </a:cxn>
                  <a:cxn ang="0">
                    <a:pos x="57" y="23"/>
                  </a:cxn>
                  <a:cxn ang="0">
                    <a:pos x="47" y="40"/>
                  </a:cxn>
                  <a:cxn ang="0">
                    <a:pos x="38" y="59"/>
                  </a:cxn>
                  <a:cxn ang="0">
                    <a:pos x="26" y="74"/>
                  </a:cxn>
                  <a:cxn ang="0">
                    <a:pos x="17" y="84"/>
                  </a:cxn>
                  <a:cxn ang="0">
                    <a:pos x="3" y="93"/>
                  </a:cxn>
                  <a:cxn ang="0">
                    <a:pos x="0" y="103"/>
                  </a:cxn>
                  <a:cxn ang="0">
                    <a:pos x="3" y="109"/>
                  </a:cxn>
                  <a:cxn ang="0">
                    <a:pos x="19" y="107"/>
                  </a:cxn>
                  <a:cxn ang="0">
                    <a:pos x="28" y="99"/>
                  </a:cxn>
                  <a:cxn ang="0">
                    <a:pos x="40" y="90"/>
                  </a:cxn>
                  <a:cxn ang="0">
                    <a:pos x="49" y="78"/>
                  </a:cxn>
                  <a:cxn ang="0">
                    <a:pos x="60" y="67"/>
                  </a:cxn>
                  <a:cxn ang="0">
                    <a:pos x="68" y="52"/>
                  </a:cxn>
                  <a:cxn ang="0">
                    <a:pos x="76" y="40"/>
                  </a:cxn>
                  <a:cxn ang="0">
                    <a:pos x="79" y="27"/>
                  </a:cxn>
                  <a:cxn ang="0">
                    <a:pos x="85" y="16"/>
                  </a:cxn>
                  <a:cxn ang="0">
                    <a:pos x="85" y="16"/>
                  </a:cxn>
                </a:cxnLst>
                <a:rect l="0" t="0" r="r" b="b"/>
                <a:pathLst>
                  <a:path w="85" h="109">
                    <a:moveTo>
                      <a:pt x="85" y="16"/>
                    </a:moveTo>
                    <a:lnTo>
                      <a:pt x="79" y="2"/>
                    </a:lnTo>
                    <a:lnTo>
                      <a:pt x="74" y="0"/>
                    </a:lnTo>
                    <a:lnTo>
                      <a:pt x="64" y="8"/>
                    </a:lnTo>
                    <a:lnTo>
                      <a:pt x="57" y="23"/>
                    </a:lnTo>
                    <a:lnTo>
                      <a:pt x="47" y="40"/>
                    </a:lnTo>
                    <a:lnTo>
                      <a:pt x="38" y="59"/>
                    </a:lnTo>
                    <a:lnTo>
                      <a:pt x="26" y="74"/>
                    </a:lnTo>
                    <a:lnTo>
                      <a:pt x="17" y="84"/>
                    </a:lnTo>
                    <a:lnTo>
                      <a:pt x="3" y="93"/>
                    </a:lnTo>
                    <a:lnTo>
                      <a:pt x="0" y="103"/>
                    </a:lnTo>
                    <a:lnTo>
                      <a:pt x="3" y="109"/>
                    </a:lnTo>
                    <a:lnTo>
                      <a:pt x="19" y="107"/>
                    </a:lnTo>
                    <a:lnTo>
                      <a:pt x="28" y="99"/>
                    </a:lnTo>
                    <a:lnTo>
                      <a:pt x="40" y="90"/>
                    </a:lnTo>
                    <a:lnTo>
                      <a:pt x="49" y="78"/>
                    </a:lnTo>
                    <a:lnTo>
                      <a:pt x="60" y="67"/>
                    </a:lnTo>
                    <a:lnTo>
                      <a:pt x="68" y="52"/>
                    </a:lnTo>
                    <a:lnTo>
                      <a:pt x="76" y="40"/>
                    </a:lnTo>
                    <a:lnTo>
                      <a:pt x="79" y="27"/>
                    </a:lnTo>
                    <a:lnTo>
                      <a:pt x="85" y="16"/>
                    </a:lnTo>
                    <a:lnTo>
                      <a:pt x="85" y="1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17" name="Freeform 28"/>
              <p:cNvSpPr>
                <a:spLocks/>
              </p:cNvSpPr>
              <p:nvPr/>
            </p:nvSpPr>
            <p:spPr bwMode="auto">
              <a:xfrm>
                <a:off x="715629" y="800746"/>
                <a:ext cx="170840" cy="96542"/>
              </a:xfrm>
              <a:custGeom>
                <a:avLst/>
                <a:gdLst/>
                <a:ahLst/>
                <a:cxnLst>
                  <a:cxn ang="0">
                    <a:pos x="0" y="19"/>
                  </a:cxn>
                  <a:cxn ang="0">
                    <a:pos x="10" y="19"/>
                  </a:cxn>
                  <a:cxn ang="0">
                    <a:pos x="21" y="21"/>
                  </a:cxn>
                  <a:cxn ang="0">
                    <a:pos x="32" y="23"/>
                  </a:cxn>
                  <a:cxn ang="0">
                    <a:pos x="44" y="27"/>
                  </a:cxn>
                  <a:cxn ang="0">
                    <a:pos x="53" y="30"/>
                  </a:cxn>
                  <a:cxn ang="0">
                    <a:pos x="65" y="34"/>
                  </a:cxn>
                  <a:cxn ang="0">
                    <a:pos x="76" y="40"/>
                  </a:cxn>
                  <a:cxn ang="0">
                    <a:pos x="87" y="46"/>
                  </a:cxn>
                  <a:cxn ang="0">
                    <a:pos x="106" y="57"/>
                  </a:cxn>
                  <a:cxn ang="0">
                    <a:pos x="127" y="68"/>
                  </a:cxn>
                  <a:cxn ang="0">
                    <a:pos x="145" y="80"/>
                  </a:cxn>
                  <a:cxn ang="0">
                    <a:pos x="162" y="91"/>
                  </a:cxn>
                  <a:cxn ang="0">
                    <a:pos x="171" y="91"/>
                  </a:cxn>
                  <a:cxn ang="0">
                    <a:pos x="179" y="87"/>
                  </a:cxn>
                  <a:cxn ang="0">
                    <a:pos x="181" y="80"/>
                  </a:cxn>
                  <a:cxn ang="0">
                    <a:pos x="179" y="70"/>
                  </a:cxn>
                  <a:cxn ang="0">
                    <a:pos x="162" y="57"/>
                  </a:cxn>
                  <a:cxn ang="0">
                    <a:pos x="146" y="46"/>
                  </a:cxn>
                  <a:cxn ang="0">
                    <a:pos x="127" y="34"/>
                  </a:cxn>
                  <a:cxn ang="0">
                    <a:pos x="110" y="25"/>
                  </a:cxn>
                  <a:cxn ang="0">
                    <a:pos x="103" y="21"/>
                  </a:cxn>
                  <a:cxn ang="0">
                    <a:pos x="93" y="17"/>
                  </a:cxn>
                  <a:cxn ang="0">
                    <a:pos x="82" y="11"/>
                  </a:cxn>
                  <a:cxn ang="0">
                    <a:pos x="70" y="9"/>
                  </a:cxn>
                  <a:cxn ang="0">
                    <a:pos x="55" y="4"/>
                  </a:cxn>
                  <a:cxn ang="0">
                    <a:pos x="42" y="2"/>
                  </a:cxn>
                  <a:cxn ang="0">
                    <a:pos x="29" y="0"/>
                  </a:cxn>
                  <a:cxn ang="0">
                    <a:pos x="19" y="0"/>
                  </a:cxn>
                  <a:cxn ang="0">
                    <a:pos x="4" y="4"/>
                  </a:cxn>
                  <a:cxn ang="0">
                    <a:pos x="0" y="19"/>
                  </a:cxn>
                  <a:cxn ang="0">
                    <a:pos x="0" y="19"/>
                  </a:cxn>
                </a:cxnLst>
                <a:rect l="0" t="0" r="r" b="b"/>
                <a:pathLst>
                  <a:path w="181" h="91">
                    <a:moveTo>
                      <a:pt x="0" y="19"/>
                    </a:moveTo>
                    <a:lnTo>
                      <a:pt x="10" y="19"/>
                    </a:lnTo>
                    <a:lnTo>
                      <a:pt x="21" y="21"/>
                    </a:lnTo>
                    <a:lnTo>
                      <a:pt x="32" y="23"/>
                    </a:lnTo>
                    <a:lnTo>
                      <a:pt x="44" y="27"/>
                    </a:lnTo>
                    <a:lnTo>
                      <a:pt x="53" y="30"/>
                    </a:lnTo>
                    <a:lnTo>
                      <a:pt x="65" y="34"/>
                    </a:lnTo>
                    <a:lnTo>
                      <a:pt x="76" y="40"/>
                    </a:lnTo>
                    <a:lnTo>
                      <a:pt x="87" y="46"/>
                    </a:lnTo>
                    <a:lnTo>
                      <a:pt x="106" y="57"/>
                    </a:lnTo>
                    <a:lnTo>
                      <a:pt x="127" y="68"/>
                    </a:lnTo>
                    <a:lnTo>
                      <a:pt x="145" y="80"/>
                    </a:lnTo>
                    <a:lnTo>
                      <a:pt x="162" y="91"/>
                    </a:lnTo>
                    <a:lnTo>
                      <a:pt x="171" y="91"/>
                    </a:lnTo>
                    <a:lnTo>
                      <a:pt x="179" y="87"/>
                    </a:lnTo>
                    <a:lnTo>
                      <a:pt x="181" y="80"/>
                    </a:lnTo>
                    <a:lnTo>
                      <a:pt x="179" y="70"/>
                    </a:lnTo>
                    <a:lnTo>
                      <a:pt x="162" y="57"/>
                    </a:lnTo>
                    <a:lnTo>
                      <a:pt x="146" y="46"/>
                    </a:lnTo>
                    <a:lnTo>
                      <a:pt x="127" y="34"/>
                    </a:lnTo>
                    <a:lnTo>
                      <a:pt x="110" y="25"/>
                    </a:lnTo>
                    <a:lnTo>
                      <a:pt x="103" y="21"/>
                    </a:lnTo>
                    <a:lnTo>
                      <a:pt x="93" y="17"/>
                    </a:lnTo>
                    <a:lnTo>
                      <a:pt x="82" y="11"/>
                    </a:lnTo>
                    <a:lnTo>
                      <a:pt x="70" y="9"/>
                    </a:lnTo>
                    <a:lnTo>
                      <a:pt x="55" y="4"/>
                    </a:lnTo>
                    <a:lnTo>
                      <a:pt x="42" y="2"/>
                    </a:lnTo>
                    <a:lnTo>
                      <a:pt x="29" y="0"/>
                    </a:lnTo>
                    <a:lnTo>
                      <a:pt x="19" y="0"/>
                    </a:lnTo>
                    <a:lnTo>
                      <a:pt x="4" y="4"/>
                    </a:lnTo>
                    <a:lnTo>
                      <a:pt x="0" y="19"/>
                    </a:lnTo>
                    <a:lnTo>
                      <a:pt x="0" y="19"/>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18" name="Freeform 29"/>
              <p:cNvSpPr>
                <a:spLocks/>
              </p:cNvSpPr>
              <p:nvPr/>
            </p:nvSpPr>
            <p:spPr bwMode="auto">
              <a:xfrm>
                <a:off x="911145" y="689512"/>
                <a:ext cx="167043" cy="96542"/>
              </a:xfrm>
              <a:custGeom>
                <a:avLst/>
                <a:gdLst/>
                <a:ahLst/>
                <a:cxnLst>
                  <a:cxn ang="0">
                    <a:pos x="0" y="20"/>
                  </a:cxn>
                  <a:cxn ang="0">
                    <a:pos x="10" y="20"/>
                  </a:cxn>
                  <a:cxn ang="0">
                    <a:pos x="21" y="20"/>
                  </a:cxn>
                  <a:cxn ang="0">
                    <a:pos x="31" y="22"/>
                  </a:cxn>
                  <a:cxn ang="0">
                    <a:pos x="42" y="28"/>
                  </a:cxn>
                  <a:cxn ang="0">
                    <a:pos x="52" y="30"/>
                  </a:cxn>
                  <a:cxn ang="0">
                    <a:pos x="63" y="36"/>
                  </a:cxn>
                  <a:cxn ang="0">
                    <a:pos x="74" y="41"/>
                  </a:cxn>
                  <a:cxn ang="0">
                    <a:pos x="86" y="47"/>
                  </a:cxn>
                  <a:cxn ang="0">
                    <a:pos x="105" y="58"/>
                  </a:cxn>
                  <a:cxn ang="0">
                    <a:pos x="126" y="70"/>
                  </a:cxn>
                  <a:cxn ang="0">
                    <a:pos x="143" y="79"/>
                  </a:cxn>
                  <a:cxn ang="0">
                    <a:pos x="160" y="91"/>
                  </a:cxn>
                  <a:cxn ang="0">
                    <a:pos x="170" y="91"/>
                  </a:cxn>
                  <a:cxn ang="0">
                    <a:pos x="177" y="89"/>
                  </a:cxn>
                  <a:cxn ang="0">
                    <a:pos x="177" y="83"/>
                  </a:cxn>
                  <a:cxn ang="0">
                    <a:pos x="171" y="74"/>
                  </a:cxn>
                  <a:cxn ang="0">
                    <a:pos x="154" y="60"/>
                  </a:cxn>
                  <a:cxn ang="0">
                    <a:pos x="141" y="49"/>
                  </a:cxn>
                  <a:cxn ang="0">
                    <a:pos x="124" y="38"/>
                  </a:cxn>
                  <a:cxn ang="0">
                    <a:pos x="105" y="28"/>
                  </a:cxn>
                  <a:cxn ang="0">
                    <a:pos x="97" y="22"/>
                  </a:cxn>
                  <a:cxn ang="0">
                    <a:pos x="88" y="19"/>
                  </a:cxn>
                  <a:cxn ang="0">
                    <a:pos x="76" y="15"/>
                  </a:cxn>
                  <a:cxn ang="0">
                    <a:pos x="67" y="11"/>
                  </a:cxn>
                  <a:cxn ang="0">
                    <a:pos x="54" y="5"/>
                  </a:cxn>
                  <a:cxn ang="0">
                    <a:pos x="40" y="1"/>
                  </a:cxn>
                  <a:cxn ang="0">
                    <a:pos x="29" y="0"/>
                  </a:cxn>
                  <a:cxn ang="0">
                    <a:pos x="19" y="0"/>
                  </a:cxn>
                  <a:cxn ang="0">
                    <a:pos x="10" y="0"/>
                  </a:cxn>
                  <a:cxn ang="0">
                    <a:pos x="4" y="3"/>
                  </a:cxn>
                  <a:cxn ang="0">
                    <a:pos x="0" y="9"/>
                  </a:cxn>
                  <a:cxn ang="0">
                    <a:pos x="0" y="20"/>
                  </a:cxn>
                  <a:cxn ang="0">
                    <a:pos x="0" y="20"/>
                  </a:cxn>
                </a:cxnLst>
                <a:rect l="0" t="0" r="r" b="b"/>
                <a:pathLst>
                  <a:path w="177" h="91">
                    <a:moveTo>
                      <a:pt x="0" y="20"/>
                    </a:moveTo>
                    <a:lnTo>
                      <a:pt x="10" y="20"/>
                    </a:lnTo>
                    <a:lnTo>
                      <a:pt x="21" y="20"/>
                    </a:lnTo>
                    <a:lnTo>
                      <a:pt x="31" y="22"/>
                    </a:lnTo>
                    <a:lnTo>
                      <a:pt x="42" y="28"/>
                    </a:lnTo>
                    <a:lnTo>
                      <a:pt x="52" y="30"/>
                    </a:lnTo>
                    <a:lnTo>
                      <a:pt x="63" y="36"/>
                    </a:lnTo>
                    <a:lnTo>
                      <a:pt x="74" y="41"/>
                    </a:lnTo>
                    <a:lnTo>
                      <a:pt x="86" y="47"/>
                    </a:lnTo>
                    <a:lnTo>
                      <a:pt x="105" y="58"/>
                    </a:lnTo>
                    <a:lnTo>
                      <a:pt x="126" y="70"/>
                    </a:lnTo>
                    <a:lnTo>
                      <a:pt x="143" y="79"/>
                    </a:lnTo>
                    <a:lnTo>
                      <a:pt x="160" y="91"/>
                    </a:lnTo>
                    <a:lnTo>
                      <a:pt x="170" y="91"/>
                    </a:lnTo>
                    <a:lnTo>
                      <a:pt x="177" y="89"/>
                    </a:lnTo>
                    <a:lnTo>
                      <a:pt x="177" y="83"/>
                    </a:lnTo>
                    <a:lnTo>
                      <a:pt x="171" y="74"/>
                    </a:lnTo>
                    <a:lnTo>
                      <a:pt x="154" y="60"/>
                    </a:lnTo>
                    <a:lnTo>
                      <a:pt x="141" y="49"/>
                    </a:lnTo>
                    <a:lnTo>
                      <a:pt x="124" y="38"/>
                    </a:lnTo>
                    <a:lnTo>
                      <a:pt x="105" y="28"/>
                    </a:lnTo>
                    <a:lnTo>
                      <a:pt x="97" y="22"/>
                    </a:lnTo>
                    <a:lnTo>
                      <a:pt x="88" y="19"/>
                    </a:lnTo>
                    <a:lnTo>
                      <a:pt x="76" y="15"/>
                    </a:lnTo>
                    <a:lnTo>
                      <a:pt x="67" y="11"/>
                    </a:lnTo>
                    <a:lnTo>
                      <a:pt x="54" y="5"/>
                    </a:lnTo>
                    <a:lnTo>
                      <a:pt x="40" y="1"/>
                    </a:lnTo>
                    <a:lnTo>
                      <a:pt x="29" y="0"/>
                    </a:lnTo>
                    <a:lnTo>
                      <a:pt x="19" y="0"/>
                    </a:lnTo>
                    <a:lnTo>
                      <a:pt x="10" y="0"/>
                    </a:lnTo>
                    <a:lnTo>
                      <a:pt x="4" y="3"/>
                    </a:lnTo>
                    <a:lnTo>
                      <a:pt x="0" y="9"/>
                    </a:lnTo>
                    <a:lnTo>
                      <a:pt x="0" y="20"/>
                    </a:lnTo>
                    <a:lnTo>
                      <a:pt x="0" y="20"/>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19" name="Freeform 30"/>
              <p:cNvSpPr>
                <a:spLocks/>
              </p:cNvSpPr>
              <p:nvPr/>
            </p:nvSpPr>
            <p:spPr bwMode="auto">
              <a:xfrm>
                <a:off x="977584" y="706302"/>
                <a:ext cx="110097" cy="81851"/>
              </a:xfrm>
              <a:custGeom>
                <a:avLst/>
                <a:gdLst/>
                <a:ahLst/>
                <a:cxnLst>
                  <a:cxn ang="0">
                    <a:pos x="3" y="62"/>
                  </a:cxn>
                  <a:cxn ang="0">
                    <a:pos x="0" y="76"/>
                  </a:cxn>
                  <a:cxn ang="0">
                    <a:pos x="3" y="78"/>
                  </a:cxn>
                  <a:cxn ang="0">
                    <a:pos x="13" y="72"/>
                  </a:cxn>
                  <a:cxn ang="0">
                    <a:pos x="28" y="62"/>
                  </a:cxn>
                  <a:cxn ang="0">
                    <a:pos x="43" y="47"/>
                  </a:cxn>
                  <a:cxn ang="0">
                    <a:pos x="62" y="36"/>
                  </a:cxn>
                  <a:cxn ang="0">
                    <a:pos x="78" y="26"/>
                  </a:cxn>
                  <a:cxn ang="0">
                    <a:pos x="93" y="23"/>
                  </a:cxn>
                  <a:cxn ang="0">
                    <a:pos x="108" y="15"/>
                  </a:cxn>
                  <a:cxn ang="0">
                    <a:pos x="116" y="7"/>
                  </a:cxn>
                  <a:cxn ang="0">
                    <a:pos x="112" y="0"/>
                  </a:cxn>
                  <a:cxn ang="0">
                    <a:pos x="100" y="0"/>
                  </a:cxn>
                  <a:cxn ang="0">
                    <a:pos x="87" y="0"/>
                  </a:cxn>
                  <a:cxn ang="0">
                    <a:pos x="74" y="5"/>
                  </a:cxn>
                  <a:cxn ang="0">
                    <a:pos x="59" y="11"/>
                  </a:cxn>
                  <a:cxn ang="0">
                    <a:pos x="47" y="21"/>
                  </a:cxn>
                  <a:cxn ang="0">
                    <a:pos x="32" y="28"/>
                  </a:cxn>
                  <a:cxn ang="0">
                    <a:pos x="21" y="40"/>
                  </a:cxn>
                  <a:cxn ang="0">
                    <a:pos x="9" y="51"/>
                  </a:cxn>
                  <a:cxn ang="0">
                    <a:pos x="3" y="62"/>
                  </a:cxn>
                  <a:cxn ang="0">
                    <a:pos x="3" y="62"/>
                  </a:cxn>
                </a:cxnLst>
                <a:rect l="0" t="0" r="r" b="b"/>
                <a:pathLst>
                  <a:path w="116" h="78">
                    <a:moveTo>
                      <a:pt x="3" y="62"/>
                    </a:moveTo>
                    <a:lnTo>
                      <a:pt x="0" y="76"/>
                    </a:lnTo>
                    <a:lnTo>
                      <a:pt x="3" y="78"/>
                    </a:lnTo>
                    <a:lnTo>
                      <a:pt x="13" y="72"/>
                    </a:lnTo>
                    <a:lnTo>
                      <a:pt x="28" y="62"/>
                    </a:lnTo>
                    <a:lnTo>
                      <a:pt x="43" y="47"/>
                    </a:lnTo>
                    <a:lnTo>
                      <a:pt x="62" y="36"/>
                    </a:lnTo>
                    <a:lnTo>
                      <a:pt x="78" y="26"/>
                    </a:lnTo>
                    <a:lnTo>
                      <a:pt x="93" y="23"/>
                    </a:lnTo>
                    <a:lnTo>
                      <a:pt x="108" y="15"/>
                    </a:lnTo>
                    <a:lnTo>
                      <a:pt x="116" y="7"/>
                    </a:lnTo>
                    <a:lnTo>
                      <a:pt x="112" y="0"/>
                    </a:lnTo>
                    <a:lnTo>
                      <a:pt x="100" y="0"/>
                    </a:lnTo>
                    <a:lnTo>
                      <a:pt x="87" y="0"/>
                    </a:lnTo>
                    <a:lnTo>
                      <a:pt x="74" y="5"/>
                    </a:lnTo>
                    <a:lnTo>
                      <a:pt x="59" y="11"/>
                    </a:lnTo>
                    <a:lnTo>
                      <a:pt x="47" y="21"/>
                    </a:lnTo>
                    <a:lnTo>
                      <a:pt x="32" y="28"/>
                    </a:lnTo>
                    <a:lnTo>
                      <a:pt x="21" y="40"/>
                    </a:lnTo>
                    <a:lnTo>
                      <a:pt x="9" y="51"/>
                    </a:lnTo>
                    <a:lnTo>
                      <a:pt x="3" y="62"/>
                    </a:lnTo>
                    <a:lnTo>
                      <a:pt x="3" y="6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0" name="Freeform 31"/>
              <p:cNvSpPr>
                <a:spLocks/>
              </p:cNvSpPr>
              <p:nvPr/>
            </p:nvSpPr>
            <p:spPr bwMode="auto">
              <a:xfrm>
                <a:off x="850402" y="771364"/>
                <a:ext cx="129079" cy="132221"/>
              </a:xfrm>
              <a:custGeom>
                <a:avLst/>
                <a:gdLst/>
                <a:ahLst/>
                <a:cxnLst>
                  <a:cxn ang="0">
                    <a:pos x="0" y="116"/>
                  </a:cxn>
                  <a:cxn ang="0">
                    <a:pos x="2" y="126"/>
                  </a:cxn>
                  <a:cxn ang="0">
                    <a:pos x="11" y="126"/>
                  </a:cxn>
                  <a:cxn ang="0">
                    <a:pos x="21" y="116"/>
                  </a:cxn>
                  <a:cxn ang="0">
                    <a:pos x="30" y="105"/>
                  </a:cxn>
                  <a:cxn ang="0">
                    <a:pos x="41" y="88"/>
                  </a:cxn>
                  <a:cxn ang="0">
                    <a:pos x="59" y="73"/>
                  </a:cxn>
                  <a:cxn ang="0">
                    <a:pos x="66" y="63"/>
                  </a:cxn>
                  <a:cxn ang="0">
                    <a:pos x="78" y="56"/>
                  </a:cxn>
                  <a:cxn ang="0">
                    <a:pos x="87" y="48"/>
                  </a:cxn>
                  <a:cxn ang="0">
                    <a:pos x="97" y="42"/>
                  </a:cxn>
                  <a:cxn ang="0">
                    <a:pos x="112" y="31"/>
                  </a:cxn>
                  <a:cxn ang="0">
                    <a:pos x="127" y="19"/>
                  </a:cxn>
                  <a:cxn ang="0">
                    <a:pos x="135" y="10"/>
                  </a:cxn>
                  <a:cxn ang="0">
                    <a:pos x="135" y="4"/>
                  </a:cxn>
                  <a:cxn ang="0">
                    <a:pos x="129" y="0"/>
                  </a:cxn>
                  <a:cxn ang="0">
                    <a:pos x="121" y="2"/>
                  </a:cxn>
                  <a:cxn ang="0">
                    <a:pos x="102" y="12"/>
                  </a:cxn>
                  <a:cxn ang="0">
                    <a:pos x="83" y="23"/>
                  </a:cxn>
                  <a:cxn ang="0">
                    <a:pos x="64" y="35"/>
                  </a:cxn>
                  <a:cxn ang="0">
                    <a:pos x="47" y="50"/>
                  </a:cxn>
                  <a:cxn ang="0">
                    <a:pos x="30" y="63"/>
                  </a:cxn>
                  <a:cxn ang="0">
                    <a:pos x="17" y="80"/>
                  </a:cxn>
                  <a:cxn ang="0">
                    <a:pos x="5" y="95"/>
                  </a:cxn>
                  <a:cxn ang="0">
                    <a:pos x="0" y="116"/>
                  </a:cxn>
                  <a:cxn ang="0">
                    <a:pos x="0" y="116"/>
                  </a:cxn>
                </a:cxnLst>
                <a:rect l="0" t="0" r="r" b="b"/>
                <a:pathLst>
                  <a:path w="135" h="126">
                    <a:moveTo>
                      <a:pt x="0" y="116"/>
                    </a:moveTo>
                    <a:lnTo>
                      <a:pt x="2" y="126"/>
                    </a:lnTo>
                    <a:lnTo>
                      <a:pt x="11" y="126"/>
                    </a:lnTo>
                    <a:lnTo>
                      <a:pt x="21" y="116"/>
                    </a:lnTo>
                    <a:lnTo>
                      <a:pt x="30" y="105"/>
                    </a:lnTo>
                    <a:lnTo>
                      <a:pt x="41" y="88"/>
                    </a:lnTo>
                    <a:lnTo>
                      <a:pt x="59" y="73"/>
                    </a:lnTo>
                    <a:lnTo>
                      <a:pt x="66" y="63"/>
                    </a:lnTo>
                    <a:lnTo>
                      <a:pt x="78" y="56"/>
                    </a:lnTo>
                    <a:lnTo>
                      <a:pt x="87" y="48"/>
                    </a:lnTo>
                    <a:lnTo>
                      <a:pt x="97" y="42"/>
                    </a:lnTo>
                    <a:lnTo>
                      <a:pt x="112" y="31"/>
                    </a:lnTo>
                    <a:lnTo>
                      <a:pt x="127" y="19"/>
                    </a:lnTo>
                    <a:lnTo>
                      <a:pt x="135" y="10"/>
                    </a:lnTo>
                    <a:lnTo>
                      <a:pt x="135" y="4"/>
                    </a:lnTo>
                    <a:lnTo>
                      <a:pt x="129" y="0"/>
                    </a:lnTo>
                    <a:lnTo>
                      <a:pt x="121" y="2"/>
                    </a:lnTo>
                    <a:lnTo>
                      <a:pt x="102" y="12"/>
                    </a:lnTo>
                    <a:lnTo>
                      <a:pt x="83" y="23"/>
                    </a:lnTo>
                    <a:lnTo>
                      <a:pt x="64" y="35"/>
                    </a:lnTo>
                    <a:lnTo>
                      <a:pt x="47" y="50"/>
                    </a:lnTo>
                    <a:lnTo>
                      <a:pt x="30" y="63"/>
                    </a:lnTo>
                    <a:lnTo>
                      <a:pt x="17" y="80"/>
                    </a:lnTo>
                    <a:lnTo>
                      <a:pt x="5" y="95"/>
                    </a:lnTo>
                    <a:lnTo>
                      <a:pt x="0" y="116"/>
                    </a:lnTo>
                    <a:lnTo>
                      <a:pt x="0" y="11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1" name="Freeform 32"/>
              <p:cNvSpPr>
                <a:spLocks/>
              </p:cNvSpPr>
              <p:nvPr/>
            </p:nvSpPr>
            <p:spPr bwMode="auto">
              <a:xfrm>
                <a:off x="533400" y="838523"/>
                <a:ext cx="85421" cy="88147"/>
              </a:xfrm>
              <a:custGeom>
                <a:avLst/>
                <a:gdLst/>
                <a:ahLst/>
                <a:cxnLst>
                  <a:cxn ang="0">
                    <a:pos x="72" y="86"/>
                  </a:cxn>
                  <a:cxn ang="0">
                    <a:pos x="86" y="80"/>
                  </a:cxn>
                  <a:cxn ang="0">
                    <a:pos x="89" y="74"/>
                  </a:cxn>
                  <a:cxn ang="0">
                    <a:pos x="82" y="67"/>
                  </a:cxn>
                  <a:cxn ang="0">
                    <a:pos x="72" y="59"/>
                  </a:cxn>
                  <a:cxn ang="0">
                    <a:pos x="57" y="48"/>
                  </a:cxn>
                  <a:cxn ang="0">
                    <a:pos x="42" y="38"/>
                  </a:cxn>
                  <a:cxn ang="0">
                    <a:pos x="30" y="27"/>
                  </a:cxn>
                  <a:cxn ang="0">
                    <a:pos x="27" y="17"/>
                  </a:cxn>
                  <a:cxn ang="0">
                    <a:pos x="19" y="4"/>
                  </a:cxn>
                  <a:cxn ang="0">
                    <a:pos x="10" y="0"/>
                  </a:cxn>
                  <a:cxn ang="0">
                    <a:pos x="2" y="4"/>
                  </a:cxn>
                  <a:cxn ang="0">
                    <a:pos x="0" y="17"/>
                  </a:cxn>
                  <a:cxn ang="0">
                    <a:pos x="2" y="27"/>
                  </a:cxn>
                  <a:cxn ang="0">
                    <a:pos x="8" y="38"/>
                  </a:cxn>
                  <a:cxn ang="0">
                    <a:pos x="13" y="48"/>
                  </a:cxn>
                  <a:cxn ang="0">
                    <a:pos x="25" y="59"/>
                  </a:cxn>
                  <a:cxn ang="0">
                    <a:pos x="34" y="67"/>
                  </a:cxn>
                  <a:cxn ang="0">
                    <a:pos x="46" y="74"/>
                  </a:cxn>
                  <a:cxn ang="0">
                    <a:pos x="59" y="80"/>
                  </a:cxn>
                  <a:cxn ang="0">
                    <a:pos x="72" y="86"/>
                  </a:cxn>
                  <a:cxn ang="0">
                    <a:pos x="72" y="86"/>
                  </a:cxn>
                </a:cxnLst>
                <a:rect l="0" t="0" r="r" b="b"/>
                <a:pathLst>
                  <a:path w="89" h="86">
                    <a:moveTo>
                      <a:pt x="72" y="86"/>
                    </a:moveTo>
                    <a:lnTo>
                      <a:pt x="86" y="80"/>
                    </a:lnTo>
                    <a:lnTo>
                      <a:pt x="89" y="74"/>
                    </a:lnTo>
                    <a:lnTo>
                      <a:pt x="82" y="67"/>
                    </a:lnTo>
                    <a:lnTo>
                      <a:pt x="72" y="59"/>
                    </a:lnTo>
                    <a:lnTo>
                      <a:pt x="57" y="48"/>
                    </a:lnTo>
                    <a:lnTo>
                      <a:pt x="42" y="38"/>
                    </a:lnTo>
                    <a:lnTo>
                      <a:pt x="30" y="27"/>
                    </a:lnTo>
                    <a:lnTo>
                      <a:pt x="27" y="17"/>
                    </a:lnTo>
                    <a:lnTo>
                      <a:pt x="19" y="4"/>
                    </a:lnTo>
                    <a:lnTo>
                      <a:pt x="10" y="0"/>
                    </a:lnTo>
                    <a:lnTo>
                      <a:pt x="2" y="4"/>
                    </a:lnTo>
                    <a:lnTo>
                      <a:pt x="0" y="17"/>
                    </a:lnTo>
                    <a:lnTo>
                      <a:pt x="2" y="27"/>
                    </a:lnTo>
                    <a:lnTo>
                      <a:pt x="8" y="38"/>
                    </a:lnTo>
                    <a:lnTo>
                      <a:pt x="13" y="48"/>
                    </a:lnTo>
                    <a:lnTo>
                      <a:pt x="25" y="59"/>
                    </a:lnTo>
                    <a:lnTo>
                      <a:pt x="34" y="67"/>
                    </a:lnTo>
                    <a:lnTo>
                      <a:pt x="46" y="74"/>
                    </a:lnTo>
                    <a:lnTo>
                      <a:pt x="59" y="80"/>
                    </a:lnTo>
                    <a:lnTo>
                      <a:pt x="72" y="86"/>
                    </a:lnTo>
                    <a:lnTo>
                      <a:pt x="72" y="8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2" name="Freeform 38"/>
              <p:cNvSpPr>
                <a:spLocks/>
              </p:cNvSpPr>
              <p:nvPr/>
            </p:nvSpPr>
            <p:spPr bwMode="auto">
              <a:xfrm>
                <a:off x="559975" y="381000"/>
                <a:ext cx="1556541" cy="342093"/>
              </a:xfrm>
              <a:custGeom>
                <a:avLst/>
                <a:gdLst/>
                <a:ahLst/>
                <a:cxnLst>
                  <a:cxn ang="0">
                    <a:pos x="114" y="67"/>
                  </a:cxn>
                  <a:cxn ang="0">
                    <a:pos x="237" y="42"/>
                  </a:cxn>
                  <a:cxn ang="0">
                    <a:pos x="363" y="23"/>
                  </a:cxn>
                  <a:cxn ang="0">
                    <a:pos x="484" y="4"/>
                  </a:cxn>
                  <a:cxn ang="0">
                    <a:pos x="604" y="2"/>
                  </a:cxn>
                  <a:cxn ang="0">
                    <a:pos x="711" y="15"/>
                  </a:cxn>
                  <a:cxn ang="0">
                    <a:pos x="781" y="34"/>
                  </a:cxn>
                  <a:cxn ang="0">
                    <a:pos x="851" y="44"/>
                  </a:cxn>
                  <a:cxn ang="0">
                    <a:pos x="923" y="51"/>
                  </a:cxn>
                  <a:cxn ang="0">
                    <a:pos x="996" y="55"/>
                  </a:cxn>
                  <a:cxn ang="0">
                    <a:pos x="1070" y="61"/>
                  </a:cxn>
                  <a:cxn ang="0">
                    <a:pos x="1108" y="70"/>
                  </a:cxn>
                  <a:cxn ang="0">
                    <a:pos x="1150" y="86"/>
                  </a:cxn>
                  <a:cxn ang="0">
                    <a:pos x="1190" y="103"/>
                  </a:cxn>
                  <a:cxn ang="0">
                    <a:pos x="1231" y="120"/>
                  </a:cxn>
                  <a:cxn ang="0">
                    <a:pos x="1273" y="125"/>
                  </a:cxn>
                  <a:cxn ang="0">
                    <a:pos x="1330" y="144"/>
                  </a:cxn>
                  <a:cxn ang="0">
                    <a:pos x="1399" y="167"/>
                  </a:cxn>
                  <a:cxn ang="0">
                    <a:pos x="1469" y="192"/>
                  </a:cxn>
                  <a:cxn ang="0">
                    <a:pos x="1534" y="220"/>
                  </a:cxn>
                  <a:cxn ang="0">
                    <a:pos x="1593" y="262"/>
                  </a:cxn>
                  <a:cxn ang="0">
                    <a:pos x="1633" y="312"/>
                  </a:cxn>
                  <a:cxn ang="0">
                    <a:pos x="1617" y="327"/>
                  </a:cxn>
                  <a:cxn ang="0">
                    <a:pos x="1562" y="266"/>
                  </a:cxn>
                  <a:cxn ang="0">
                    <a:pos x="1498" y="228"/>
                  </a:cxn>
                  <a:cxn ang="0">
                    <a:pos x="1425" y="198"/>
                  </a:cxn>
                  <a:cxn ang="0">
                    <a:pos x="1353" y="177"/>
                  </a:cxn>
                  <a:cxn ang="0">
                    <a:pos x="1283" y="152"/>
                  </a:cxn>
                  <a:cxn ang="0">
                    <a:pos x="1228" y="141"/>
                  </a:cxn>
                  <a:cxn ang="0">
                    <a:pos x="1176" y="124"/>
                  </a:cxn>
                  <a:cxn ang="0">
                    <a:pos x="1131" y="106"/>
                  </a:cxn>
                  <a:cxn ang="0">
                    <a:pos x="1083" y="86"/>
                  </a:cxn>
                  <a:cxn ang="0">
                    <a:pos x="1036" y="74"/>
                  </a:cxn>
                  <a:cxn ang="0">
                    <a:pos x="967" y="78"/>
                  </a:cxn>
                  <a:cxn ang="0">
                    <a:pos x="865" y="76"/>
                  </a:cxn>
                  <a:cxn ang="0">
                    <a:pos x="764" y="59"/>
                  </a:cxn>
                  <a:cxn ang="0">
                    <a:pos x="663" y="40"/>
                  </a:cxn>
                  <a:cxn ang="0">
                    <a:pos x="558" y="29"/>
                  </a:cxn>
                  <a:cxn ang="0">
                    <a:pos x="454" y="38"/>
                  </a:cxn>
                  <a:cxn ang="0">
                    <a:pos x="395" y="46"/>
                  </a:cxn>
                  <a:cxn ang="0">
                    <a:pos x="338" y="57"/>
                  </a:cxn>
                  <a:cxn ang="0">
                    <a:pos x="279" y="68"/>
                  </a:cxn>
                  <a:cxn ang="0">
                    <a:pos x="222" y="80"/>
                  </a:cxn>
                  <a:cxn ang="0">
                    <a:pos x="163" y="86"/>
                  </a:cxn>
                  <a:cxn ang="0">
                    <a:pos x="110" y="93"/>
                  </a:cxn>
                  <a:cxn ang="0">
                    <a:pos x="58" y="105"/>
                  </a:cxn>
                  <a:cxn ang="0">
                    <a:pos x="9" y="105"/>
                  </a:cxn>
                  <a:cxn ang="0">
                    <a:pos x="1" y="93"/>
                  </a:cxn>
                  <a:cxn ang="0">
                    <a:pos x="32" y="82"/>
                  </a:cxn>
                </a:cxnLst>
                <a:rect l="0" t="0" r="r" b="b"/>
                <a:pathLst>
                  <a:path w="1638" h="327">
                    <a:moveTo>
                      <a:pt x="32" y="82"/>
                    </a:moveTo>
                    <a:lnTo>
                      <a:pt x="72" y="74"/>
                    </a:lnTo>
                    <a:lnTo>
                      <a:pt x="114" y="67"/>
                    </a:lnTo>
                    <a:lnTo>
                      <a:pt x="155" y="59"/>
                    </a:lnTo>
                    <a:lnTo>
                      <a:pt x="197" y="51"/>
                    </a:lnTo>
                    <a:lnTo>
                      <a:pt x="237" y="42"/>
                    </a:lnTo>
                    <a:lnTo>
                      <a:pt x="279" y="36"/>
                    </a:lnTo>
                    <a:lnTo>
                      <a:pt x="321" y="29"/>
                    </a:lnTo>
                    <a:lnTo>
                      <a:pt x="363" y="23"/>
                    </a:lnTo>
                    <a:lnTo>
                      <a:pt x="403" y="15"/>
                    </a:lnTo>
                    <a:lnTo>
                      <a:pt x="442" y="10"/>
                    </a:lnTo>
                    <a:lnTo>
                      <a:pt x="484" y="4"/>
                    </a:lnTo>
                    <a:lnTo>
                      <a:pt x="526" y="2"/>
                    </a:lnTo>
                    <a:lnTo>
                      <a:pt x="566" y="0"/>
                    </a:lnTo>
                    <a:lnTo>
                      <a:pt x="604" y="2"/>
                    </a:lnTo>
                    <a:lnTo>
                      <a:pt x="646" y="4"/>
                    </a:lnTo>
                    <a:lnTo>
                      <a:pt x="688" y="10"/>
                    </a:lnTo>
                    <a:lnTo>
                      <a:pt x="711" y="15"/>
                    </a:lnTo>
                    <a:lnTo>
                      <a:pt x="733" y="21"/>
                    </a:lnTo>
                    <a:lnTo>
                      <a:pt x="756" y="27"/>
                    </a:lnTo>
                    <a:lnTo>
                      <a:pt x="781" y="34"/>
                    </a:lnTo>
                    <a:lnTo>
                      <a:pt x="804" y="36"/>
                    </a:lnTo>
                    <a:lnTo>
                      <a:pt x="826" y="40"/>
                    </a:lnTo>
                    <a:lnTo>
                      <a:pt x="851" y="44"/>
                    </a:lnTo>
                    <a:lnTo>
                      <a:pt x="876" y="48"/>
                    </a:lnTo>
                    <a:lnTo>
                      <a:pt x="899" y="49"/>
                    </a:lnTo>
                    <a:lnTo>
                      <a:pt x="923" y="51"/>
                    </a:lnTo>
                    <a:lnTo>
                      <a:pt x="948" y="53"/>
                    </a:lnTo>
                    <a:lnTo>
                      <a:pt x="973" y="55"/>
                    </a:lnTo>
                    <a:lnTo>
                      <a:pt x="996" y="55"/>
                    </a:lnTo>
                    <a:lnTo>
                      <a:pt x="1020" y="57"/>
                    </a:lnTo>
                    <a:lnTo>
                      <a:pt x="1045" y="59"/>
                    </a:lnTo>
                    <a:lnTo>
                      <a:pt x="1070" y="61"/>
                    </a:lnTo>
                    <a:lnTo>
                      <a:pt x="1081" y="61"/>
                    </a:lnTo>
                    <a:lnTo>
                      <a:pt x="1096" y="65"/>
                    </a:lnTo>
                    <a:lnTo>
                      <a:pt x="1108" y="70"/>
                    </a:lnTo>
                    <a:lnTo>
                      <a:pt x="1123" y="76"/>
                    </a:lnTo>
                    <a:lnTo>
                      <a:pt x="1136" y="80"/>
                    </a:lnTo>
                    <a:lnTo>
                      <a:pt x="1150" y="86"/>
                    </a:lnTo>
                    <a:lnTo>
                      <a:pt x="1163" y="91"/>
                    </a:lnTo>
                    <a:lnTo>
                      <a:pt x="1178" y="99"/>
                    </a:lnTo>
                    <a:lnTo>
                      <a:pt x="1190" y="103"/>
                    </a:lnTo>
                    <a:lnTo>
                      <a:pt x="1205" y="108"/>
                    </a:lnTo>
                    <a:lnTo>
                      <a:pt x="1216" y="114"/>
                    </a:lnTo>
                    <a:lnTo>
                      <a:pt x="1231" y="120"/>
                    </a:lnTo>
                    <a:lnTo>
                      <a:pt x="1245" y="122"/>
                    </a:lnTo>
                    <a:lnTo>
                      <a:pt x="1260" y="125"/>
                    </a:lnTo>
                    <a:lnTo>
                      <a:pt x="1273" y="125"/>
                    </a:lnTo>
                    <a:lnTo>
                      <a:pt x="1290" y="127"/>
                    </a:lnTo>
                    <a:lnTo>
                      <a:pt x="1309" y="135"/>
                    </a:lnTo>
                    <a:lnTo>
                      <a:pt x="1330" y="144"/>
                    </a:lnTo>
                    <a:lnTo>
                      <a:pt x="1353" y="152"/>
                    </a:lnTo>
                    <a:lnTo>
                      <a:pt x="1376" y="160"/>
                    </a:lnTo>
                    <a:lnTo>
                      <a:pt x="1399" y="167"/>
                    </a:lnTo>
                    <a:lnTo>
                      <a:pt x="1422" y="175"/>
                    </a:lnTo>
                    <a:lnTo>
                      <a:pt x="1444" y="182"/>
                    </a:lnTo>
                    <a:lnTo>
                      <a:pt x="1469" y="192"/>
                    </a:lnTo>
                    <a:lnTo>
                      <a:pt x="1490" y="200"/>
                    </a:lnTo>
                    <a:lnTo>
                      <a:pt x="1513" y="209"/>
                    </a:lnTo>
                    <a:lnTo>
                      <a:pt x="1534" y="220"/>
                    </a:lnTo>
                    <a:lnTo>
                      <a:pt x="1555" y="234"/>
                    </a:lnTo>
                    <a:lnTo>
                      <a:pt x="1574" y="245"/>
                    </a:lnTo>
                    <a:lnTo>
                      <a:pt x="1593" y="262"/>
                    </a:lnTo>
                    <a:lnTo>
                      <a:pt x="1610" y="279"/>
                    </a:lnTo>
                    <a:lnTo>
                      <a:pt x="1627" y="300"/>
                    </a:lnTo>
                    <a:lnTo>
                      <a:pt x="1633" y="312"/>
                    </a:lnTo>
                    <a:lnTo>
                      <a:pt x="1638" y="323"/>
                    </a:lnTo>
                    <a:lnTo>
                      <a:pt x="1627" y="325"/>
                    </a:lnTo>
                    <a:lnTo>
                      <a:pt x="1617" y="327"/>
                    </a:lnTo>
                    <a:lnTo>
                      <a:pt x="1600" y="304"/>
                    </a:lnTo>
                    <a:lnTo>
                      <a:pt x="1583" y="285"/>
                    </a:lnTo>
                    <a:lnTo>
                      <a:pt x="1562" y="266"/>
                    </a:lnTo>
                    <a:lnTo>
                      <a:pt x="1543" y="253"/>
                    </a:lnTo>
                    <a:lnTo>
                      <a:pt x="1520" y="239"/>
                    </a:lnTo>
                    <a:lnTo>
                      <a:pt x="1498" y="228"/>
                    </a:lnTo>
                    <a:lnTo>
                      <a:pt x="1475" y="217"/>
                    </a:lnTo>
                    <a:lnTo>
                      <a:pt x="1452" y="209"/>
                    </a:lnTo>
                    <a:lnTo>
                      <a:pt x="1425" y="198"/>
                    </a:lnTo>
                    <a:lnTo>
                      <a:pt x="1402" y="190"/>
                    </a:lnTo>
                    <a:lnTo>
                      <a:pt x="1376" y="182"/>
                    </a:lnTo>
                    <a:lnTo>
                      <a:pt x="1353" y="177"/>
                    </a:lnTo>
                    <a:lnTo>
                      <a:pt x="1328" y="167"/>
                    </a:lnTo>
                    <a:lnTo>
                      <a:pt x="1306" y="160"/>
                    </a:lnTo>
                    <a:lnTo>
                      <a:pt x="1283" y="152"/>
                    </a:lnTo>
                    <a:lnTo>
                      <a:pt x="1262" y="144"/>
                    </a:lnTo>
                    <a:lnTo>
                      <a:pt x="1245" y="143"/>
                    </a:lnTo>
                    <a:lnTo>
                      <a:pt x="1228" y="141"/>
                    </a:lnTo>
                    <a:lnTo>
                      <a:pt x="1210" y="135"/>
                    </a:lnTo>
                    <a:lnTo>
                      <a:pt x="1193" y="131"/>
                    </a:lnTo>
                    <a:lnTo>
                      <a:pt x="1176" y="124"/>
                    </a:lnTo>
                    <a:lnTo>
                      <a:pt x="1161" y="118"/>
                    </a:lnTo>
                    <a:lnTo>
                      <a:pt x="1146" y="112"/>
                    </a:lnTo>
                    <a:lnTo>
                      <a:pt x="1131" y="106"/>
                    </a:lnTo>
                    <a:lnTo>
                      <a:pt x="1114" y="99"/>
                    </a:lnTo>
                    <a:lnTo>
                      <a:pt x="1098" y="91"/>
                    </a:lnTo>
                    <a:lnTo>
                      <a:pt x="1083" y="86"/>
                    </a:lnTo>
                    <a:lnTo>
                      <a:pt x="1068" y="82"/>
                    </a:lnTo>
                    <a:lnTo>
                      <a:pt x="1051" y="76"/>
                    </a:lnTo>
                    <a:lnTo>
                      <a:pt x="1036" y="74"/>
                    </a:lnTo>
                    <a:lnTo>
                      <a:pt x="1020" y="74"/>
                    </a:lnTo>
                    <a:lnTo>
                      <a:pt x="1005" y="76"/>
                    </a:lnTo>
                    <a:lnTo>
                      <a:pt x="967" y="78"/>
                    </a:lnTo>
                    <a:lnTo>
                      <a:pt x="933" y="80"/>
                    </a:lnTo>
                    <a:lnTo>
                      <a:pt x="899" y="78"/>
                    </a:lnTo>
                    <a:lnTo>
                      <a:pt x="865" y="76"/>
                    </a:lnTo>
                    <a:lnTo>
                      <a:pt x="830" y="70"/>
                    </a:lnTo>
                    <a:lnTo>
                      <a:pt x="796" y="65"/>
                    </a:lnTo>
                    <a:lnTo>
                      <a:pt x="764" y="59"/>
                    </a:lnTo>
                    <a:lnTo>
                      <a:pt x="731" y="53"/>
                    </a:lnTo>
                    <a:lnTo>
                      <a:pt x="697" y="46"/>
                    </a:lnTo>
                    <a:lnTo>
                      <a:pt x="663" y="40"/>
                    </a:lnTo>
                    <a:lnTo>
                      <a:pt x="629" y="34"/>
                    </a:lnTo>
                    <a:lnTo>
                      <a:pt x="595" y="32"/>
                    </a:lnTo>
                    <a:lnTo>
                      <a:pt x="558" y="29"/>
                    </a:lnTo>
                    <a:lnTo>
                      <a:pt x="526" y="29"/>
                    </a:lnTo>
                    <a:lnTo>
                      <a:pt x="490" y="30"/>
                    </a:lnTo>
                    <a:lnTo>
                      <a:pt x="454" y="38"/>
                    </a:lnTo>
                    <a:lnTo>
                      <a:pt x="433" y="40"/>
                    </a:lnTo>
                    <a:lnTo>
                      <a:pt x="414" y="44"/>
                    </a:lnTo>
                    <a:lnTo>
                      <a:pt x="395" y="46"/>
                    </a:lnTo>
                    <a:lnTo>
                      <a:pt x="376" y="51"/>
                    </a:lnTo>
                    <a:lnTo>
                      <a:pt x="355" y="53"/>
                    </a:lnTo>
                    <a:lnTo>
                      <a:pt x="338" y="57"/>
                    </a:lnTo>
                    <a:lnTo>
                      <a:pt x="317" y="61"/>
                    </a:lnTo>
                    <a:lnTo>
                      <a:pt x="300" y="67"/>
                    </a:lnTo>
                    <a:lnTo>
                      <a:pt x="279" y="68"/>
                    </a:lnTo>
                    <a:lnTo>
                      <a:pt x="260" y="72"/>
                    </a:lnTo>
                    <a:lnTo>
                      <a:pt x="241" y="76"/>
                    </a:lnTo>
                    <a:lnTo>
                      <a:pt x="222" y="80"/>
                    </a:lnTo>
                    <a:lnTo>
                      <a:pt x="201" y="82"/>
                    </a:lnTo>
                    <a:lnTo>
                      <a:pt x="184" y="84"/>
                    </a:lnTo>
                    <a:lnTo>
                      <a:pt x="163" y="86"/>
                    </a:lnTo>
                    <a:lnTo>
                      <a:pt x="146" y="89"/>
                    </a:lnTo>
                    <a:lnTo>
                      <a:pt x="127" y="89"/>
                    </a:lnTo>
                    <a:lnTo>
                      <a:pt x="110" y="93"/>
                    </a:lnTo>
                    <a:lnTo>
                      <a:pt x="93" y="97"/>
                    </a:lnTo>
                    <a:lnTo>
                      <a:pt x="76" y="103"/>
                    </a:lnTo>
                    <a:lnTo>
                      <a:pt x="58" y="105"/>
                    </a:lnTo>
                    <a:lnTo>
                      <a:pt x="41" y="106"/>
                    </a:lnTo>
                    <a:lnTo>
                      <a:pt x="24" y="106"/>
                    </a:lnTo>
                    <a:lnTo>
                      <a:pt x="9" y="105"/>
                    </a:lnTo>
                    <a:lnTo>
                      <a:pt x="0" y="101"/>
                    </a:lnTo>
                    <a:lnTo>
                      <a:pt x="0" y="97"/>
                    </a:lnTo>
                    <a:lnTo>
                      <a:pt x="1" y="93"/>
                    </a:lnTo>
                    <a:lnTo>
                      <a:pt x="7" y="91"/>
                    </a:lnTo>
                    <a:lnTo>
                      <a:pt x="22" y="84"/>
                    </a:lnTo>
                    <a:lnTo>
                      <a:pt x="32" y="82"/>
                    </a:lnTo>
                    <a:lnTo>
                      <a:pt x="32"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3" name="Freeform 39"/>
              <p:cNvSpPr>
                <a:spLocks/>
              </p:cNvSpPr>
              <p:nvPr/>
            </p:nvSpPr>
            <p:spPr bwMode="auto">
              <a:xfrm>
                <a:off x="2042485" y="905682"/>
                <a:ext cx="301818" cy="434438"/>
              </a:xfrm>
              <a:custGeom>
                <a:avLst/>
                <a:gdLst/>
                <a:ahLst/>
                <a:cxnLst>
                  <a:cxn ang="0">
                    <a:pos x="33" y="15"/>
                  </a:cxn>
                  <a:cxn ang="0">
                    <a:pos x="57" y="40"/>
                  </a:cxn>
                  <a:cxn ang="0">
                    <a:pos x="80" y="70"/>
                  </a:cxn>
                  <a:cxn ang="0">
                    <a:pos x="103" y="106"/>
                  </a:cxn>
                  <a:cxn ang="0">
                    <a:pos x="122" y="142"/>
                  </a:cxn>
                  <a:cxn ang="0">
                    <a:pos x="141" y="180"/>
                  </a:cxn>
                  <a:cxn ang="0">
                    <a:pos x="158" y="220"/>
                  </a:cxn>
                  <a:cxn ang="0">
                    <a:pos x="173" y="258"/>
                  </a:cxn>
                  <a:cxn ang="0">
                    <a:pos x="188" y="292"/>
                  </a:cxn>
                  <a:cxn ang="0">
                    <a:pos x="198" y="321"/>
                  </a:cxn>
                  <a:cxn ang="0">
                    <a:pos x="209" y="342"/>
                  </a:cxn>
                  <a:cxn ang="0">
                    <a:pos x="226" y="368"/>
                  </a:cxn>
                  <a:cxn ang="0">
                    <a:pos x="255" y="384"/>
                  </a:cxn>
                  <a:cxn ang="0">
                    <a:pos x="278" y="387"/>
                  </a:cxn>
                  <a:cxn ang="0">
                    <a:pos x="297" y="380"/>
                  </a:cxn>
                  <a:cxn ang="0">
                    <a:pos x="297" y="359"/>
                  </a:cxn>
                  <a:cxn ang="0">
                    <a:pos x="291" y="329"/>
                  </a:cxn>
                  <a:cxn ang="0">
                    <a:pos x="278" y="294"/>
                  </a:cxn>
                  <a:cxn ang="0">
                    <a:pos x="263" y="253"/>
                  </a:cxn>
                  <a:cxn ang="0">
                    <a:pos x="246" y="211"/>
                  </a:cxn>
                  <a:cxn ang="0">
                    <a:pos x="228" y="167"/>
                  </a:cxn>
                  <a:cxn ang="0">
                    <a:pos x="213" y="129"/>
                  </a:cxn>
                  <a:cxn ang="0">
                    <a:pos x="202" y="97"/>
                  </a:cxn>
                  <a:cxn ang="0">
                    <a:pos x="188" y="68"/>
                  </a:cxn>
                  <a:cxn ang="0">
                    <a:pos x="171" y="38"/>
                  </a:cxn>
                  <a:cxn ang="0">
                    <a:pos x="158" y="13"/>
                  </a:cxn>
                  <a:cxn ang="0">
                    <a:pos x="177" y="0"/>
                  </a:cxn>
                  <a:cxn ang="0">
                    <a:pos x="194" y="28"/>
                  </a:cxn>
                  <a:cxn ang="0">
                    <a:pos x="211" y="61"/>
                  </a:cxn>
                  <a:cxn ang="0">
                    <a:pos x="225" y="93"/>
                  </a:cxn>
                  <a:cxn ang="0">
                    <a:pos x="240" y="127"/>
                  </a:cxn>
                  <a:cxn ang="0">
                    <a:pos x="251" y="159"/>
                  </a:cxn>
                  <a:cxn ang="0">
                    <a:pos x="265" y="194"/>
                  </a:cxn>
                  <a:cxn ang="0">
                    <a:pos x="278" y="228"/>
                  </a:cxn>
                  <a:cxn ang="0">
                    <a:pos x="295" y="262"/>
                  </a:cxn>
                  <a:cxn ang="0">
                    <a:pos x="299" y="279"/>
                  </a:cxn>
                  <a:cxn ang="0">
                    <a:pos x="306" y="304"/>
                  </a:cxn>
                  <a:cxn ang="0">
                    <a:pos x="314" y="327"/>
                  </a:cxn>
                  <a:cxn ang="0">
                    <a:pos x="320" y="353"/>
                  </a:cxn>
                  <a:cxn ang="0">
                    <a:pos x="320" y="374"/>
                  </a:cxn>
                  <a:cxn ang="0">
                    <a:pos x="314" y="395"/>
                  </a:cxn>
                  <a:cxn ang="0">
                    <a:pos x="299" y="406"/>
                  </a:cxn>
                  <a:cxn ang="0">
                    <a:pos x="274" y="414"/>
                  </a:cxn>
                  <a:cxn ang="0">
                    <a:pos x="236" y="401"/>
                  </a:cxn>
                  <a:cxn ang="0">
                    <a:pos x="209" y="382"/>
                  </a:cxn>
                  <a:cxn ang="0">
                    <a:pos x="188" y="355"/>
                  </a:cxn>
                  <a:cxn ang="0">
                    <a:pos x="173" y="325"/>
                  </a:cxn>
                  <a:cxn ang="0">
                    <a:pos x="160" y="291"/>
                  </a:cxn>
                  <a:cxn ang="0">
                    <a:pos x="149" y="256"/>
                  </a:cxn>
                  <a:cxn ang="0">
                    <a:pos x="135" y="224"/>
                  </a:cxn>
                  <a:cxn ang="0">
                    <a:pos x="120" y="197"/>
                  </a:cxn>
                  <a:cxn ang="0">
                    <a:pos x="107" y="171"/>
                  </a:cxn>
                  <a:cxn ang="0">
                    <a:pos x="93" y="146"/>
                  </a:cxn>
                  <a:cxn ang="0">
                    <a:pos x="80" y="120"/>
                  </a:cxn>
                  <a:cxn ang="0">
                    <a:pos x="69" y="97"/>
                  </a:cxn>
                  <a:cxn ang="0">
                    <a:pos x="52" y="70"/>
                  </a:cxn>
                  <a:cxn ang="0">
                    <a:pos x="36" y="47"/>
                  </a:cxn>
                  <a:cxn ang="0">
                    <a:pos x="0" y="11"/>
                  </a:cxn>
                  <a:cxn ang="0">
                    <a:pos x="10" y="7"/>
                  </a:cxn>
                  <a:cxn ang="0">
                    <a:pos x="21" y="6"/>
                  </a:cxn>
                </a:cxnLst>
                <a:rect l="0" t="0" r="r" b="b"/>
                <a:pathLst>
                  <a:path w="320" h="414">
                    <a:moveTo>
                      <a:pt x="21" y="6"/>
                    </a:moveTo>
                    <a:lnTo>
                      <a:pt x="33" y="15"/>
                    </a:lnTo>
                    <a:lnTo>
                      <a:pt x="46" y="28"/>
                    </a:lnTo>
                    <a:lnTo>
                      <a:pt x="57" y="40"/>
                    </a:lnTo>
                    <a:lnTo>
                      <a:pt x="71" y="57"/>
                    </a:lnTo>
                    <a:lnTo>
                      <a:pt x="80" y="70"/>
                    </a:lnTo>
                    <a:lnTo>
                      <a:pt x="92" y="87"/>
                    </a:lnTo>
                    <a:lnTo>
                      <a:pt x="103" y="106"/>
                    </a:lnTo>
                    <a:lnTo>
                      <a:pt x="114" y="125"/>
                    </a:lnTo>
                    <a:lnTo>
                      <a:pt x="122" y="142"/>
                    </a:lnTo>
                    <a:lnTo>
                      <a:pt x="131" y="161"/>
                    </a:lnTo>
                    <a:lnTo>
                      <a:pt x="141" y="180"/>
                    </a:lnTo>
                    <a:lnTo>
                      <a:pt x="150" y="201"/>
                    </a:lnTo>
                    <a:lnTo>
                      <a:pt x="158" y="220"/>
                    </a:lnTo>
                    <a:lnTo>
                      <a:pt x="166" y="239"/>
                    </a:lnTo>
                    <a:lnTo>
                      <a:pt x="173" y="258"/>
                    </a:lnTo>
                    <a:lnTo>
                      <a:pt x="183" y="277"/>
                    </a:lnTo>
                    <a:lnTo>
                      <a:pt x="188" y="292"/>
                    </a:lnTo>
                    <a:lnTo>
                      <a:pt x="196" y="311"/>
                    </a:lnTo>
                    <a:lnTo>
                      <a:pt x="198" y="321"/>
                    </a:lnTo>
                    <a:lnTo>
                      <a:pt x="204" y="332"/>
                    </a:lnTo>
                    <a:lnTo>
                      <a:pt x="209" y="342"/>
                    </a:lnTo>
                    <a:lnTo>
                      <a:pt x="215" y="353"/>
                    </a:lnTo>
                    <a:lnTo>
                      <a:pt x="226" y="368"/>
                    </a:lnTo>
                    <a:lnTo>
                      <a:pt x="246" y="382"/>
                    </a:lnTo>
                    <a:lnTo>
                      <a:pt x="255" y="384"/>
                    </a:lnTo>
                    <a:lnTo>
                      <a:pt x="266" y="387"/>
                    </a:lnTo>
                    <a:lnTo>
                      <a:pt x="278" y="387"/>
                    </a:lnTo>
                    <a:lnTo>
                      <a:pt x="295" y="387"/>
                    </a:lnTo>
                    <a:lnTo>
                      <a:pt x="297" y="380"/>
                    </a:lnTo>
                    <a:lnTo>
                      <a:pt x="299" y="372"/>
                    </a:lnTo>
                    <a:lnTo>
                      <a:pt x="297" y="359"/>
                    </a:lnTo>
                    <a:lnTo>
                      <a:pt x="297" y="346"/>
                    </a:lnTo>
                    <a:lnTo>
                      <a:pt x="291" y="329"/>
                    </a:lnTo>
                    <a:lnTo>
                      <a:pt x="285" y="313"/>
                    </a:lnTo>
                    <a:lnTo>
                      <a:pt x="278" y="294"/>
                    </a:lnTo>
                    <a:lnTo>
                      <a:pt x="272" y="275"/>
                    </a:lnTo>
                    <a:lnTo>
                      <a:pt x="263" y="253"/>
                    </a:lnTo>
                    <a:lnTo>
                      <a:pt x="255" y="232"/>
                    </a:lnTo>
                    <a:lnTo>
                      <a:pt x="246" y="211"/>
                    </a:lnTo>
                    <a:lnTo>
                      <a:pt x="238" y="190"/>
                    </a:lnTo>
                    <a:lnTo>
                      <a:pt x="228" y="167"/>
                    </a:lnTo>
                    <a:lnTo>
                      <a:pt x="221" y="148"/>
                    </a:lnTo>
                    <a:lnTo>
                      <a:pt x="213" y="129"/>
                    </a:lnTo>
                    <a:lnTo>
                      <a:pt x="209" y="112"/>
                    </a:lnTo>
                    <a:lnTo>
                      <a:pt x="202" y="97"/>
                    </a:lnTo>
                    <a:lnTo>
                      <a:pt x="196" y="83"/>
                    </a:lnTo>
                    <a:lnTo>
                      <a:pt x="188" y="68"/>
                    </a:lnTo>
                    <a:lnTo>
                      <a:pt x="181" y="53"/>
                    </a:lnTo>
                    <a:lnTo>
                      <a:pt x="171" y="38"/>
                    </a:lnTo>
                    <a:lnTo>
                      <a:pt x="166" y="25"/>
                    </a:lnTo>
                    <a:lnTo>
                      <a:pt x="158" y="13"/>
                    </a:lnTo>
                    <a:lnTo>
                      <a:pt x="154" y="4"/>
                    </a:lnTo>
                    <a:lnTo>
                      <a:pt x="177" y="0"/>
                    </a:lnTo>
                    <a:lnTo>
                      <a:pt x="185" y="13"/>
                    </a:lnTo>
                    <a:lnTo>
                      <a:pt x="194" y="28"/>
                    </a:lnTo>
                    <a:lnTo>
                      <a:pt x="202" y="44"/>
                    </a:lnTo>
                    <a:lnTo>
                      <a:pt x="211" y="61"/>
                    </a:lnTo>
                    <a:lnTo>
                      <a:pt x="217" y="76"/>
                    </a:lnTo>
                    <a:lnTo>
                      <a:pt x="225" y="93"/>
                    </a:lnTo>
                    <a:lnTo>
                      <a:pt x="232" y="110"/>
                    </a:lnTo>
                    <a:lnTo>
                      <a:pt x="240" y="127"/>
                    </a:lnTo>
                    <a:lnTo>
                      <a:pt x="246" y="142"/>
                    </a:lnTo>
                    <a:lnTo>
                      <a:pt x="251" y="159"/>
                    </a:lnTo>
                    <a:lnTo>
                      <a:pt x="257" y="177"/>
                    </a:lnTo>
                    <a:lnTo>
                      <a:pt x="265" y="194"/>
                    </a:lnTo>
                    <a:lnTo>
                      <a:pt x="270" y="211"/>
                    </a:lnTo>
                    <a:lnTo>
                      <a:pt x="278" y="228"/>
                    </a:lnTo>
                    <a:lnTo>
                      <a:pt x="285" y="245"/>
                    </a:lnTo>
                    <a:lnTo>
                      <a:pt x="295" y="262"/>
                    </a:lnTo>
                    <a:lnTo>
                      <a:pt x="295" y="270"/>
                    </a:lnTo>
                    <a:lnTo>
                      <a:pt x="299" y="279"/>
                    </a:lnTo>
                    <a:lnTo>
                      <a:pt x="303" y="291"/>
                    </a:lnTo>
                    <a:lnTo>
                      <a:pt x="306" y="304"/>
                    </a:lnTo>
                    <a:lnTo>
                      <a:pt x="310" y="315"/>
                    </a:lnTo>
                    <a:lnTo>
                      <a:pt x="314" y="327"/>
                    </a:lnTo>
                    <a:lnTo>
                      <a:pt x="316" y="340"/>
                    </a:lnTo>
                    <a:lnTo>
                      <a:pt x="320" y="353"/>
                    </a:lnTo>
                    <a:lnTo>
                      <a:pt x="320" y="363"/>
                    </a:lnTo>
                    <a:lnTo>
                      <a:pt x="320" y="374"/>
                    </a:lnTo>
                    <a:lnTo>
                      <a:pt x="316" y="384"/>
                    </a:lnTo>
                    <a:lnTo>
                      <a:pt x="314" y="395"/>
                    </a:lnTo>
                    <a:lnTo>
                      <a:pt x="306" y="401"/>
                    </a:lnTo>
                    <a:lnTo>
                      <a:pt x="299" y="406"/>
                    </a:lnTo>
                    <a:lnTo>
                      <a:pt x="285" y="410"/>
                    </a:lnTo>
                    <a:lnTo>
                      <a:pt x="274" y="414"/>
                    </a:lnTo>
                    <a:lnTo>
                      <a:pt x="253" y="406"/>
                    </a:lnTo>
                    <a:lnTo>
                      <a:pt x="236" y="401"/>
                    </a:lnTo>
                    <a:lnTo>
                      <a:pt x="221" y="391"/>
                    </a:lnTo>
                    <a:lnTo>
                      <a:pt x="209" y="382"/>
                    </a:lnTo>
                    <a:lnTo>
                      <a:pt x="198" y="368"/>
                    </a:lnTo>
                    <a:lnTo>
                      <a:pt x="188" y="355"/>
                    </a:lnTo>
                    <a:lnTo>
                      <a:pt x="179" y="340"/>
                    </a:lnTo>
                    <a:lnTo>
                      <a:pt x="173" y="325"/>
                    </a:lnTo>
                    <a:lnTo>
                      <a:pt x="166" y="308"/>
                    </a:lnTo>
                    <a:lnTo>
                      <a:pt x="160" y="291"/>
                    </a:lnTo>
                    <a:lnTo>
                      <a:pt x="154" y="273"/>
                    </a:lnTo>
                    <a:lnTo>
                      <a:pt x="149" y="256"/>
                    </a:lnTo>
                    <a:lnTo>
                      <a:pt x="141" y="239"/>
                    </a:lnTo>
                    <a:lnTo>
                      <a:pt x="135" y="224"/>
                    </a:lnTo>
                    <a:lnTo>
                      <a:pt x="128" y="209"/>
                    </a:lnTo>
                    <a:lnTo>
                      <a:pt x="120" y="197"/>
                    </a:lnTo>
                    <a:lnTo>
                      <a:pt x="112" y="184"/>
                    </a:lnTo>
                    <a:lnTo>
                      <a:pt x="107" y="171"/>
                    </a:lnTo>
                    <a:lnTo>
                      <a:pt x="99" y="158"/>
                    </a:lnTo>
                    <a:lnTo>
                      <a:pt x="93" y="146"/>
                    </a:lnTo>
                    <a:lnTo>
                      <a:pt x="86" y="133"/>
                    </a:lnTo>
                    <a:lnTo>
                      <a:pt x="80" y="120"/>
                    </a:lnTo>
                    <a:lnTo>
                      <a:pt x="74" y="108"/>
                    </a:lnTo>
                    <a:lnTo>
                      <a:pt x="69" y="97"/>
                    </a:lnTo>
                    <a:lnTo>
                      <a:pt x="59" y="83"/>
                    </a:lnTo>
                    <a:lnTo>
                      <a:pt x="52" y="70"/>
                    </a:lnTo>
                    <a:lnTo>
                      <a:pt x="44" y="59"/>
                    </a:lnTo>
                    <a:lnTo>
                      <a:pt x="36" y="47"/>
                    </a:lnTo>
                    <a:lnTo>
                      <a:pt x="19" y="26"/>
                    </a:lnTo>
                    <a:lnTo>
                      <a:pt x="0" y="11"/>
                    </a:lnTo>
                    <a:lnTo>
                      <a:pt x="2" y="7"/>
                    </a:lnTo>
                    <a:lnTo>
                      <a:pt x="10" y="7"/>
                    </a:lnTo>
                    <a:lnTo>
                      <a:pt x="17" y="6"/>
                    </a:lnTo>
                    <a:lnTo>
                      <a:pt x="21" y="6"/>
                    </a:lnTo>
                    <a:lnTo>
                      <a:pt x="21"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4" name="Freeform 40"/>
              <p:cNvSpPr>
                <a:spLocks/>
              </p:cNvSpPr>
              <p:nvPr/>
            </p:nvSpPr>
            <p:spPr bwMode="auto">
              <a:xfrm>
                <a:off x="1941880" y="911978"/>
                <a:ext cx="305614" cy="430240"/>
              </a:xfrm>
              <a:custGeom>
                <a:avLst/>
                <a:gdLst/>
                <a:ahLst/>
                <a:cxnLst>
                  <a:cxn ang="0">
                    <a:pos x="34" y="13"/>
                  </a:cxn>
                  <a:cxn ang="0">
                    <a:pos x="68" y="49"/>
                  </a:cxn>
                  <a:cxn ang="0">
                    <a:pos x="102" y="89"/>
                  </a:cxn>
                  <a:cxn ang="0">
                    <a:pos x="127" y="119"/>
                  </a:cxn>
                  <a:cxn ang="0">
                    <a:pos x="144" y="140"/>
                  </a:cxn>
                  <a:cxn ang="0">
                    <a:pos x="165" y="163"/>
                  </a:cxn>
                  <a:cxn ang="0">
                    <a:pos x="180" y="190"/>
                  </a:cxn>
                  <a:cxn ang="0">
                    <a:pos x="194" y="218"/>
                  </a:cxn>
                  <a:cxn ang="0">
                    <a:pos x="203" y="247"/>
                  </a:cxn>
                  <a:cxn ang="0">
                    <a:pos x="211" y="279"/>
                  </a:cxn>
                  <a:cxn ang="0">
                    <a:pos x="220" y="309"/>
                  </a:cxn>
                  <a:cxn ang="0">
                    <a:pos x="232" y="338"/>
                  </a:cxn>
                  <a:cxn ang="0">
                    <a:pos x="249" y="366"/>
                  </a:cxn>
                  <a:cxn ang="0">
                    <a:pos x="277" y="383"/>
                  </a:cxn>
                  <a:cxn ang="0">
                    <a:pos x="298" y="362"/>
                  </a:cxn>
                  <a:cxn ang="0">
                    <a:pos x="313" y="362"/>
                  </a:cxn>
                  <a:cxn ang="0">
                    <a:pos x="310" y="391"/>
                  </a:cxn>
                  <a:cxn ang="0">
                    <a:pos x="283" y="408"/>
                  </a:cxn>
                  <a:cxn ang="0">
                    <a:pos x="253" y="404"/>
                  </a:cxn>
                  <a:cxn ang="0">
                    <a:pos x="226" y="381"/>
                  </a:cxn>
                  <a:cxn ang="0">
                    <a:pos x="213" y="347"/>
                  </a:cxn>
                  <a:cxn ang="0">
                    <a:pos x="201" y="313"/>
                  </a:cxn>
                  <a:cxn ang="0">
                    <a:pos x="188" y="279"/>
                  </a:cxn>
                  <a:cxn ang="0">
                    <a:pos x="177" y="247"/>
                  </a:cxn>
                  <a:cxn ang="0">
                    <a:pos x="161" y="214"/>
                  </a:cxn>
                  <a:cxn ang="0">
                    <a:pos x="144" y="184"/>
                  </a:cxn>
                  <a:cxn ang="0">
                    <a:pos x="125" y="153"/>
                  </a:cxn>
                  <a:cxn ang="0">
                    <a:pos x="104" y="125"/>
                  </a:cxn>
                  <a:cxn ang="0">
                    <a:pos x="78" y="100"/>
                  </a:cxn>
                  <a:cxn ang="0">
                    <a:pos x="51" y="74"/>
                  </a:cxn>
                  <a:cxn ang="0">
                    <a:pos x="26" y="45"/>
                  </a:cxn>
                  <a:cxn ang="0">
                    <a:pos x="5" y="15"/>
                  </a:cxn>
                  <a:cxn ang="0">
                    <a:pos x="2" y="1"/>
                  </a:cxn>
                  <a:cxn ang="0">
                    <a:pos x="13" y="0"/>
                  </a:cxn>
                  <a:cxn ang="0">
                    <a:pos x="17" y="0"/>
                  </a:cxn>
                </a:cxnLst>
                <a:rect l="0" t="0" r="r" b="b"/>
                <a:pathLst>
                  <a:path w="321" h="410">
                    <a:moveTo>
                      <a:pt x="17" y="0"/>
                    </a:moveTo>
                    <a:lnTo>
                      <a:pt x="34" y="13"/>
                    </a:lnTo>
                    <a:lnTo>
                      <a:pt x="51" y="32"/>
                    </a:lnTo>
                    <a:lnTo>
                      <a:pt x="68" y="49"/>
                    </a:lnTo>
                    <a:lnTo>
                      <a:pt x="87" y="70"/>
                    </a:lnTo>
                    <a:lnTo>
                      <a:pt x="102" y="89"/>
                    </a:lnTo>
                    <a:lnTo>
                      <a:pt x="119" y="110"/>
                    </a:lnTo>
                    <a:lnTo>
                      <a:pt x="127" y="119"/>
                    </a:lnTo>
                    <a:lnTo>
                      <a:pt x="137" y="131"/>
                    </a:lnTo>
                    <a:lnTo>
                      <a:pt x="144" y="140"/>
                    </a:lnTo>
                    <a:lnTo>
                      <a:pt x="156" y="152"/>
                    </a:lnTo>
                    <a:lnTo>
                      <a:pt x="165" y="163"/>
                    </a:lnTo>
                    <a:lnTo>
                      <a:pt x="175" y="176"/>
                    </a:lnTo>
                    <a:lnTo>
                      <a:pt x="180" y="190"/>
                    </a:lnTo>
                    <a:lnTo>
                      <a:pt x="188" y="205"/>
                    </a:lnTo>
                    <a:lnTo>
                      <a:pt x="194" y="218"/>
                    </a:lnTo>
                    <a:lnTo>
                      <a:pt x="199" y="233"/>
                    </a:lnTo>
                    <a:lnTo>
                      <a:pt x="203" y="247"/>
                    </a:lnTo>
                    <a:lnTo>
                      <a:pt x="209" y="264"/>
                    </a:lnTo>
                    <a:lnTo>
                      <a:pt x="211" y="279"/>
                    </a:lnTo>
                    <a:lnTo>
                      <a:pt x="215" y="294"/>
                    </a:lnTo>
                    <a:lnTo>
                      <a:pt x="220" y="309"/>
                    </a:lnTo>
                    <a:lnTo>
                      <a:pt x="226" y="324"/>
                    </a:lnTo>
                    <a:lnTo>
                      <a:pt x="232" y="338"/>
                    </a:lnTo>
                    <a:lnTo>
                      <a:pt x="239" y="353"/>
                    </a:lnTo>
                    <a:lnTo>
                      <a:pt x="249" y="366"/>
                    </a:lnTo>
                    <a:lnTo>
                      <a:pt x="262" y="381"/>
                    </a:lnTo>
                    <a:lnTo>
                      <a:pt x="277" y="383"/>
                    </a:lnTo>
                    <a:lnTo>
                      <a:pt x="291" y="376"/>
                    </a:lnTo>
                    <a:lnTo>
                      <a:pt x="298" y="362"/>
                    </a:lnTo>
                    <a:lnTo>
                      <a:pt x="304" y="351"/>
                    </a:lnTo>
                    <a:lnTo>
                      <a:pt x="313" y="362"/>
                    </a:lnTo>
                    <a:lnTo>
                      <a:pt x="321" y="374"/>
                    </a:lnTo>
                    <a:lnTo>
                      <a:pt x="310" y="391"/>
                    </a:lnTo>
                    <a:lnTo>
                      <a:pt x="298" y="402"/>
                    </a:lnTo>
                    <a:lnTo>
                      <a:pt x="283" y="408"/>
                    </a:lnTo>
                    <a:lnTo>
                      <a:pt x="270" y="410"/>
                    </a:lnTo>
                    <a:lnTo>
                      <a:pt x="253" y="404"/>
                    </a:lnTo>
                    <a:lnTo>
                      <a:pt x="239" y="395"/>
                    </a:lnTo>
                    <a:lnTo>
                      <a:pt x="226" y="381"/>
                    </a:lnTo>
                    <a:lnTo>
                      <a:pt x="218" y="364"/>
                    </a:lnTo>
                    <a:lnTo>
                      <a:pt x="213" y="347"/>
                    </a:lnTo>
                    <a:lnTo>
                      <a:pt x="207" y="330"/>
                    </a:lnTo>
                    <a:lnTo>
                      <a:pt x="201" y="313"/>
                    </a:lnTo>
                    <a:lnTo>
                      <a:pt x="196" y="296"/>
                    </a:lnTo>
                    <a:lnTo>
                      <a:pt x="188" y="279"/>
                    </a:lnTo>
                    <a:lnTo>
                      <a:pt x="182" y="262"/>
                    </a:lnTo>
                    <a:lnTo>
                      <a:pt x="177" y="247"/>
                    </a:lnTo>
                    <a:lnTo>
                      <a:pt x="171" y="231"/>
                    </a:lnTo>
                    <a:lnTo>
                      <a:pt x="161" y="214"/>
                    </a:lnTo>
                    <a:lnTo>
                      <a:pt x="154" y="199"/>
                    </a:lnTo>
                    <a:lnTo>
                      <a:pt x="144" y="184"/>
                    </a:lnTo>
                    <a:lnTo>
                      <a:pt x="137" y="169"/>
                    </a:lnTo>
                    <a:lnTo>
                      <a:pt x="125" y="153"/>
                    </a:lnTo>
                    <a:lnTo>
                      <a:pt x="116" y="140"/>
                    </a:lnTo>
                    <a:lnTo>
                      <a:pt x="104" y="125"/>
                    </a:lnTo>
                    <a:lnTo>
                      <a:pt x="93" y="114"/>
                    </a:lnTo>
                    <a:lnTo>
                      <a:pt x="78" y="100"/>
                    </a:lnTo>
                    <a:lnTo>
                      <a:pt x="66" y="87"/>
                    </a:lnTo>
                    <a:lnTo>
                      <a:pt x="51" y="74"/>
                    </a:lnTo>
                    <a:lnTo>
                      <a:pt x="40" y="60"/>
                    </a:lnTo>
                    <a:lnTo>
                      <a:pt x="26" y="45"/>
                    </a:lnTo>
                    <a:lnTo>
                      <a:pt x="15" y="30"/>
                    </a:lnTo>
                    <a:lnTo>
                      <a:pt x="5" y="15"/>
                    </a:lnTo>
                    <a:lnTo>
                      <a:pt x="0" y="3"/>
                    </a:lnTo>
                    <a:lnTo>
                      <a:pt x="2" y="1"/>
                    </a:lnTo>
                    <a:lnTo>
                      <a:pt x="7" y="1"/>
                    </a:lnTo>
                    <a:lnTo>
                      <a:pt x="13" y="0"/>
                    </a:lnTo>
                    <a:lnTo>
                      <a:pt x="17" y="0"/>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5" name="Freeform 41"/>
              <p:cNvSpPr>
                <a:spLocks/>
              </p:cNvSpPr>
              <p:nvPr/>
            </p:nvSpPr>
            <p:spPr bwMode="auto">
              <a:xfrm>
                <a:off x="643497" y="744079"/>
                <a:ext cx="499233" cy="220367"/>
              </a:xfrm>
              <a:custGeom>
                <a:avLst/>
                <a:gdLst/>
                <a:ahLst/>
                <a:cxnLst>
                  <a:cxn ang="0">
                    <a:pos x="487" y="0"/>
                  </a:cxn>
                  <a:cxn ang="0">
                    <a:pos x="496" y="0"/>
                  </a:cxn>
                  <a:cxn ang="0">
                    <a:pos x="508" y="0"/>
                  </a:cxn>
                  <a:cxn ang="0">
                    <a:pos x="519" y="0"/>
                  </a:cxn>
                  <a:cxn ang="0">
                    <a:pos x="527" y="6"/>
                  </a:cxn>
                  <a:cxn ang="0">
                    <a:pos x="502" y="17"/>
                  </a:cxn>
                  <a:cxn ang="0">
                    <a:pos x="479" y="30"/>
                  </a:cxn>
                  <a:cxn ang="0">
                    <a:pos x="458" y="44"/>
                  </a:cxn>
                  <a:cxn ang="0">
                    <a:pos x="433" y="57"/>
                  </a:cxn>
                  <a:cxn ang="0">
                    <a:pos x="411" y="70"/>
                  </a:cxn>
                  <a:cxn ang="0">
                    <a:pos x="388" y="83"/>
                  </a:cxn>
                  <a:cxn ang="0">
                    <a:pos x="363" y="97"/>
                  </a:cxn>
                  <a:cxn ang="0">
                    <a:pos x="340" y="110"/>
                  </a:cxn>
                  <a:cxn ang="0">
                    <a:pos x="314" y="121"/>
                  </a:cxn>
                  <a:cxn ang="0">
                    <a:pos x="289" y="133"/>
                  </a:cxn>
                  <a:cxn ang="0">
                    <a:pos x="264" y="144"/>
                  </a:cxn>
                  <a:cxn ang="0">
                    <a:pos x="240" y="156"/>
                  </a:cxn>
                  <a:cxn ang="0">
                    <a:pos x="213" y="165"/>
                  </a:cxn>
                  <a:cxn ang="0">
                    <a:pos x="190" y="175"/>
                  </a:cxn>
                  <a:cxn ang="0">
                    <a:pos x="163" y="182"/>
                  </a:cxn>
                  <a:cxn ang="0">
                    <a:pos x="141" y="192"/>
                  </a:cxn>
                  <a:cxn ang="0">
                    <a:pos x="125" y="194"/>
                  </a:cxn>
                  <a:cxn ang="0">
                    <a:pos x="112" y="198"/>
                  </a:cxn>
                  <a:cxn ang="0">
                    <a:pos x="97" y="199"/>
                  </a:cxn>
                  <a:cxn ang="0">
                    <a:pos x="84" y="203"/>
                  </a:cxn>
                  <a:cxn ang="0">
                    <a:pos x="68" y="203"/>
                  </a:cxn>
                  <a:cxn ang="0">
                    <a:pos x="55" y="205"/>
                  </a:cxn>
                  <a:cxn ang="0">
                    <a:pos x="42" y="207"/>
                  </a:cxn>
                  <a:cxn ang="0">
                    <a:pos x="30" y="211"/>
                  </a:cxn>
                  <a:cxn ang="0">
                    <a:pos x="19" y="211"/>
                  </a:cxn>
                  <a:cxn ang="0">
                    <a:pos x="9" y="211"/>
                  </a:cxn>
                  <a:cxn ang="0">
                    <a:pos x="0" y="199"/>
                  </a:cxn>
                  <a:cxn ang="0">
                    <a:pos x="6" y="192"/>
                  </a:cxn>
                  <a:cxn ang="0">
                    <a:pos x="11" y="188"/>
                  </a:cxn>
                  <a:cxn ang="0">
                    <a:pos x="21" y="186"/>
                  </a:cxn>
                  <a:cxn ang="0">
                    <a:pos x="30" y="182"/>
                  </a:cxn>
                  <a:cxn ang="0">
                    <a:pos x="44" y="182"/>
                  </a:cxn>
                  <a:cxn ang="0">
                    <a:pos x="55" y="180"/>
                  </a:cxn>
                  <a:cxn ang="0">
                    <a:pos x="70" y="179"/>
                  </a:cxn>
                  <a:cxn ang="0">
                    <a:pos x="82" y="177"/>
                  </a:cxn>
                  <a:cxn ang="0">
                    <a:pos x="97" y="175"/>
                  </a:cxn>
                  <a:cxn ang="0">
                    <a:pos x="108" y="173"/>
                  </a:cxn>
                  <a:cxn ang="0">
                    <a:pos x="120" y="171"/>
                  </a:cxn>
                  <a:cxn ang="0">
                    <a:pos x="129" y="169"/>
                  </a:cxn>
                  <a:cxn ang="0">
                    <a:pos x="141" y="169"/>
                  </a:cxn>
                  <a:cxn ang="0">
                    <a:pos x="162" y="160"/>
                  </a:cxn>
                  <a:cxn ang="0">
                    <a:pos x="184" y="150"/>
                  </a:cxn>
                  <a:cxn ang="0">
                    <a:pos x="205" y="140"/>
                  </a:cxn>
                  <a:cxn ang="0">
                    <a:pos x="228" y="131"/>
                  </a:cxn>
                  <a:cxn ang="0">
                    <a:pos x="249" y="120"/>
                  </a:cxn>
                  <a:cxn ang="0">
                    <a:pos x="272" y="110"/>
                  </a:cxn>
                  <a:cxn ang="0">
                    <a:pos x="293" y="101"/>
                  </a:cxn>
                  <a:cxn ang="0">
                    <a:pos x="316" y="91"/>
                  </a:cxn>
                  <a:cxn ang="0">
                    <a:pos x="336" y="80"/>
                  </a:cxn>
                  <a:cxn ang="0">
                    <a:pos x="357" y="68"/>
                  </a:cxn>
                  <a:cxn ang="0">
                    <a:pos x="378" y="57"/>
                  </a:cxn>
                  <a:cxn ang="0">
                    <a:pos x="401" y="45"/>
                  </a:cxn>
                  <a:cxn ang="0">
                    <a:pos x="422" y="34"/>
                  </a:cxn>
                  <a:cxn ang="0">
                    <a:pos x="443" y="23"/>
                  </a:cxn>
                  <a:cxn ang="0">
                    <a:pos x="464" y="11"/>
                  </a:cxn>
                  <a:cxn ang="0">
                    <a:pos x="487" y="0"/>
                  </a:cxn>
                  <a:cxn ang="0">
                    <a:pos x="487" y="0"/>
                  </a:cxn>
                </a:cxnLst>
                <a:rect l="0" t="0" r="r" b="b"/>
                <a:pathLst>
                  <a:path w="527" h="211">
                    <a:moveTo>
                      <a:pt x="487" y="0"/>
                    </a:moveTo>
                    <a:lnTo>
                      <a:pt x="496" y="0"/>
                    </a:lnTo>
                    <a:lnTo>
                      <a:pt x="508" y="0"/>
                    </a:lnTo>
                    <a:lnTo>
                      <a:pt x="519" y="0"/>
                    </a:lnTo>
                    <a:lnTo>
                      <a:pt x="527" y="6"/>
                    </a:lnTo>
                    <a:lnTo>
                      <a:pt x="502" y="17"/>
                    </a:lnTo>
                    <a:lnTo>
                      <a:pt x="479" y="30"/>
                    </a:lnTo>
                    <a:lnTo>
                      <a:pt x="458" y="44"/>
                    </a:lnTo>
                    <a:lnTo>
                      <a:pt x="433" y="57"/>
                    </a:lnTo>
                    <a:lnTo>
                      <a:pt x="411" y="70"/>
                    </a:lnTo>
                    <a:lnTo>
                      <a:pt x="388" y="83"/>
                    </a:lnTo>
                    <a:lnTo>
                      <a:pt x="363" y="97"/>
                    </a:lnTo>
                    <a:lnTo>
                      <a:pt x="340" y="110"/>
                    </a:lnTo>
                    <a:lnTo>
                      <a:pt x="314" y="121"/>
                    </a:lnTo>
                    <a:lnTo>
                      <a:pt x="289" y="133"/>
                    </a:lnTo>
                    <a:lnTo>
                      <a:pt x="264" y="144"/>
                    </a:lnTo>
                    <a:lnTo>
                      <a:pt x="240" y="156"/>
                    </a:lnTo>
                    <a:lnTo>
                      <a:pt x="213" y="165"/>
                    </a:lnTo>
                    <a:lnTo>
                      <a:pt x="190" y="175"/>
                    </a:lnTo>
                    <a:lnTo>
                      <a:pt x="163" y="182"/>
                    </a:lnTo>
                    <a:lnTo>
                      <a:pt x="141" y="192"/>
                    </a:lnTo>
                    <a:lnTo>
                      <a:pt x="125" y="194"/>
                    </a:lnTo>
                    <a:lnTo>
                      <a:pt x="112" y="198"/>
                    </a:lnTo>
                    <a:lnTo>
                      <a:pt x="97" y="199"/>
                    </a:lnTo>
                    <a:lnTo>
                      <a:pt x="84" y="203"/>
                    </a:lnTo>
                    <a:lnTo>
                      <a:pt x="68" y="203"/>
                    </a:lnTo>
                    <a:lnTo>
                      <a:pt x="55" y="205"/>
                    </a:lnTo>
                    <a:lnTo>
                      <a:pt x="42" y="207"/>
                    </a:lnTo>
                    <a:lnTo>
                      <a:pt x="30" y="211"/>
                    </a:lnTo>
                    <a:lnTo>
                      <a:pt x="19" y="211"/>
                    </a:lnTo>
                    <a:lnTo>
                      <a:pt x="9" y="211"/>
                    </a:lnTo>
                    <a:lnTo>
                      <a:pt x="0" y="199"/>
                    </a:lnTo>
                    <a:lnTo>
                      <a:pt x="6" y="192"/>
                    </a:lnTo>
                    <a:lnTo>
                      <a:pt x="11" y="188"/>
                    </a:lnTo>
                    <a:lnTo>
                      <a:pt x="21" y="186"/>
                    </a:lnTo>
                    <a:lnTo>
                      <a:pt x="30" y="182"/>
                    </a:lnTo>
                    <a:lnTo>
                      <a:pt x="44" y="182"/>
                    </a:lnTo>
                    <a:lnTo>
                      <a:pt x="55" y="180"/>
                    </a:lnTo>
                    <a:lnTo>
                      <a:pt x="70" y="179"/>
                    </a:lnTo>
                    <a:lnTo>
                      <a:pt x="82" y="177"/>
                    </a:lnTo>
                    <a:lnTo>
                      <a:pt x="97" y="175"/>
                    </a:lnTo>
                    <a:lnTo>
                      <a:pt x="108" y="173"/>
                    </a:lnTo>
                    <a:lnTo>
                      <a:pt x="120" y="171"/>
                    </a:lnTo>
                    <a:lnTo>
                      <a:pt x="129" y="169"/>
                    </a:lnTo>
                    <a:lnTo>
                      <a:pt x="141" y="169"/>
                    </a:lnTo>
                    <a:lnTo>
                      <a:pt x="162" y="160"/>
                    </a:lnTo>
                    <a:lnTo>
                      <a:pt x="184" y="150"/>
                    </a:lnTo>
                    <a:lnTo>
                      <a:pt x="205" y="140"/>
                    </a:lnTo>
                    <a:lnTo>
                      <a:pt x="228" y="131"/>
                    </a:lnTo>
                    <a:lnTo>
                      <a:pt x="249" y="120"/>
                    </a:lnTo>
                    <a:lnTo>
                      <a:pt x="272" y="110"/>
                    </a:lnTo>
                    <a:lnTo>
                      <a:pt x="293" y="101"/>
                    </a:lnTo>
                    <a:lnTo>
                      <a:pt x="316" y="91"/>
                    </a:lnTo>
                    <a:lnTo>
                      <a:pt x="336" y="80"/>
                    </a:lnTo>
                    <a:lnTo>
                      <a:pt x="357" y="68"/>
                    </a:lnTo>
                    <a:lnTo>
                      <a:pt x="378" y="57"/>
                    </a:lnTo>
                    <a:lnTo>
                      <a:pt x="401" y="45"/>
                    </a:lnTo>
                    <a:lnTo>
                      <a:pt x="422" y="34"/>
                    </a:lnTo>
                    <a:lnTo>
                      <a:pt x="443" y="23"/>
                    </a:lnTo>
                    <a:lnTo>
                      <a:pt x="464" y="11"/>
                    </a:lnTo>
                    <a:lnTo>
                      <a:pt x="487" y="0"/>
                    </a:lnTo>
                    <a:lnTo>
                      <a:pt x="48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6" name="Freeform 77"/>
              <p:cNvSpPr>
                <a:spLocks/>
              </p:cNvSpPr>
              <p:nvPr/>
            </p:nvSpPr>
            <p:spPr bwMode="auto">
              <a:xfrm>
                <a:off x="1763447" y="861608"/>
                <a:ext cx="93013" cy="79752"/>
              </a:xfrm>
              <a:custGeom>
                <a:avLst/>
                <a:gdLst/>
                <a:ahLst/>
                <a:cxnLst>
                  <a:cxn ang="0">
                    <a:pos x="81" y="76"/>
                  </a:cxn>
                  <a:cxn ang="0">
                    <a:pos x="95" y="68"/>
                  </a:cxn>
                  <a:cxn ang="0">
                    <a:pos x="96" y="63"/>
                  </a:cxn>
                  <a:cxn ang="0">
                    <a:pos x="89" y="55"/>
                  </a:cxn>
                  <a:cxn ang="0">
                    <a:pos x="77" y="49"/>
                  </a:cxn>
                  <a:cxn ang="0">
                    <a:pos x="62" y="42"/>
                  </a:cxn>
                  <a:cxn ang="0">
                    <a:pos x="47" y="34"/>
                  </a:cxn>
                  <a:cxn ang="0">
                    <a:pos x="34" y="25"/>
                  </a:cxn>
                  <a:cxn ang="0">
                    <a:pos x="28" y="17"/>
                  </a:cxn>
                  <a:cxn ang="0">
                    <a:pos x="19" y="4"/>
                  </a:cxn>
                  <a:cxn ang="0">
                    <a:pos x="9" y="0"/>
                  </a:cxn>
                  <a:cxn ang="0">
                    <a:pos x="0" y="4"/>
                  </a:cxn>
                  <a:cxn ang="0">
                    <a:pos x="1" y="19"/>
                  </a:cxn>
                  <a:cxn ang="0">
                    <a:pos x="5" y="28"/>
                  </a:cxn>
                  <a:cxn ang="0">
                    <a:pos x="13" y="40"/>
                  </a:cxn>
                  <a:cxn ang="0">
                    <a:pos x="22" y="49"/>
                  </a:cxn>
                  <a:cxn ang="0">
                    <a:pos x="34" y="59"/>
                  </a:cxn>
                  <a:cxn ang="0">
                    <a:pos x="45" y="65"/>
                  </a:cxn>
                  <a:cxn ang="0">
                    <a:pos x="57" y="70"/>
                  </a:cxn>
                  <a:cxn ang="0">
                    <a:pos x="68" y="72"/>
                  </a:cxn>
                  <a:cxn ang="0">
                    <a:pos x="81" y="76"/>
                  </a:cxn>
                  <a:cxn ang="0">
                    <a:pos x="81" y="76"/>
                  </a:cxn>
                </a:cxnLst>
                <a:rect l="0" t="0" r="r" b="b"/>
                <a:pathLst>
                  <a:path w="96" h="76">
                    <a:moveTo>
                      <a:pt x="81" y="76"/>
                    </a:moveTo>
                    <a:lnTo>
                      <a:pt x="95" y="68"/>
                    </a:lnTo>
                    <a:lnTo>
                      <a:pt x="96" y="63"/>
                    </a:lnTo>
                    <a:lnTo>
                      <a:pt x="89" y="55"/>
                    </a:lnTo>
                    <a:lnTo>
                      <a:pt x="77" y="49"/>
                    </a:lnTo>
                    <a:lnTo>
                      <a:pt x="62" y="42"/>
                    </a:lnTo>
                    <a:lnTo>
                      <a:pt x="47" y="34"/>
                    </a:lnTo>
                    <a:lnTo>
                      <a:pt x="34" y="25"/>
                    </a:lnTo>
                    <a:lnTo>
                      <a:pt x="28" y="17"/>
                    </a:lnTo>
                    <a:lnTo>
                      <a:pt x="19" y="4"/>
                    </a:lnTo>
                    <a:lnTo>
                      <a:pt x="9" y="0"/>
                    </a:lnTo>
                    <a:lnTo>
                      <a:pt x="0" y="4"/>
                    </a:lnTo>
                    <a:lnTo>
                      <a:pt x="1" y="19"/>
                    </a:lnTo>
                    <a:lnTo>
                      <a:pt x="5" y="28"/>
                    </a:lnTo>
                    <a:lnTo>
                      <a:pt x="13" y="40"/>
                    </a:lnTo>
                    <a:lnTo>
                      <a:pt x="22" y="49"/>
                    </a:lnTo>
                    <a:lnTo>
                      <a:pt x="34" y="59"/>
                    </a:lnTo>
                    <a:lnTo>
                      <a:pt x="45" y="65"/>
                    </a:lnTo>
                    <a:lnTo>
                      <a:pt x="57" y="70"/>
                    </a:lnTo>
                    <a:lnTo>
                      <a:pt x="68" y="72"/>
                    </a:lnTo>
                    <a:lnTo>
                      <a:pt x="81" y="76"/>
                    </a:lnTo>
                    <a:lnTo>
                      <a:pt x="81" y="7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7" name="Freeform 78"/>
              <p:cNvSpPr>
                <a:spLocks/>
              </p:cNvSpPr>
              <p:nvPr/>
            </p:nvSpPr>
            <p:spPr bwMode="auto">
              <a:xfrm>
                <a:off x="1829884" y="849016"/>
                <a:ext cx="132875" cy="46172"/>
              </a:xfrm>
              <a:custGeom>
                <a:avLst/>
                <a:gdLst/>
                <a:ahLst/>
                <a:cxnLst>
                  <a:cxn ang="0">
                    <a:pos x="131" y="17"/>
                  </a:cxn>
                  <a:cxn ang="0">
                    <a:pos x="139" y="3"/>
                  </a:cxn>
                  <a:cxn ang="0">
                    <a:pos x="135" y="0"/>
                  </a:cxn>
                  <a:cxn ang="0">
                    <a:pos x="123" y="0"/>
                  </a:cxn>
                  <a:cxn ang="0">
                    <a:pos x="106" y="5"/>
                  </a:cxn>
                  <a:cxn ang="0">
                    <a:pos x="95" y="7"/>
                  </a:cxn>
                  <a:cxn ang="0">
                    <a:pos x="85" y="11"/>
                  </a:cxn>
                  <a:cxn ang="0">
                    <a:pos x="74" y="13"/>
                  </a:cxn>
                  <a:cxn ang="0">
                    <a:pos x="64" y="17"/>
                  </a:cxn>
                  <a:cxn ang="0">
                    <a:pos x="45" y="20"/>
                  </a:cxn>
                  <a:cxn ang="0">
                    <a:pos x="32" y="22"/>
                  </a:cxn>
                  <a:cxn ang="0">
                    <a:pos x="15" y="19"/>
                  </a:cxn>
                  <a:cxn ang="0">
                    <a:pos x="4" y="22"/>
                  </a:cxn>
                  <a:cxn ang="0">
                    <a:pos x="0" y="30"/>
                  </a:cxn>
                  <a:cxn ang="0">
                    <a:pos x="11" y="39"/>
                  </a:cxn>
                  <a:cxn ang="0">
                    <a:pos x="23" y="41"/>
                  </a:cxn>
                  <a:cxn ang="0">
                    <a:pos x="38" y="43"/>
                  </a:cxn>
                  <a:cxn ang="0">
                    <a:pos x="55" y="41"/>
                  </a:cxn>
                  <a:cxn ang="0">
                    <a:pos x="72" y="39"/>
                  </a:cxn>
                  <a:cxn ang="0">
                    <a:pos x="87" y="34"/>
                  </a:cxn>
                  <a:cxn ang="0">
                    <a:pos x="103" y="30"/>
                  </a:cxn>
                  <a:cxn ang="0">
                    <a:pos x="118" y="22"/>
                  </a:cxn>
                  <a:cxn ang="0">
                    <a:pos x="131" y="17"/>
                  </a:cxn>
                  <a:cxn ang="0">
                    <a:pos x="131" y="17"/>
                  </a:cxn>
                </a:cxnLst>
                <a:rect l="0" t="0" r="r" b="b"/>
                <a:pathLst>
                  <a:path w="139" h="43">
                    <a:moveTo>
                      <a:pt x="131" y="17"/>
                    </a:moveTo>
                    <a:lnTo>
                      <a:pt x="139" y="3"/>
                    </a:lnTo>
                    <a:lnTo>
                      <a:pt x="135" y="0"/>
                    </a:lnTo>
                    <a:lnTo>
                      <a:pt x="123" y="0"/>
                    </a:lnTo>
                    <a:lnTo>
                      <a:pt x="106" y="5"/>
                    </a:lnTo>
                    <a:lnTo>
                      <a:pt x="95" y="7"/>
                    </a:lnTo>
                    <a:lnTo>
                      <a:pt x="85" y="11"/>
                    </a:lnTo>
                    <a:lnTo>
                      <a:pt x="74" y="13"/>
                    </a:lnTo>
                    <a:lnTo>
                      <a:pt x="64" y="17"/>
                    </a:lnTo>
                    <a:lnTo>
                      <a:pt x="45" y="20"/>
                    </a:lnTo>
                    <a:lnTo>
                      <a:pt x="32" y="22"/>
                    </a:lnTo>
                    <a:lnTo>
                      <a:pt x="15" y="19"/>
                    </a:lnTo>
                    <a:lnTo>
                      <a:pt x="4" y="22"/>
                    </a:lnTo>
                    <a:lnTo>
                      <a:pt x="0" y="30"/>
                    </a:lnTo>
                    <a:lnTo>
                      <a:pt x="11" y="39"/>
                    </a:lnTo>
                    <a:lnTo>
                      <a:pt x="23" y="41"/>
                    </a:lnTo>
                    <a:lnTo>
                      <a:pt x="38" y="43"/>
                    </a:lnTo>
                    <a:lnTo>
                      <a:pt x="55" y="41"/>
                    </a:lnTo>
                    <a:lnTo>
                      <a:pt x="72" y="39"/>
                    </a:lnTo>
                    <a:lnTo>
                      <a:pt x="87" y="34"/>
                    </a:lnTo>
                    <a:lnTo>
                      <a:pt x="103" y="30"/>
                    </a:lnTo>
                    <a:lnTo>
                      <a:pt x="118" y="22"/>
                    </a:lnTo>
                    <a:lnTo>
                      <a:pt x="131" y="17"/>
                    </a:lnTo>
                    <a:lnTo>
                      <a:pt x="131" y="17"/>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8" name="Freeform 79"/>
              <p:cNvSpPr>
                <a:spLocks/>
              </p:cNvSpPr>
              <p:nvPr/>
            </p:nvSpPr>
            <p:spPr bwMode="auto">
              <a:xfrm>
                <a:off x="1894424" y="817536"/>
                <a:ext cx="32270" cy="92344"/>
              </a:xfrm>
              <a:custGeom>
                <a:avLst/>
                <a:gdLst/>
                <a:ahLst/>
                <a:cxnLst>
                  <a:cxn ang="0">
                    <a:pos x="29" y="82"/>
                  </a:cxn>
                  <a:cxn ang="0">
                    <a:pos x="25" y="63"/>
                  </a:cxn>
                  <a:cxn ang="0">
                    <a:pos x="27" y="46"/>
                  </a:cxn>
                  <a:cxn ang="0">
                    <a:pos x="29" y="27"/>
                  </a:cxn>
                  <a:cxn ang="0">
                    <a:pos x="35" y="10"/>
                  </a:cxn>
                  <a:cxn ang="0">
                    <a:pos x="27" y="0"/>
                  </a:cxn>
                  <a:cxn ang="0">
                    <a:pos x="19" y="8"/>
                  </a:cxn>
                  <a:cxn ang="0">
                    <a:pos x="10" y="19"/>
                  </a:cxn>
                  <a:cxn ang="0">
                    <a:pos x="6" y="32"/>
                  </a:cxn>
                  <a:cxn ang="0">
                    <a:pos x="0" y="40"/>
                  </a:cxn>
                  <a:cxn ang="0">
                    <a:pos x="0" y="51"/>
                  </a:cxn>
                  <a:cxn ang="0">
                    <a:pos x="0" y="61"/>
                  </a:cxn>
                  <a:cxn ang="0">
                    <a:pos x="6" y="72"/>
                  </a:cxn>
                  <a:cxn ang="0">
                    <a:pos x="8" y="80"/>
                  </a:cxn>
                  <a:cxn ang="0">
                    <a:pos x="16" y="88"/>
                  </a:cxn>
                  <a:cxn ang="0">
                    <a:pos x="21" y="88"/>
                  </a:cxn>
                  <a:cxn ang="0">
                    <a:pos x="29" y="82"/>
                  </a:cxn>
                  <a:cxn ang="0">
                    <a:pos x="29" y="82"/>
                  </a:cxn>
                </a:cxnLst>
                <a:rect l="0" t="0" r="r" b="b"/>
                <a:pathLst>
                  <a:path w="35" h="88">
                    <a:moveTo>
                      <a:pt x="29" y="82"/>
                    </a:moveTo>
                    <a:lnTo>
                      <a:pt x="25" y="63"/>
                    </a:lnTo>
                    <a:lnTo>
                      <a:pt x="27" y="46"/>
                    </a:lnTo>
                    <a:lnTo>
                      <a:pt x="29" y="27"/>
                    </a:lnTo>
                    <a:lnTo>
                      <a:pt x="35" y="10"/>
                    </a:lnTo>
                    <a:lnTo>
                      <a:pt x="27" y="0"/>
                    </a:lnTo>
                    <a:lnTo>
                      <a:pt x="19" y="8"/>
                    </a:lnTo>
                    <a:lnTo>
                      <a:pt x="10" y="19"/>
                    </a:lnTo>
                    <a:lnTo>
                      <a:pt x="6" y="32"/>
                    </a:lnTo>
                    <a:lnTo>
                      <a:pt x="0" y="40"/>
                    </a:lnTo>
                    <a:lnTo>
                      <a:pt x="0" y="51"/>
                    </a:lnTo>
                    <a:lnTo>
                      <a:pt x="0" y="61"/>
                    </a:lnTo>
                    <a:lnTo>
                      <a:pt x="6" y="72"/>
                    </a:lnTo>
                    <a:lnTo>
                      <a:pt x="8" y="80"/>
                    </a:lnTo>
                    <a:lnTo>
                      <a:pt x="16" y="88"/>
                    </a:lnTo>
                    <a:lnTo>
                      <a:pt x="21" y="88"/>
                    </a:lnTo>
                    <a:lnTo>
                      <a:pt x="29" y="82"/>
                    </a:lnTo>
                    <a:lnTo>
                      <a:pt x="29" y="8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29" name="Freeform 80"/>
              <p:cNvSpPr>
                <a:spLocks/>
              </p:cNvSpPr>
              <p:nvPr/>
            </p:nvSpPr>
            <p:spPr bwMode="auto">
              <a:xfrm>
                <a:off x="2097534" y="838523"/>
                <a:ext cx="89217" cy="54567"/>
              </a:xfrm>
              <a:custGeom>
                <a:avLst/>
                <a:gdLst/>
                <a:ahLst/>
                <a:cxnLst>
                  <a:cxn ang="0">
                    <a:pos x="84" y="2"/>
                  </a:cxn>
                  <a:cxn ang="0">
                    <a:pos x="91" y="0"/>
                  </a:cxn>
                  <a:cxn ang="0">
                    <a:pos x="93" y="6"/>
                  </a:cxn>
                  <a:cxn ang="0">
                    <a:pos x="88" y="13"/>
                  </a:cxn>
                  <a:cxn ang="0">
                    <a:pos x="84" y="23"/>
                  </a:cxn>
                  <a:cxn ang="0">
                    <a:pos x="69" y="32"/>
                  </a:cxn>
                  <a:cxn ang="0">
                    <a:pos x="50" y="44"/>
                  </a:cxn>
                  <a:cxn ang="0">
                    <a:pos x="29" y="50"/>
                  </a:cxn>
                  <a:cxn ang="0">
                    <a:pos x="14" y="53"/>
                  </a:cxn>
                  <a:cxn ang="0">
                    <a:pos x="4" y="51"/>
                  </a:cxn>
                  <a:cxn ang="0">
                    <a:pos x="0" y="48"/>
                  </a:cxn>
                  <a:cxn ang="0">
                    <a:pos x="2" y="40"/>
                  </a:cxn>
                  <a:cxn ang="0">
                    <a:pos x="15" y="36"/>
                  </a:cxn>
                  <a:cxn ang="0">
                    <a:pos x="27" y="32"/>
                  </a:cxn>
                  <a:cxn ang="0">
                    <a:pos x="38" y="29"/>
                  </a:cxn>
                  <a:cxn ang="0">
                    <a:pos x="46" y="23"/>
                  </a:cxn>
                  <a:cxn ang="0">
                    <a:pos x="55" y="19"/>
                  </a:cxn>
                  <a:cxn ang="0">
                    <a:pos x="69" y="10"/>
                  </a:cxn>
                  <a:cxn ang="0">
                    <a:pos x="84" y="2"/>
                  </a:cxn>
                  <a:cxn ang="0">
                    <a:pos x="84" y="2"/>
                  </a:cxn>
                </a:cxnLst>
                <a:rect l="0" t="0" r="r" b="b"/>
                <a:pathLst>
                  <a:path w="93" h="53">
                    <a:moveTo>
                      <a:pt x="84" y="2"/>
                    </a:moveTo>
                    <a:lnTo>
                      <a:pt x="91" y="0"/>
                    </a:lnTo>
                    <a:lnTo>
                      <a:pt x="93" y="6"/>
                    </a:lnTo>
                    <a:lnTo>
                      <a:pt x="88" y="13"/>
                    </a:lnTo>
                    <a:lnTo>
                      <a:pt x="84" y="23"/>
                    </a:lnTo>
                    <a:lnTo>
                      <a:pt x="69" y="32"/>
                    </a:lnTo>
                    <a:lnTo>
                      <a:pt x="50" y="44"/>
                    </a:lnTo>
                    <a:lnTo>
                      <a:pt x="29" y="50"/>
                    </a:lnTo>
                    <a:lnTo>
                      <a:pt x="14" y="53"/>
                    </a:lnTo>
                    <a:lnTo>
                      <a:pt x="4" y="51"/>
                    </a:lnTo>
                    <a:lnTo>
                      <a:pt x="0" y="48"/>
                    </a:lnTo>
                    <a:lnTo>
                      <a:pt x="2" y="40"/>
                    </a:lnTo>
                    <a:lnTo>
                      <a:pt x="15" y="36"/>
                    </a:lnTo>
                    <a:lnTo>
                      <a:pt x="27" y="32"/>
                    </a:lnTo>
                    <a:lnTo>
                      <a:pt x="38" y="29"/>
                    </a:lnTo>
                    <a:lnTo>
                      <a:pt x="46" y="23"/>
                    </a:lnTo>
                    <a:lnTo>
                      <a:pt x="55" y="19"/>
                    </a:lnTo>
                    <a:lnTo>
                      <a:pt x="69" y="10"/>
                    </a:lnTo>
                    <a:lnTo>
                      <a:pt x="84" y="2"/>
                    </a:lnTo>
                    <a:lnTo>
                      <a:pt x="84" y="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0" name="Freeform 81"/>
              <p:cNvSpPr>
                <a:spLocks/>
              </p:cNvSpPr>
              <p:nvPr/>
            </p:nvSpPr>
            <p:spPr bwMode="auto">
              <a:xfrm>
                <a:off x="2031095" y="817536"/>
                <a:ext cx="32270" cy="100739"/>
              </a:xfrm>
              <a:custGeom>
                <a:avLst/>
                <a:gdLst/>
                <a:ahLst/>
                <a:cxnLst>
                  <a:cxn ang="0">
                    <a:pos x="34" y="88"/>
                  </a:cxn>
                  <a:cxn ang="0">
                    <a:pos x="30" y="93"/>
                  </a:cxn>
                  <a:cxn ang="0">
                    <a:pos x="23" y="95"/>
                  </a:cxn>
                  <a:cxn ang="0">
                    <a:pos x="13" y="90"/>
                  </a:cxn>
                  <a:cxn ang="0">
                    <a:pos x="9" y="84"/>
                  </a:cxn>
                  <a:cxn ang="0">
                    <a:pos x="4" y="74"/>
                  </a:cxn>
                  <a:cxn ang="0">
                    <a:pos x="2" y="65"/>
                  </a:cxn>
                  <a:cxn ang="0">
                    <a:pos x="0" y="53"/>
                  </a:cxn>
                  <a:cxn ang="0">
                    <a:pos x="0" y="44"/>
                  </a:cxn>
                  <a:cxn ang="0">
                    <a:pos x="0" y="23"/>
                  </a:cxn>
                  <a:cxn ang="0">
                    <a:pos x="6" y="10"/>
                  </a:cxn>
                  <a:cxn ang="0">
                    <a:pos x="11" y="2"/>
                  </a:cxn>
                  <a:cxn ang="0">
                    <a:pos x="19" y="0"/>
                  </a:cxn>
                  <a:cxn ang="0">
                    <a:pos x="25" y="6"/>
                  </a:cxn>
                  <a:cxn ang="0">
                    <a:pos x="26" y="19"/>
                  </a:cxn>
                  <a:cxn ang="0">
                    <a:pos x="23" y="29"/>
                  </a:cxn>
                  <a:cxn ang="0">
                    <a:pos x="23" y="40"/>
                  </a:cxn>
                  <a:cxn ang="0">
                    <a:pos x="23" y="48"/>
                  </a:cxn>
                  <a:cxn ang="0">
                    <a:pos x="25" y="57"/>
                  </a:cxn>
                  <a:cxn ang="0">
                    <a:pos x="28" y="70"/>
                  </a:cxn>
                  <a:cxn ang="0">
                    <a:pos x="34" y="88"/>
                  </a:cxn>
                  <a:cxn ang="0">
                    <a:pos x="34" y="88"/>
                  </a:cxn>
                </a:cxnLst>
                <a:rect l="0" t="0" r="r" b="b"/>
                <a:pathLst>
                  <a:path w="34" h="95">
                    <a:moveTo>
                      <a:pt x="34" y="88"/>
                    </a:moveTo>
                    <a:lnTo>
                      <a:pt x="30" y="93"/>
                    </a:lnTo>
                    <a:lnTo>
                      <a:pt x="23" y="95"/>
                    </a:lnTo>
                    <a:lnTo>
                      <a:pt x="13" y="90"/>
                    </a:lnTo>
                    <a:lnTo>
                      <a:pt x="9" y="84"/>
                    </a:lnTo>
                    <a:lnTo>
                      <a:pt x="4" y="74"/>
                    </a:lnTo>
                    <a:lnTo>
                      <a:pt x="2" y="65"/>
                    </a:lnTo>
                    <a:lnTo>
                      <a:pt x="0" y="53"/>
                    </a:lnTo>
                    <a:lnTo>
                      <a:pt x="0" y="44"/>
                    </a:lnTo>
                    <a:lnTo>
                      <a:pt x="0" y="23"/>
                    </a:lnTo>
                    <a:lnTo>
                      <a:pt x="6" y="10"/>
                    </a:lnTo>
                    <a:lnTo>
                      <a:pt x="11" y="2"/>
                    </a:lnTo>
                    <a:lnTo>
                      <a:pt x="19" y="0"/>
                    </a:lnTo>
                    <a:lnTo>
                      <a:pt x="25" y="6"/>
                    </a:lnTo>
                    <a:lnTo>
                      <a:pt x="26" y="19"/>
                    </a:lnTo>
                    <a:lnTo>
                      <a:pt x="23" y="29"/>
                    </a:lnTo>
                    <a:lnTo>
                      <a:pt x="23" y="40"/>
                    </a:lnTo>
                    <a:lnTo>
                      <a:pt x="23" y="48"/>
                    </a:lnTo>
                    <a:lnTo>
                      <a:pt x="25" y="57"/>
                    </a:lnTo>
                    <a:lnTo>
                      <a:pt x="28" y="70"/>
                    </a:lnTo>
                    <a:lnTo>
                      <a:pt x="34" y="88"/>
                    </a:lnTo>
                    <a:lnTo>
                      <a:pt x="34" y="88"/>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1" name="Freeform 82"/>
              <p:cNvSpPr>
                <a:spLocks/>
              </p:cNvSpPr>
              <p:nvPr/>
            </p:nvSpPr>
            <p:spPr bwMode="auto">
              <a:xfrm>
                <a:off x="1962760" y="828029"/>
                <a:ext cx="134774" cy="52469"/>
              </a:xfrm>
              <a:custGeom>
                <a:avLst/>
                <a:gdLst/>
                <a:ahLst/>
                <a:cxnLst>
                  <a:cxn ang="0">
                    <a:pos x="129" y="51"/>
                  </a:cxn>
                  <a:cxn ang="0">
                    <a:pos x="117" y="51"/>
                  </a:cxn>
                  <a:cxn ang="0">
                    <a:pos x="104" y="51"/>
                  </a:cxn>
                  <a:cxn ang="0">
                    <a:pos x="89" y="49"/>
                  </a:cxn>
                  <a:cxn ang="0">
                    <a:pos x="76" y="47"/>
                  </a:cxn>
                  <a:cxn ang="0">
                    <a:pos x="59" y="43"/>
                  </a:cxn>
                  <a:cxn ang="0">
                    <a:pos x="45" y="40"/>
                  </a:cxn>
                  <a:cxn ang="0">
                    <a:pos x="30" y="36"/>
                  </a:cxn>
                  <a:cxn ang="0">
                    <a:pos x="21" y="32"/>
                  </a:cxn>
                  <a:cxn ang="0">
                    <a:pos x="9" y="24"/>
                  </a:cxn>
                  <a:cxn ang="0">
                    <a:pos x="3" y="19"/>
                  </a:cxn>
                  <a:cxn ang="0">
                    <a:pos x="0" y="9"/>
                  </a:cxn>
                  <a:cxn ang="0">
                    <a:pos x="2" y="0"/>
                  </a:cxn>
                  <a:cxn ang="0">
                    <a:pos x="17" y="5"/>
                  </a:cxn>
                  <a:cxn ang="0">
                    <a:pos x="34" y="13"/>
                  </a:cxn>
                  <a:cxn ang="0">
                    <a:pos x="53" y="17"/>
                  </a:cxn>
                  <a:cxn ang="0">
                    <a:pos x="72" y="22"/>
                  </a:cxn>
                  <a:cxn ang="0">
                    <a:pos x="87" y="24"/>
                  </a:cxn>
                  <a:cxn ang="0">
                    <a:pos x="102" y="26"/>
                  </a:cxn>
                  <a:cxn ang="0">
                    <a:pos x="116" y="28"/>
                  </a:cxn>
                  <a:cxn ang="0">
                    <a:pos x="133" y="34"/>
                  </a:cxn>
                  <a:cxn ang="0">
                    <a:pos x="137" y="34"/>
                  </a:cxn>
                  <a:cxn ang="0">
                    <a:pos x="142" y="40"/>
                  </a:cxn>
                  <a:cxn ang="0">
                    <a:pos x="138" y="45"/>
                  </a:cxn>
                  <a:cxn ang="0">
                    <a:pos x="129" y="51"/>
                  </a:cxn>
                  <a:cxn ang="0">
                    <a:pos x="129" y="51"/>
                  </a:cxn>
                </a:cxnLst>
                <a:rect l="0" t="0" r="r" b="b"/>
                <a:pathLst>
                  <a:path w="142" h="51">
                    <a:moveTo>
                      <a:pt x="129" y="51"/>
                    </a:moveTo>
                    <a:lnTo>
                      <a:pt x="117" y="51"/>
                    </a:lnTo>
                    <a:lnTo>
                      <a:pt x="104" y="51"/>
                    </a:lnTo>
                    <a:lnTo>
                      <a:pt x="89" y="49"/>
                    </a:lnTo>
                    <a:lnTo>
                      <a:pt x="76" y="47"/>
                    </a:lnTo>
                    <a:lnTo>
                      <a:pt x="59" y="43"/>
                    </a:lnTo>
                    <a:lnTo>
                      <a:pt x="45" y="40"/>
                    </a:lnTo>
                    <a:lnTo>
                      <a:pt x="30" y="36"/>
                    </a:lnTo>
                    <a:lnTo>
                      <a:pt x="21" y="32"/>
                    </a:lnTo>
                    <a:lnTo>
                      <a:pt x="9" y="24"/>
                    </a:lnTo>
                    <a:lnTo>
                      <a:pt x="3" y="19"/>
                    </a:lnTo>
                    <a:lnTo>
                      <a:pt x="0" y="9"/>
                    </a:lnTo>
                    <a:lnTo>
                      <a:pt x="2" y="0"/>
                    </a:lnTo>
                    <a:lnTo>
                      <a:pt x="17" y="5"/>
                    </a:lnTo>
                    <a:lnTo>
                      <a:pt x="34" y="13"/>
                    </a:lnTo>
                    <a:lnTo>
                      <a:pt x="53" y="17"/>
                    </a:lnTo>
                    <a:lnTo>
                      <a:pt x="72" y="22"/>
                    </a:lnTo>
                    <a:lnTo>
                      <a:pt x="87" y="24"/>
                    </a:lnTo>
                    <a:lnTo>
                      <a:pt x="102" y="26"/>
                    </a:lnTo>
                    <a:lnTo>
                      <a:pt x="116" y="28"/>
                    </a:lnTo>
                    <a:lnTo>
                      <a:pt x="133" y="34"/>
                    </a:lnTo>
                    <a:lnTo>
                      <a:pt x="137" y="34"/>
                    </a:lnTo>
                    <a:lnTo>
                      <a:pt x="142" y="40"/>
                    </a:lnTo>
                    <a:lnTo>
                      <a:pt x="138" y="45"/>
                    </a:lnTo>
                    <a:lnTo>
                      <a:pt x="129" y="51"/>
                    </a:lnTo>
                    <a:lnTo>
                      <a:pt x="129" y="51"/>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2" name="Freeform 83"/>
              <p:cNvSpPr>
                <a:spLocks/>
              </p:cNvSpPr>
              <p:nvPr/>
            </p:nvSpPr>
            <p:spPr bwMode="auto">
              <a:xfrm>
                <a:off x="2116516" y="823831"/>
                <a:ext cx="55049" cy="88147"/>
              </a:xfrm>
              <a:custGeom>
                <a:avLst/>
                <a:gdLst/>
                <a:ahLst/>
                <a:cxnLst>
                  <a:cxn ang="0">
                    <a:pos x="59" y="76"/>
                  </a:cxn>
                  <a:cxn ang="0">
                    <a:pos x="59" y="82"/>
                  </a:cxn>
                  <a:cxn ang="0">
                    <a:pos x="53" y="84"/>
                  </a:cxn>
                  <a:cxn ang="0">
                    <a:pos x="44" y="80"/>
                  </a:cxn>
                  <a:cxn ang="0">
                    <a:pos x="36" y="76"/>
                  </a:cxn>
                  <a:cxn ang="0">
                    <a:pos x="23" y="63"/>
                  </a:cxn>
                  <a:cxn ang="0">
                    <a:pos x="12" y="45"/>
                  </a:cxn>
                  <a:cxn ang="0">
                    <a:pos x="2" y="26"/>
                  </a:cxn>
                  <a:cxn ang="0">
                    <a:pos x="0" y="13"/>
                  </a:cxn>
                  <a:cxn ang="0">
                    <a:pos x="0" y="4"/>
                  </a:cxn>
                  <a:cxn ang="0">
                    <a:pos x="6" y="0"/>
                  </a:cxn>
                  <a:cxn ang="0">
                    <a:pos x="12" y="2"/>
                  </a:cxn>
                  <a:cxn ang="0">
                    <a:pos x="19" y="15"/>
                  </a:cxn>
                  <a:cxn ang="0">
                    <a:pos x="23" y="25"/>
                  </a:cxn>
                  <a:cxn ang="0">
                    <a:pos x="27" y="34"/>
                  </a:cxn>
                  <a:cxn ang="0">
                    <a:pos x="33" y="42"/>
                  </a:cxn>
                  <a:cxn ang="0">
                    <a:pos x="38" y="49"/>
                  </a:cxn>
                  <a:cxn ang="0">
                    <a:pos x="48" y="61"/>
                  </a:cxn>
                  <a:cxn ang="0">
                    <a:pos x="59" y="76"/>
                  </a:cxn>
                  <a:cxn ang="0">
                    <a:pos x="59" y="76"/>
                  </a:cxn>
                </a:cxnLst>
                <a:rect l="0" t="0" r="r" b="b"/>
                <a:pathLst>
                  <a:path w="59" h="84">
                    <a:moveTo>
                      <a:pt x="59" y="76"/>
                    </a:moveTo>
                    <a:lnTo>
                      <a:pt x="59" y="82"/>
                    </a:lnTo>
                    <a:lnTo>
                      <a:pt x="53" y="84"/>
                    </a:lnTo>
                    <a:lnTo>
                      <a:pt x="44" y="80"/>
                    </a:lnTo>
                    <a:lnTo>
                      <a:pt x="36" y="76"/>
                    </a:lnTo>
                    <a:lnTo>
                      <a:pt x="23" y="63"/>
                    </a:lnTo>
                    <a:lnTo>
                      <a:pt x="12" y="45"/>
                    </a:lnTo>
                    <a:lnTo>
                      <a:pt x="2" y="26"/>
                    </a:lnTo>
                    <a:lnTo>
                      <a:pt x="0" y="13"/>
                    </a:lnTo>
                    <a:lnTo>
                      <a:pt x="0" y="4"/>
                    </a:lnTo>
                    <a:lnTo>
                      <a:pt x="6" y="0"/>
                    </a:lnTo>
                    <a:lnTo>
                      <a:pt x="12" y="2"/>
                    </a:lnTo>
                    <a:lnTo>
                      <a:pt x="19" y="15"/>
                    </a:lnTo>
                    <a:lnTo>
                      <a:pt x="23" y="25"/>
                    </a:lnTo>
                    <a:lnTo>
                      <a:pt x="27" y="34"/>
                    </a:lnTo>
                    <a:lnTo>
                      <a:pt x="33" y="42"/>
                    </a:lnTo>
                    <a:lnTo>
                      <a:pt x="38" y="49"/>
                    </a:lnTo>
                    <a:lnTo>
                      <a:pt x="48" y="61"/>
                    </a:lnTo>
                    <a:lnTo>
                      <a:pt x="59" y="76"/>
                    </a:lnTo>
                    <a:lnTo>
                      <a:pt x="59" y="76"/>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3" name="Freeform 84"/>
              <p:cNvSpPr>
                <a:spLocks/>
              </p:cNvSpPr>
              <p:nvPr/>
            </p:nvSpPr>
            <p:spPr bwMode="auto">
              <a:xfrm>
                <a:off x="2201935" y="828029"/>
                <a:ext cx="56947" cy="90246"/>
              </a:xfrm>
              <a:custGeom>
                <a:avLst/>
                <a:gdLst/>
                <a:ahLst/>
                <a:cxnLst>
                  <a:cxn ang="0">
                    <a:pos x="59" y="74"/>
                  </a:cxn>
                  <a:cxn ang="0">
                    <a:pos x="59" y="81"/>
                  </a:cxn>
                  <a:cxn ang="0">
                    <a:pos x="54" y="85"/>
                  </a:cxn>
                  <a:cxn ang="0">
                    <a:pos x="44" y="81"/>
                  </a:cxn>
                  <a:cxn ang="0">
                    <a:pos x="35" y="80"/>
                  </a:cxn>
                  <a:cxn ang="0">
                    <a:pos x="21" y="64"/>
                  </a:cxn>
                  <a:cxn ang="0">
                    <a:pos x="10" y="47"/>
                  </a:cxn>
                  <a:cxn ang="0">
                    <a:pos x="2" y="26"/>
                  </a:cxn>
                  <a:cxn ang="0">
                    <a:pos x="0" y="11"/>
                  </a:cxn>
                  <a:cxn ang="0">
                    <a:pos x="2" y="2"/>
                  </a:cxn>
                  <a:cxn ang="0">
                    <a:pos x="8" y="0"/>
                  </a:cxn>
                  <a:cxn ang="0">
                    <a:pos x="16" y="2"/>
                  </a:cxn>
                  <a:cxn ang="0">
                    <a:pos x="23" y="15"/>
                  </a:cxn>
                  <a:cxn ang="0">
                    <a:pos x="25" y="24"/>
                  </a:cxn>
                  <a:cxn ang="0">
                    <a:pos x="29" y="34"/>
                  </a:cxn>
                  <a:cxn ang="0">
                    <a:pos x="33" y="41"/>
                  </a:cxn>
                  <a:cxn ang="0">
                    <a:pos x="38" y="49"/>
                  </a:cxn>
                  <a:cxn ang="0">
                    <a:pos x="48" y="60"/>
                  </a:cxn>
                  <a:cxn ang="0">
                    <a:pos x="59" y="74"/>
                  </a:cxn>
                  <a:cxn ang="0">
                    <a:pos x="59" y="74"/>
                  </a:cxn>
                </a:cxnLst>
                <a:rect l="0" t="0" r="r" b="b"/>
                <a:pathLst>
                  <a:path w="59" h="85">
                    <a:moveTo>
                      <a:pt x="59" y="74"/>
                    </a:moveTo>
                    <a:lnTo>
                      <a:pt x="59" y="81"/>
                    </a:lnTo>
                    <a:lnTo>
                      <a:pt x="54" y="85"/>
                    </a:lnTo>
                    <a:lnTo>
                      <a:pt x="44" y="81"/>
                    </a:lnTo>
                    <a:lnTo>
                      <a:pt x="35" y="80"/>
                    </a:lnTo>
                    <a:lnTo>
                      <a:pt x="21" y="64"/>
                    </a:lnTo>
                    <a:lnTo>
                      <a:pt x="10" y="47"/>
                    </a:lnTo>
                    <a:lnTo>
                      <a:pt x="2" y="26"/>
                    </a:lnTo>
                    <a:lnTo>
                      <a:pt x="0" y="11"/>
                    </a:lnTo>
                    <a:lnTo>
                      <a:pt x="2" y="2"/>
                    </a:lnTo>
                    <a:lnTo>
                      <a:pt x="8" y="0"/>
                    </a:lnTo>
                    <a:lnTo>
                      <a:pt x="16" y="2"/>
                    </a:lnTo>
                    <a:lnTo>
                      <a:pt x="23" y="15"/>
                    </a:lnTo>
                    <a:lnTo>
                      <a:pt x="25" y="24"/>
                    </a:lnTo>
                    <a:lnTo>
                      <a:pt x="29" y="34"/>
                    </a:lnTo>
                    <a:lnTo>
                      <a:pt x="33" y="41"/>
                    </a:lnTo>
                    <a:lnTo>
                      <a:pt x="38" y="49"/>
                    </a:lnTo>
                    <a:lnTo>
                      <a:pt x="48" y="60"/>
                    </a:lnTo>
                    <a:lnTo>
                      <a:pt x="59" y="74"/>
                    </a:lnTo>
                    <a:lnTo>
                      <a:pt x="59" y="74"/>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4" name="Freeform 85"/>
              <p:cNvSpPr>
                <a:spLocks/>
              </p:cNvSpPr>
              <p:nvPr/>
            </p:nvSpPr>
            <p:spPr bwMode="auto">
              <a:xfrm>
                <a:off x="2283559" y="880497"/>
                <a:ext cx="45557" cy="65061"/>
              </a:xfrm>
              <a:custGeom>
                <a:avLst/>
                <a:gdLst/>
                <a:ahLst/>
                <a:cxnLst>
                  <a:cxn ang="0">
                    <a:pos x="48" y="57"/>
                  </a:cxn>
                  <a:cxn ang="0">
                    <a:pos x="46" y="61"/>
                  </a:cxn>
                  <a:cxn ang="0">
                    <a:pos x="40" y="63"/>
                  </a:cxn>
                  <a:cxn ang="0">
                    <a:pos x="30" y="63"/>
                  </a:cxn>
                  <a:cxn ang="0">
                    <a:pos x="25" y="63"/>
                  </a:cxn>
                  <a:cxn ang="0">
                    <a:pos x="11" y="51"/>
                  </a:cxn>
                  <a:cxn ang="0">
                    <a:pos x="6" y="40"/>
                  </a:cxn>
                  <a:cxn ang="0">
                    <a:pos x="0" y="25"/>
                  </a:cxn>
                  <a:cxn ang="0">
                    <a:pos x="0" y="13"/>
                  </a:cxn>
                  <a:cxn ang="0">
                    <a:pos x="2" y="4"/>
                  </a:cxn>
                  <a:cxn ang="0">
                    <a:pos x="10" y="0"/>
                  </a:cxn>
                  <a:cxn ang="0">
                    <a:pos x="17" y="2"/>
                  </a:cxn>
                  <a:cxn ang="0">
                    <a:pos x="23" y="11"/>
                  </a:cxn>
                  <a:cxn ang="0">
                    <a:pos x="25" y="25"/>
                  </a:cxn>
                  <a:cxn ang="0">
                    <a:pos x="32" y="36"/>
                  </a:cxn>
                  <a:cxn ang="0">
                    <a:pos x="40" y="44"/>
                  </a:cxn>
                  <a:cxn ang="0">
                    <a:pos x="48" y="57"/>
                  </a:cxn>
                  <a:cxn ang="0">
                    <a:pos x="48" y="57"/>
                  </a:cxn>
                </a:cxnLst>
                <a:rect l="0" t="0" r="r" b="b"/>
                <a:pathLst>
                  <a:path w="48" h="63">
                    <a:moveTo>
                      <a:pt x="48" y="57"/>
                    </a:moveTo>
                    <a:lnTo>
                      <a:pt x="46" y="61"/>
                    </a:lnTo>
                    <a:lnTo>
                      <a:pt x="40" y="63"/>
                    </a:lnTo>
                    <a:lnTo>
                      <a:pt x="30" y="63"/>
                    </a:lnTo>
                    <a:lnTo>
                      <a:pt x="25" y="63"/>
                    </a:lnTo>
                    <a:lnTo>
                      <a:pt x="11" y="51"/>
                    </a:lnTo>
                    <a:lnTo>
                      <a:pt x="6" y="40"/>
                    </a:lnTo>
                    <a:lnTo>
                      <a:pt x="0" y="25"/>
                    </a:lnTo>
                    <a:lnTo>
                      <a:pt x="0" y="13"/>
                    </a:lnTo>
                    <a:lnTo>
                      <a:pt x="2" y="4"/>
                    </a:lnTo>
                    <a:lnTo>
                      <a:pt x="10" y="0"/>
                    </a:lnTo>
                    <a:lnTo>
                      <a:pt x="17" y="2"/>
                    </a:lnTo>
                    <a:lnTo>
                      <a:pt x="23" y="11"/>
                    </a:lnTo>
                    <a:lnTo>
                      <a:pt x="25" y="25"/>
                    </a:lnTo>
                    <a:lnTo>
                      <a:pt x="32" y="36"/>
                    </a:lnTo>
                    <a:lnTo>
                      <a:pt x="40" y="44"/>
                    </a:lnTo>
                    <a:lnTo>
                      <a:pt x="48" y="57"/>
                    </a:lnTo>
                    <a:lnTo>
                      <a:pt x="48" y="57"/>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5" name="Freeform 86"/>
              <p:cNvSpPr>
                <a:spLocks/>
              </p:cNvSpPr>
              <p:nvPr/>
            </p:nvSpPr>
            <p:spPr bwMode="auto">
              <a:xfrm>
                <a:off x="1319263" y="800746"/>
                <a:ext cx="53150" cy="138516"/>
              </a:xfrm>
              <a:custGeom>
                <a:avLst/>
                <a:gdLst/>
                <a:ahLst/>
                <a:cxnLst>
                  <a:cxn ang="0">
                    <a:pos x="2" y="13"/>
                  </a:cxn>
                  <a:cxn ang="0">
                    <a:pos x="6" y="0"/>
                  </a:cxn>
                  <a:cxn ang="0">
                    <a:pos x="11" y="0"/>
                  </a:cxn>
                  <a:cxn ang="0">
                    <a:pos x="15" y="9"/>
                  </a:cxn>
                  <a:cxn ang="0">
                    <a:pos x="21" y="28"/>
                  </a:cxn>
                  <a:cxn ang="0">
                    <a:pos x="21" y="38"/>
                  </a:cxn>
                  <a:cxn ang="0">
                    <a:pos x="25" y="49"/>
                  </a:cxn>
                  <a:cxn ang="0">
                    <a:pos x="26" y="59"/>
                  </a:cxn>
                  <a:cxn ang="0">
                    <a:pos x="30" y="70"/>
                  </a:cxn>
                  <a:cxn ang="0">
                    <a:pos x="36" y="89"/>
                  </a:cxn>
                  <a:cxn ang="0">
                    <a:pos x="45" y="103"/>
                  </a:cxn>
                  <a:cxn ang="0">
                    <a:pos x="53" y="114"/>
                  </a:cxn>
                  <a:cxn ang="0">
                    <a:pos x="55" y="127"/>
                  </a:cxn>
                  <a:cxn ang="0">
                    <a:pos x="47" y="131"/>
                  </a:cxn>
                  <a:cxn ang="0">
                    <a:pos x="36" y="127"/>
                  </a:cxn>
                  <a:cxn ang="0">
                    <a:pos x="26" y="116"/>
                  </a:cxn>
                  <a:cxn ang="0">
                    <a:pos x="19" y="105"/>
                  </a:cxn>
                  <a:cxn ang="0">
                    <a:pos x="13" y="89"/>
                  </a:cxn>
                  <a:cxn ang="0">
                    <a:pos x="9" y="76"/>
                  </a:cxn>
                  <a:cxn ang="0">
                    <a:pos x="4" y="59"/>
                  </a:cxn>
                  <a:cxn ang="0">
                    <a:pos x="2" y="44"/>
                  </a:cxn>
                  <a:cxn ang="0">
                    <a:pos x="0" y="27"/>
                  </a:cxn>
                  <a:cxn ang="0">
                    <a:pos x="2" y="13"/>
                  </a:cxn>
                  <a:cxn ang="0">
                    <a:pos x="2" y="13"/>
                  </a:cxn>
                </a:cxnLst>
                <a:rect l="0" t="0" r="r" b="b"/>
                <a:pathLst>
                  <a:path w="55" h="131">
                    <a:moveTo>
                      <a:pt x="2" y="13"/>
                    </a:moveTo>
                    <a:lnTo>
                      <a:pt x="6" y="0"/>
                    </a:lnTo>
                    <a:lnTo>
                      <a:pt x="11" y="0"/>
                    </a:lnTo>
                    <a:lnTo>
                      <a:pt x="15" y="9"/>
                    </a:lnTo>
                    <a:lnTo>
                      <a:pt x="21" y="28"/>
                    </a:lnTo>
                    <a:lnTo>
                      <a:pt x="21" y="38"/>
                    </a:lnTo>
                    <a:lnTo>
                      <a:pt x="25" y="49"/>
                    </a:lnTo>
                    <a:lnTo>
                      <a:pt x="26" y="59"/>
                    </a:lnTo>
                    <a:lnTo>
                      <a:pt x="30" y="70"/>
                    </a:lnTo>
                    <a:lnTo>
                      <a:pt x="36" y="89"/>
                    </a:lnTo>
                    <a:lnTo>
                      <a:pt x="45" y="103"/>
                    </a:lnTo>
                    <a:lnTo>
                      <a:pt x="53" y="114"/>
                    </a:lnTo>
                    <a:lnTo>
                      <a:pt x="55" y="127"/>
                    </a:lnTo>
                    <a:lnTo>
                      <a:pt x="47" y="131"/>
                    </a:lnTo>
                    <a:lnTo>
                      <a:pt x="36" y="127"/>
                    </a:lnTo>
                    <a:lnTo>
                      <a:pt x="26" y="116"/>
                    </a:lnTo>
                    <a:lnTo>
                      <a:pt x="19" y="105"/>
                    </a:lnTo>
                    <a:lnTo>
                      <a:pt x="13" y="89"/>
                    </a:lnTo>
                    <a:lnTo>
                      <a:pt x="9" y="76"/>
                    </a:lnTo>
                    <a:lnTo>
                      <a:pt x="4" y="59"/>
                    </a:lnTo>
                    <a:lnTo>
                      <a:pt x="2" y="44"/>
                    </a:lnTo>
                    <a:lnTo>
                      <a:pt x="0" y="27"/>
                    </a:lnTo>
                    <a:lnTo>
                      <a:pt x="2" y="13"/>
                    </a:lnTo>
                    <a:lnTo>
                      <a:pt x="2" y="1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6" name="Freeform 87"/>
              <p:cNvSpPr>
                <a:spLocks/>
              </p:cNvSpPr>
              <p:nvPr/>
            </p:nvSpPr>
            <p:spPr bwMode="auto">
              <a:xfrm>
                <a:off x="1340143" y="941360"/>
                <a:ext cx="83522" cy="37777"/>
              </a:xfrm>
              <a:custGeom>
                <a:avLst/>
                <a:gdLst/>
                <a:ahLst/>
                <a:cxnLst>
                  <a:cxn ang="0">
                    <a:pos x="7" y="11"/>
                  </a:cxn>
                  <a:cxn ang="0">
                    <a:pos x="24" y="11"/>
                  </a:cxn>
                  <a:cxn ang="0">
                    <a:pos x="44" y="10"/>
                  </a:cxn>
                  <a:cxn ang="0">
                    <a:pos x="63" y="4"/>
                  </a:cxn>
                  <a:cxn ang="0">
                    <a:pos x="82" y="0"/>
                  </a:cxn>
                  <a:cxn ang="0">
                    <a:pos x="87" y="4"/>
                  </a:cxn>
                  <a:cxn ang="0">
                    <a:pos x="83" y="15"/>
                  </a:cxn>
                  <a:cxn ang="0">
                    <a:pos x="70" y="23"/>
                  </a:cxn>
                  <a:cxn ang="0">
                    <a:pos x="59" y="32"/>
                  </a:cxn>
                  <a:cxn ang="0">
                    <a:pos x="47" y="34"/>
                  </a:cxn>
                  <a:cxn ang="0">
                    <a:pos x="38" y="36"/>
                  </a:cxn>
                  <a:cxn ang="0">
                    <a:pos x="28" y="34"/>
                  </a:cxn>
                  <a:cxn ang="0">
                    <a:pos x="19" y="34"/>
                  </a:cxn>
                  <a:cxn ang="0">
                    <a:pos x="9" y="29"/>
                  </a:cxn>
                  <a:cxn ang="0">
                    <a:pos x="2" y="25"/>
                  </a:cxn>
                  <a:cxn ang="0">
                    <a:pos x="0" y="17"/>
                  </a:cxn>
                  <a:cxn ang="0">
                    <a:pos x="7" y="11"/>
                  </a:cxn>
                  <a:cxn ang="0">
                    <a:pos x="7" y="11"/>
                  </a:cxn>
                </a:cxnLst>
                <a:rect l="0" t="0" r="r" b="b"/>
                <a:pathLst>
                  <a:path w="87" h="36">
                    <a:moveTo>
                      <a:pt x="7" y="11"/>
                    </a:moveTo>
                    <a:lnTo>
                      <a:pt x="24" y="11"/>
                    </a:lnTo>
                    <a:lnTo>
                      <a:pt x="44" y="10"/>
                    </a:lnTo>
                    <a:lnTo>
                      <a:pt x="63" y="4"/>
                    </a:lnTo>
                    <a:lnTo>
                      <a:pt x="82" y="0"/>
                    </a:lnTo>
                    <a:lnTo>
                      <a:pt x="87" y="4"/>
                    </a:lnTo>
                    <a:lnTo>
                      <a:pt x="83" y="15"/>
                    </a:lnTo>
                    <a:lnTo>
                      <a:pt x="70" y="23"/>
                    </a:lnTo>
                    <a:lnTo>
                      <a:pt x="59" y="32"/>
                    </a:lnTo>
                    <a:lnTo>
                      <a:pt x="47" y="34"/>
                    </a:lnTo>
                    <a:lnTo>
                      <a:pt x="38" y="36"/>
                    </a:lnTo>
                    <a:lnTo>
                      <a:pt x="28" y="34"/>
                    </a:lnTo>
                    <a:lnTo>
                      <a:pt x="19" y="34"/>
                    </a:lnTo>
                    <a:lnTo>
                      <a:pt x="9" y="29"/>
                    </a:lnTo>
                    <a:lnTo>
                      <a:pt x="2" y="25"/>
                    </a:lnTo>
                    <a:lnTo>
                      <a:pt x="0" y="17"/>
                    </a:lnTo>
                    <a:lnTo>
                      <a:pt x="7" y="11"/>
                    </a:lnTo>
                    <a:lnTo>
                      <a:pt x="7" y="11"/>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7" name="Freeform 88"/>
              <p:cNvSpPr>
                <a:spLocks/>
              </p:cNvSpPr>
              <p:nvPr/>
            </p:nvSpPr>
            <p:spPr bwMode="auto">
              <a:xfrm>
                <a:off x="1528068" y="1000124"/>
                <a:ext cx="22779" cy="104936"/>
              </a:xfrm>
              <a:custGeom>
                <a:avLst/>
                <a:gdLst/>
                <a:ahLst/>
                <a:cxnLst>
                  <a:cxn ang="0">
                    <a:pos x="0" y="93"/>
                  </a:cxn>
                  <a:cxn ang="0">
                    <a:pos x="2" y="101"/>
                  </a:cxn>
                  <a:cxn ang="0">
                    <a:pos x="8" y="101"/>
                  </a:cxn>
                  <a:cxn ang="0">
                    <a:pos x="14" y="93"/>
                  </a:cxn>
                  <a:cxn ang="0">
                    <a:pos x="21" y="88"/>
                  </a:cxn>
                  <a:cxn ang="0">
                    <a:pos x="21" y="78"/>
                  </a:cxn>
                  <a:cxn ang="0">
                    <a:pos x="23" y="69"/>
                  </a:cxn>
                  <a:cxn ang="0">
                    <a:pos x="23" y="57"/>
                  </a:cxn>
                  <a:cxn ang="0">
                    <a:pos x="25" y="46"/>
                  </a:cxn>
                  <a:cxn ang="0">
                    <a:pos x="23" y="34"/>
                  </a:cxn>
                  <a:cxn ang="0">
                    <a:pos x="23" y="23"/>
                  </a:cxn>
                  <a:cxn ang="0">
                    <a:pos x="21" y="13"/>
                  </a:cxn>
                  <a:cxn ang="0">
                    <a:pos x="21" y="8"/>
                  </a:cxn>
                  <a:cxn ang="0">
                    <a:pos x="14" y="0"/>
                  </a:cxn>
                  <a:cxn ang="0">
                    <a:pos x="8" y="0"/>
                  </a:cxn>
                  <a:cxn ang="0">
                    <a:pos x="2" y="6"/>
                  </a:cxn>
                  <a:cxn ang="0">
                    <a:pos x="4" y="19"/>
                  </a:cxn>
                  <a:cxn ang="0">
                    <a:pos x="4" y="31"/>
                  </a:cxn>
                  <a:cxn ang="0">
                    <a:pos x="6" y="42"/>
                  </a:cxn>
                  <a:cxn ang="0">
                    <a:pos x="4" y="51"/>
                  </a:cxn>
                  <a:cxn ang="0">
                    <a:pos x="4" y="61"/>
                  </a:cxn>
                  <a:cxn ang="0">
                    <a:pos x="0" y="76"/>
                  </a:cxn>
                  <a:cxn ang="0">
                    <a:pos x="0" y="93"/>
                  </a:cxn>
                  <a:cxn ang="0">
                    <a:pos x="0" y="93"/>
                  </a:cxn>
                </a:cxnLst>
                <a:rect l="0" t="0" r="r" b="b"/>
                <a:pathLst>
                  <a:path w="25" h="101">
                    <a:moveTo>
                      <a:pt x="0" y="93"/>
                    </a:moveTo>
                    <a:lnTo>
                      <a:pt x="2" y="101"/>
                    </a:lnTo>
                    <a:lnTo>
                      <a:pt x="8" y="101"/>
                    </a:lnTo>
                    <a:lnTo>
                      <a:pt x="14" y="93"/>
                    </a:lnTo>
                    <a:lnTo>
                      <a:pt x="21" y="88"/>
                    </a:lnTo>
                    <a:lnTo>
                      <a:pt x="21" y="78"/>
                    </a:lnTo>
                    <a:lnTo>
                      <a:pt x="23" y="69"/>
                    </a:lnTo>
                    <a:lnTo>
                      <a:pt x="23" y="57"/>
                    </a:lnTo>
                    <a:lnTo>
                      <a:pt x="25" y="46"/>
                    </a:lnTo>
                    <a:lnTo>
                      <a:pt x="23" y="34"/>
                    </a:lnTo>
                    <a:lnTo>
                      <a:pt x="23" y="23"/>
                    </a:lnTo>
                    <a:lnTo>
                      <a:pt x="21" y="13"/>
                    </a:lnTo>
                    <a:lnTo>
                      <a:pt x="21" y="8"/>
                    </a:lnTo>
                    <a:lnTo>
                      <a:pt x="14" y="0"/>
                    </a:lnTo>
                    <a:lnTo>
                      <a:pt x="8" y="0"/>
                    </a:lnTo>
                    <a:lnTo>
                      <a:pt x="2" y="6"/>
                    </a:lnTo>
                    <a:lnTo>
                      <a:pt x="4" y="19"/>
                    </a:lnTo>
                    <a:lnTo>
                      <a:pt x="4" y="31"/>
                    </a:lnTo>
                    <a:lnTo>
                      <a:pt x="6" y="42"/>
                    </a:lnTo>
                    <a:lnTo>
                      <a:pt x="4" y="51"/>
                    </a:lnTo>
                    <a:lnTo>
                      <a:pt x="4" y="61"/>
                    </a:lnTo>
                    <a:lnTo>
                      <a:pt x="0" y="76"/>
                    </a:lnTo>
                    <a:lnTo>
                      <a:pt x="0" y="93"/>
                    </a:lnTo>
                    <a:lnTo>
                      <a:pt x="0" y="9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8" name="Freeform 89"/>
              <p:cNvSpPr>
                <a:spLocks/>
              </p:cNvSpPr>
              <p:nvPr/>
            </p:nvSpPr>
            <p:spPr bwMode="auto">
              <a:xfrm>
                <a:off x="1381904" y="977039"/>
                <a:ext cx="87318" cy="52469"/>
              </a:xfrm>
              <a:custGeom>
                <a:avLst/>
                <a:gdLst/>
                <a:ahLst/>
                <a:cxnLst>
                  <a:cxn ang="0">
                    <a:pos x="9" y="33"/>
                  </a:cxn>
                  <a:cxn ang="0">
                    <a:pos x="0" y="36"/>
                  </a:cxn>
                  <a:cxn ang="0">
                    <a:pos x="3" y="42"/>
                  </a:cxn>
                  <a:cxn ang="0">
                    <a:pos x="13" y="46"/>
                  </a:cxn>
                  <a:cxn ang="0">
                    <a:pos x="22" y="50"/>
                  </a:cxn>
                  <a:cxn ang="0">
                    <a:pos x="28" y="48"/>
                  </a:cxn>
                  <a:cxn ang="0">
                    <a:pos x="39" y="48"/>
                  </a:cxn>
                  <a:cxn ang="0">
                    <a:pos x="49" y="44"/>
                  </a:cxn>
                  <a:cxn ang="0">
                    <a:pos x="58" y="42"/>
                  </a:cxn>
                  <a:cxn ang="0">
                    <a:pos x="77" y="33"/>
                  </a:cxn>
                  <a:cxn ang="0">
                    <a:pos x="91" y="23"/>
                  </a:cxn>
                  <a:cxn ang="0">
                    <a:pos x="93" y="14"/>
                  </a:cxn>
                  <a:cxn ang="0">
                    <a:pos x="91" y="6"/>
                  </a:cxn>
                  <a:cxn ang="0">
                    <a:pos x="83" y="0"/>
                  </a:cxn>
                  <a:cxn ang="0">
                    <a:pos x="74" y="6"/>
                  </a:cxn>
                  <a:cxn ang="0">
                    <a:pos x="62" y="12"/>
                  </a:cxn>
                  <a:cxn ang="0">
                    <a:pos x="53" y="17"/>
                  </a:cxn>
                  <a:cxn ang="0">
                    <a:pos x="43" y="19"/>
                  </a:cxn>
                  <a:cxn ang="0">
                    <a:pos x="38" y="23"/>
                  </a:cxn>
                  <a:cxn ang="0">
                    <a:pos x="22" y="27"/>
                  </a:cxn>
                  <a:cxn ang="0">
                    <a:pos x="9" y="33"/>
                  </a:cxn>
                  <a:cxn ang="0">
                    <a:pos x="9" y="33"/>
                  </a:cxn>
                </a:cxnLst>
                <a:rect l="0" t="0" r="r" b="b"/>
                <a:pathLst>
                  <a:path w="93" h="50">
                    <a:moveTo>
                      <a:pt x="9" y="33"/>
                    </a:moveTo>
                    <a:lnTo>
                      <a:pt x="0" y="36"/>
                    </a:lnTo>
                    <a:lnTo>
                      <a:pt x="3" y="42"/>
                    </a:lnTo>
                    <a:lnTo>
                      <a:pt x="13" y="46"/>
                    </a:lnTo>
                    <a:lnTo>
                      <a:pt x="22" y="50"/>
                    </a:lnTo>
                    <a:lnTo>
                      <a:pt x="28" y="48"/>
                    </a:lnTo>
                    <a:lnTo>
                      <a:pt x="39" y="48"/>
                    </a:lnTo>
                    <a:lnTo>
                      <a:pt x="49" y="44"/>
                    </a:lnTo>
                    <a:lnTo>
                      <a:pt x="58" y="42"/>
                    </a:lnTo>
                    <a:lnTo>
                      <a:pt x="77" y="33"/>
                    </a:lnTo>
                    <a:lnTo>
                      <a:pt x="91" y="23"/>
                    </a:lnTo>
                    <a:lnTo>
                      <a:pt x="93" y="14"/>
                    </a:lnTo>
                    <a:lnTo>
                      <a:pt x="91" y="6"/>
                    </a:lnTo>
                    <a:lnTo>
                      <a:pt x="83" y="0"/>
                    </a:lnTo>
                    <a:lnTo>
                      <a:pt x="74" y="6"/>
                    </a:lnTo>
                    <a:lnTo>
                      <a:pt x="62" y="12"/>
                    </a:lnTo>
                    <a:lnTo>
                      <a:pt x="53" y="17"/>
                    </a:lnTo>
                    <a:lnTo>
                      <a:pt x="43" y="19"/>
                    </a:lnTo>
                    <a:lnTo>
                      <a:pt x="38" y="23"/>
                    </a:lnTo>
                    <a:lnTo>
                      <a:pt x="22" y="27"/>
                    </a:lnTo>
                    <a:lnTo>
                      <a:pt x="9" y="33"/>
                    </a:lnTo>
                    <a:lnTo>
                      <a:pt x="9" y="3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39" name="Freeform 90"/>
              <p:cNvSpPr>
                <a:spLocks/>
              </p:cNvSpPr>
              <p:nvPr/>
            </p:nvSpPr>
            <p:spPr bwMode="auto">
              <a:xfrm>
                <a:off x="1370515" y="953952"/>
                <a:ext cx="94911" cy="125924"/>
              </a:xfrm>
              <a:custGeom>
                <a:avLst/>
                <a:gdLst/>
                <a:ahLst/>
                <a:cxnLst>
                  <a:cxn ang="0">
                    <a:pos x="101" y="103"/>
                  </a:cxn>
                  <a:cxn ang="0">
                    <a:pos x="95" y="92"/>
                  </a:cxn>
                  <a:cxn ang="0">
                    <a:pos x="91" y="80"/>
                  </a:cxn>
                  <a:cxn ang="0">
                    <a:pos x="84" y="67"/>
                  </a:cxn>
                  <a:cxn ang="0">
                    <a:pos x="76" y="56"/>
                  </a:cxn>
                  <a:cxn ang="0">
                    <a:pos x="65" y="42"/>
                  </a:cxn>
                  <a:cxn ang="0">
                    <a:pos x="55" y="31"/>
                  </a:cxn>
                  <a:cxn ang="0">
                    <a:pos x="46" y="19"/>
                  </a:cxn>
                  <a:cxn ang="0">
                    <a:pos x="38" y="12"/>
                  </a:cxn>
                  <a:cxn ang="0">
                    <a:pos x="29" y="6"/>
                  </a:cxn>
                  <a:cxn ang="0">
                    <a:pos x="19" y="2"/>
                  </a:cxn>
                  <a:cxn ang="0">
                    <a:pos x="8" y="0"/>
                  </a:cxn>
                  <a:cxn ang="0">
                    <a:pos x="0" y="6"/>
                  </a:cxn>
                  <a:cxn ang="0">
                    <a:pos x="12" y="18"/>
                  </a:cxn>
                  <a:cxn ang="0">
                    <a:pos x="27" y="35"/>
                  </a:cxn>
                  <a:cxn ang="0">
                    <a:pos x="38" y="48"/>
                  </a:cxn>
                  <a:cxn ang="0">
                    <a:pos x="51" y="63"/>
                  </a:cxn>
                  <a:cxn ang="0">
                    <a:pos x="57" y="76"/>
                  </a:cxn>
                  <a:cxn ang="0">
                    <a:pos x="65" y="90"/>
                  </a:cxn>
                  <a:cxn ang="0">
                    <a:pos x="72" y="101"/>
                  </a:cxn>
                  <a:cxn ang="0">
                    <a:pos x="84" y="113"/>
                  </a:cxn>
                  <a:cxn ang="0">
                    <a:pos x="88" y="116"/>
                  </a:cxn>
                  <a:cxn ang="0">
                    <a:pos x="95" y="120"/>
                  </a:cxn>
                  <a:cxn ang="0">
                    <a:pos x="99" y="116"/>
                  </a:cxn>
                  <a:cxn ang="0">
                    <a:pos x="101" y="103"/>
                  </a:cxn>
                  <a:cxn ang="0">
                    <a:pos x="101" y="103"/>
                  </a:cxn>
                </a:cxnLst>
                <a:rect l="0" t="0" r="r" b="b"/>
                <a:pathLst>
                  <a:path w="101" h="120">
                    <a:moveTo>
                      <a:pt x="101" y="103"/>
                    </a:moveTo>
                    <a:lnTo>
                      <a:pt x="95" y="92"/>
                    </a:lnTo>
                    <a:lnTo>
                      <a:pt x="91" y="80"/>
                    </a:lnTo>
                    <a:lnTo>
                      <a:pt x="84" y="67"/>
                    </a:lnTo>
                    <a:lnTo>
                      <a:pt x="76" y="56"/>
                    </a:lnTo>
                    <a:lnTo>
                      <a:pt x="65" y="42"/>
                    </a:lnTo>
                    <a:lnTo>
                      <a:pt x="55" y="31"/>
                    </a:lnTo>
                    <a:lnTo>
                      <a:pt x="46" y="19"/>
                    </a:lnTo>
                    <a:lnTo>
                      <a:pt x="38" y="12"/>
                    </a:lnTo>
                    <a:lnTo>
                      <a:pt x="29" y="6"/>
                    </a:lnTo>
                    <a:lnTo>
                      <a:pt x="19" y="2"/>
                    </a:lnTo>
                    <a:lnTo>
                      <a:pt x="8" y="0"/>
                    </a:lnTo>
                    <a:lnTo>
                      <a:pt x="0" y="6"/>
                    </a:lnTo>
                    <a:lnTo>
                      <a:pt x="12" y="18"/>
                    </a:lnTo>
                    <a:lnTo>
                      <a:pt x="27" y="35"/>
                    </a:lnTo>
                    <a:lnTo>
                      <a:pt x="38" y="48"/>
                    </a:lnTo>
                    <a:lnTo>
                      <a:pt x="51" y="63"/>
                    </a:lnTo>
                    <a:lnTo>
                      <a:pt x="57" y="76"/>
                    </a:lnTo>
                    <a:lnTo>
                      <a:pt x="65" y="90"/>
                    </a:lnTo>
                    <a:lnTo>
                      <a:pt x="72" y="101"/>
                    </a:lnTo>
                    <a:lnTo>
                      <a:pt x="84" y="113"/>
                    </a:lnTo>
                    <a:lnTo>
                      <a:pt x="88" y="116"/>
                    </a:lnTo>
                    <a:lnTo>
                      <a:pt x="95" y="120"/>
                    </a:lnTo>
                    <a:lnTo>
                      <a:pt x="99" y="116"/>
                    </a:lnTo>
                    <a:lnTo>
                      <a:pt x="101" y="103"/>
                    </a:lnTo>
                    <a:lnTo>
                      <a:pt x="101" y="103"/>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40" name="Freeform 91"/>
              <p:cNvSpPr>
                <a:spLocks/>
              </p:cNvSpPr>
              <p:nvPr/>
            </p:nvSpPr>
            <p:spPr bwMode="auto">
              <a:xfrm>
                <a:off x="1486307" y="1037901"/>
                <a:ext cx="89217" cy="35679"/>
              </a:xfrm>
              <a:custGeom>
                <a:avLst/>
                <a:gdLst/>
                <a:ahLst/>
                <a:cxnLst>
                  <a:cxn ang="0">
                    <a:pos x="89" y="34"/>
                  </a:cxn>
                  <a:cxn ang="0">
                    <a:pos x="95" y="33"/>
                  </a:cxn>
                  <a:cxn ang="0">
                    <a:pos x="93" y="25"/>
                  </a:cxn>
                  <a:cxn ang="0">
                    <a:pos x="87" y="17"/>
                  </a:cxn>
                  <a:cxn ang="0">
                    <a:pos x="82" y="12"/>
                  </a:cxn>
                  <a:cxn ang="0">
                    <a:pos x="72" y="6"/>
                  </a:cxn>
                  <a:cxn ang="0">
                    <a:pos x="62" y="4"/>
                  </a:cxn>
                  <a:cxn ang="0">
                    <a:pos x="51" y="2"/>
                  </a:cxn>
                  <a:cxn ang="0">
                    <a:pos x="42" y="2"/>
                  </a:cxn>
                  <a:cxn ang="0">
                    <a:pos x="21" y="0"/>
                  </a:cxn>
                  <a:cxn ang="0">
                    <a:pos x="7" y="6"/>
                  </a:cxn>
                  <a:cxn ang="0">
                    <a:pos x="0" y="10"/>
                  </a:cxn>
                  <a:cxn ang="0">
                    <a:pos x="0" y="17"/>
                  </a:cxn>
                  <a:cxn ang="0">
                    <a:pos x="5" y="21"/>
                  </a:cxn>
                  <a:cxn ang="0">
                    <a:pos x="19" y="23"/>
                  </a:cxn>
                  <a:cxn ang="0">
                    <a:pos x="28" y="19"/>
                  </a:cxn>
                  <a:cxn ang="0">
                    <a:pos x="40" y="19"/>
                  </a:cxn>
                  <a:cxn ang="0">
                    <a:pos x="47" y="21"/>
                  </a:cxn>
                  <a:cxn ang="0">
                    <a:pos x="57" y="23"/>
                  </a:cxn>
                  <a:cxn ang="0">
                    <a:pos x="70" y="29"/>
                  </a:cxn>
                  <a:cxn ang="0">
                    <a:pos x="89" y="34"/>
                  </a:cxn>
                  <a:cxn ang="0">
                    <a:pos x="89" y="34"/>
                  </a:cxn>
                </a:cxnLst>
                <a:rect l="0" t="0" r="r" b="b"/>
                <a:pathLst>
                  <a:path w="95" h="34">
                    <a:moveTo>
                      <a:pt x="89" y="34"/>
                    </a:moveTo>
                    <a:lnTo>
                      <a:pt x="95" y="33"/>
                    </a:lnTo>
                    <a:lnTo>
                      <a:pt x="93" y="25"/>
                    </a:lnTo>
                    <a:lnTo>
                      <a:pt x="87" y="17"/>
                    </a:lnTo>
                    <a:lnTo>
                      <a:pt x="82" y="12"/>
                    </a:lnTo>
                    <a:lnTo>
                      <a:pt x="72" y="6"/>
                    </a:lnTo>
                    <a:lnTo>
                      <a:pt x="62" y="4"/>
                    </a:lnTo>
                    <a:lnTo>
                      <a:pt x="51" y="2"/>
                    </a:lnTo>
                    <a:lnTo>
                      <a:pt x="42" y="2"/>
                    </a:lnTo>
                    <a:lnTo>
                      <a:pt x="21" y="0"/>
                    </a:lnTo>
                    <a:lnTo>
                      <a:pt x="7" y="6"/>
                    </a:lnTo>
                    <a:lnTo>
                      <a:pt x="0" y="10"/>
                    </a:lnTo>
                    <a:lnTo>
                      <a:pt x="0" y="17"/>
                    </a:lnTo>
                    <a:lnTo>
                      <a:pt x="5" y="21"/>
                    </a:lnTo>
                    <a:lnTo>
                      <a:pt x="19" y="23"/>
                    </a:lnTo>
                    <a:lnTo>
                      <a:pt x="28" y="19"/>
                    </a:lnTo>
                    <a:lnTo>
                      <a:pt x="40" y="19"/>
                    </a:lnTo>
                    <a:lnTo>
                      <a:pt x="47" y="21"/>
                    </a:lnTo>
                    <a:lnTo>
                      <a:pt x="57" y="23"/>
                    </a:lnTo>
                    <a:lnTo>
                      <a:pt x="70" y="29"/>
                    </a:lnTo>
                    <a:lnTo>
                      <a:pt x="89" y="34"/>
                    </a:lnTo>
                    <a:lnTo>
                      <a:pt x="89" y="34"/>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41" name="Freeform 92"/>
              <p:cNvSpPr>
                <a:spLocks/>
              </p:cNvSpPr>
              <p:nvPr/>
            </p:nvSpPr>
            <p:spPr bwMode="auto">
              <a:xfrm>
                <a:off x="1569828" y="1054691"/>
                <a:ext cx="75929" cy="71357"/>
              </a:xfrm>
              <a:custGeom>
                <a:avLst/>
                <a:gdLst/>
                <a:ahLst/>
                <a:cxnLst>
                  <a:cxn ang="0">
                    <a:pos x="6" y="55"/>
                  </a:cxn>
                  <a:cxn ang="0">
                    <a:pos x="0" y="61"/>
                  </a:cxn>
                  <a:cxn ang="0">
                    <a:pos x="6" y="65"/>
                  </a:cxn>
                  <a:cxn ang="0">
                    <a:pos x="15" y="67"/>
                  </a:cxn>
                  <a:cxn ang="0">
                    <a:pos x="25" y="69"/>
                  </a:cxn>
                  <a:cxn ang="0">
                    <a:pos x="42" y="59"/>
                  </a:cxn>
                  <a:cxn ang="0">
                    <a:pos x="59" y="46"/>
                  </a:cxn>
                  <a:cxn ang="0">
                    <a:pos x="72" y="31"/>
                  </a:cxn>
                  <a:cxn ang="0">
                    <a:pos x="82" y="17"/>
                  </a:cxn>
                  <a:cxn ang="0">
                    <a:pos x="80" y="8"/>
                  </a:cxn>
                  <a:cxn ang="0">
                    <a:pos x="76" y="2"/>
                  </a:cxn>
                  <a:cxn ang="0">
                    <a:pos x="67" y="0"/>
                  </a:cxn>
                  <a:cxn ang="0">
                    <a:pos x="59" y="10"/>
                  </a:cxn>
                  <a:cxn ang="0">
                    <a:pos x="52" y="19"/>
                  </a:cxn>
                  <a:cxn ang="0">
                    <a:pos x="44" y="27"/>
                  </a:cxn>
                  <a:cxn ang="0">
                    <a:pos x="38" y="33"/>
                  </a:cxn>
                  <a:cxn ang="0">
                    <a:pos x="33" y="38"/>
                  </a:cxn>
                  <a:cxn ang="0">
                    <a:pos x="17" y="46"/>
                  </a:cxn>
                  <a:cxn ang="0">
                    <a:pos x="6" y="55"/>
                  </a:cxn>
                  <a:cxn ang="0">
                    <a:pos x="6" y="55"/>
                  </a:cxn>
                </a:cxnLst>
                <a:rect l="0" t="0" r="r" b="b"/>
                <a:pathLst>
                  <a:path w="82" h="69">
                    <a:moveTo>
                      <a:pt x="6" y="55"/>
                    </a:moveTo>
                    <a:lnTo>
                      <a:pt x="0" y="61"/>
                    </a:lnTo>
                    <a:lnTo>
                      <a:pt x="6" y="65"/>
                    </a:lnTo>
                    <a:lnTo>
                      <a:pt x="15" y="67"/>
                    </a:lnTo>
                    <a:lnTo>
                      <a:pt x="25" y="69"/>
                    </a:lnTo>
                    <a:lnTo>
                      <a:pt x="42" y="59"/>
                    </a:lnTo>
                    <a:lnTo>
                      <a:pt x="59" y="46"/>
                    </a:lnTo>
                    <a:lnTo>
                      <a:pt x="72" y="31"/>
                    </a:lnTo>
                    <a:lnTo>
                      <a:pt x="82" y="17"/>
                    </a:lnTo>
                    <a:lnTo>
                      <a:pt x="80" y="8"/>
                    </a:lnTo>
                    <a:lnTo>
                      <a:pt x="76" y="2"/>
                    </a:lnTo>
                    <a:lnTo>
                      <a:pt x="67" y="0"/>
                    </a:lnTo>
                    <a:lnTo>
                      <a:pt x="59" y="10"/>
                    </a:lnTo>
                    <a:lnTo>
                      <a:pt x="52" y="19"/>
                    </a:lnTo>
                    <a:lnTo>
                      <a:pt x="44" y="27"/>
                    </a:lnTo>
                    <a:lnTo>
                      <a:pt x="38" y="33"/>
                    </a:lnTo>
                    <a:lnTo>
                      <a:pt x="33" y="38"/>
                    </a:lnTo>
                    <a:lnTo>
                      <a:pt x="17" y="46"/>
                    </a:lnTo>
                    <a:lnTo>
                      <a:pt x="6" y="55"/>
                    </a:lnTo>
                    <a:lnTo>
                      <a:pt x="6" y="55"/>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42" name="Freeform 93"/>
              <p:cNvSpPr>
                <a:spLocks/>
              </p:cNvSpPr>
              <p:nvPr/>
            </p:nvSpPr>
            <p:spPr bwMode="auto">
              <a:xfrm>
                <a:off x="1662841" y="1090370"/>
                <a:ext cx="62642" cy="52469"/>
              </a:xfrm>
              <a:custGeom>
                <a:avLst/>
                <a:gdLst/>
                <a:ahLst/>
                <a:cxnLst>
                  <a:cxn ang="0">
                    <a:pos x="4" y="32"/>
                  </a:cxn>
                  <a:cxn ang="0">
                    <a:pos x="0" y="36"/>
                  </a:cxn>
                  <a:cxn ang="0">
                    <a:pos x="4" y="41"/>
                  </a:cxn>
                  <a:cxn ang="0">
                    <a:pos x="11" y="45"/>
                  </a:cxn>
                  <a:cxn ang="0">
                    <a:pos x="21" y="49"/>
                  </a:cxn>
                  <a:cxn ang="0">
                    <a:pos x="32" y="45"/>
                  </a:cxn>
                  <a:cxn ang="0">
                    <a:pos x="48" y="38"/>
                  </a:cxn>
                  <a:cxn ang="0">
                    <a:pos x="57" y="26"/>
                  </a:cxn>
                  <a:cxn ang="0">
                    <a:pos x="67" y="17"/>
                  </a:cxn>
                  <a:cxn ang="0">
                    <a:pos x="65" y="9"/>
                  </a:cxn>
                  <a:cxn ang="0">
                    <a:pos x="61" y="1"/>
                  </a:cxn>
                  <a:cxn ang="0">
                    <a:pos x="55" y="0"/>
                  </a:cxn>
                  <a:cxn ang="0">
                    <a:pos x="49" y="5"/>
                  </a:cxn>
                  <a:cxn ang="0">
                    <a:pos x="36" y="17"/>
                  </a:cxn>
                  <a:cxn ang="0">
                    <a:pos x="25" y="22"/>
                  </a:cxn>
                  <a:cxn ang="0">
                    <a:pos x="13" y="26"/>
                  </a:cxn>
                  <a:cxn ang="0">
                    <a:pos x="4" y="32"/>
                  </a:cxn>
                  <a:cxn ang="0">
                    <a:pos x="4" y="32"/>
                  </a:cxn>
                </a:cxnLst>
                <a:rect l="0" t="0" r="r" b="b"/>
                <a:pathLst>
                  <a:path w="67" h="49">
                    <a:moveTo>
                      <a:pt x="4" y="32"/>
                    </a:moveTo>
                    <a:lnTo>
                      <a:pt x="0" y="36"/>
                    </a:lnTo>
                    <a:lnTo>
                      <a:pt x="4" y="41"/>
                    </a:lnTo>
                    <a:lnTo>
                      <a:pt x="11" y="45"/>
                    </a:lnTo>
                    <a:lnTo>
                      <a:pt x="21" y="49"/>
                    </a:lnTo>
                    <a:lnTo>
                      <a:pt x="32" y="45"/>
                    </a:lnTo>
                    <a:lnTo>
                      <a:pt x="48" y="38"/>
                    </a:lnTo>
                    <a:lnTo>
                      <a:pt x="57" y="26"/>
                    </a:lnTo>
                    <a:lnTo>
                      <a:pt x="67" y="17"/>
                    </a:lnTo>
                    <a:lnTo>
                      <a:pt x="65" y="9"/>
                    </a:lnTo>
                    <a:lnTo>
                      <a:pt x="61" y="1"/>
                    </a:lnTo>
                    <a:lnTo>
                      <a:pt x="55" y="0"/>
                    </a:lnTo>
                    <a:lnTo>
                      <a:pt x="49" y="5"/>
                    </a:lnTo>
                    <a:lnTo>
                      <a:pt x="36" y="17"/>
                    </a:lnTo>
                    <a:lnTo>
                      <a:pt x="25" y="22"/>
                    </a:lnTo>
                    <a:lnTo>
                      <a:pt x="13" y="26"/>
                    </a:lnTo>
                    <a:lnTo>
                      <a:pt x="4" y="32"/>
                    </a:lnTo>
                    <a:lnTo>
                      <a:pt x="4" y="32"/>
                    </a:ln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sp>
            <p:nvSpPr>
              <p:cNvPr id="43" name="Freeform 94"/>
              <p:cNvSpPr>
                <a:spLocks/>
              </p:cNvSpPr>
              <p:nvPr/>
            </p:nvSpPr>
            <p:spPr bwMode="auto">
              <a:xfrm>
                <a:off x="897858" y="693710"/>
                <a:ext cx="1769142" cy="677890"/>
              </a:xfrm>
              <a:custGeom>
                <a:avLst/>
                <a:gdLst/>
                <a:ahLst/>
                <a:cxnLst>
                  <a:cxn ang="0">
                    <a:pos x="118" y="27"/>
                  </a:cxn>
                  <a:cxn ang="0">
                    <a:pos x="264" y="40"/>
                  </a:cxn>
                  <a:cxn ang="0">
                    <a:pos x="413" y="154"/>
                  </a:cxn>
                  <a:cxn ang="0">
                    <a:pos x="525" y="325"/>
                  </a:cxn>
                  <a:cxn ang="0">
                    <a:pos x="726" y="411"/>
                  </a:cxn>
                  <a:cxn ang="0">
                    <a:pos x="943" y="479"/>
                  </a:cxn>
                  <a:cxn ang="0">
                    <a:pos x="1055" y="574"/>
                  </a:cxn>
                  <a:cxn ang="0">
                    <a:pos x="1167" y="618"/>
                  </a:cxn>
                  <a:cxn ang="0">
                    <a:pos x="1184" y="521"/>
                  </a:cxn>
                  <a:cxn ang="0">
                    <a:pos x="1065" y="403"/>
                  </a:cxn>
                  <a:cxn ang="0">
                    <a:pos x="951" y="318"/>
                  </a:cxn>
                  <a:cxn ang="0">
                    <a:pos x="960" y="223"/>
                  </a:cxn>
                  <a:cxn ang="0">
                    <a:pos x="1057" y="202"/>
                  </a:cxn>
                  <a:cxn ang="0">
                    <a:pos x="1177" y="187"/>
                  </a:cxn>
                  <a:cxn ang="0">
                    <a:pos x="1308" y="192"/>
                  </a:cxn>
                  <a:cxn ang="0">
                    <a:pos x="1414" y="194"/>
                  </a:cxn>
                  <a:cxn ang="0">
                    <a:pos x="1513" y="251"/>
                  </a:cxn>
                  <a:cxn ang="0">
                    <a:pos x="1648" y="392"/>
                  </a:cxn>
                  <a:cxn ang="0">
                    <a:pos x="1739" y="462"/>
                  </a:cxn>
                  <a:cxn ang="0">
                    <a:pos x="1827" y="472"/>
                  </a:cxn>
                  <a:cxn ang="0">
                    <a:pos x="1698" y="295"/>
                  </a:cxn>
                  <a:cxn ang="0">
                    <a:pos x="1506" y="126"/>
                  </a:cxn>
                  <a:cxn ang="0">
                    <a:pos x="1395" y="80"/>
                  </a:cxn>
                  <a:cxn ang="0">
                    <a:pos x="1302" y="48"/>
                  </a:cxn>
                  <a:cxn ang="0">
                    <a:pos x="1171" y="21"/>
                  </a:cxn>
                  <a:cxn ang="0">
                    <a:pos x="1034" y="21"/>
                  </a:cxn>
                  <a:cxn ang="0">
                    <a:pos x="1057" y="0"/>
                  </a:cxn>
                  <a:cxn ang="0">
                    <a:pos x="1150" y="0"/>
                  </a:cxn>
                  <a:cxn ang="0">
                    <a:pos x="1249" y="10"/>
                  </a:cxn>
                  <a:cxn ang="0">
                    <a:pos x="1350" y="42"/>
                  </a:cxn>
                  <a:cxn ang="0">
                    <a:pos x="1477" y="86"/>
                  </a:cxn>
                  <a:cxn ang="0">
                    <a:pos x="1603" y="156"/>
                  </a:cxn>
                  <a:cxn ang="0">
                    <a:pos x="1726" y="284"/>
                  </a:cxn>
                  <a:cxn ang="0">
                    <a:pos x="1836" y="426"/>
                  </a:cxn>
                  <a:cxn ang="0">
                    <a:pos x="1812" y="508"/>
                  </a:cxn>
                  <a:cxn ang="0">
                    <a:pos x="1682" y="447"/>
                  </a:cxn>
                  <a:cxn ang="0">
                    <a:pos x="1565" y="344"/>
                  </a:cxn>
                  <a:cxn ang="0">
                    <a:pos x="1470" y="236"/>
                  </a:cxn>
                  <a:cxn ang="0">
                    <a:pos x="1342" y="211"/>
                  </a:cxn>
                  <a:cxn ang="0">
                    <a:pos x="1232" y="215"/>
                  </a:cxn>
                  <a:cxn ang="0">
                    <a:pos x="1127" y="211"/>
                  </a:cxn>
                  <a:cxn ang="0">
                    <a:pos x="1027" y="228"/>
                  </a:cxn>
                  <a:cxn ang="0">
                    <a:pos x="964" y="289"/>
                  </a:cxn>
                  <a:cxn ang="0">
                    <a:pos x="1057" y="365"/>
                  </a:cxn>
                  <a:cxn ang="0">
                    <a:pos x="1152" y="455"/>
                  </a:cxn>
                  <a:cxn ang="0">
                    <a:pos x="1232" y="559"/>
                  </a:cxn>
                  <a:cxn ang="0">
                    <a:pos x="1173" y="645"/>
                  </a:cxn>
                  <a:cxn ang="0">
                    <a:pos x="1078" y="618"/>
                  </a:cxn>
                  <a:cxn ang="0">
                    <a:pos x="977" y="542"/>
                  </a:cxn>
                  <a:cxn ang="0">
                    <a:pos x="838" y="458"/>
                  </a:cxn>
                  <a:cxn ang="0">
                    <a:pos x="658" y="424"/>
                  </a:cxn>
                  <a:cxn ang="0">
                    <a:pos x="468" y="293"/>
                  </a:cxn>
                  <a:cxn ang="0">
                    <a:pos x="376" y="130"/>
                  </a:cxn>
                  <a:cxn ang="0">
                    <a:pos x="285" y="67"/>
                  </a:cxn>
                  <a:cxn ang="0">
                    <a:pos x="177" y="54"/>
                  </a:cxn>
                  <a:cxn ang="0">
                    <a:pos x="87" y="52"/>
                  </a:cxn>
                  <a:cxn ang="0">
                    <a:pos x="4" y="50"/>
                  </a:cxn>
                </a:cxnLst>
                <a:rect l="0" t="0" r="r" b="b"/>
                <a:pathLst>
                  <a:path w="1863" h="646">
                    <a:moveTo>
                      <a:pt x="2" y="36"/>
                    </a:moveTo>
                    <a:lnTo>
                      <a:pt x="15" y="33"/>
                    </a:lnTo>
                    <a:lnTo>
                      <a:pt x="32" y="31"/>
                    </a:lnTo>
                    <a:lnTo>
                      <a:pt x="49" y="29"/>
                    </a:lnTo>
                    <a:lnTo>
                      <a:pt x="67" y="29"/>
                    </a:lnTo>
                    <a:lnTo>
                      <a:pt x="84" y="27"/>
                    </a:lnTo>
                    <a:lnTo>
                      <a:pt x="101" y="27"/>
                    </a:lnTo>
                    <a:lnTo>
                      <a:pt x="118" y="27"/>
                    </a:lnTo>
                    <a:lnTo>
                      <a:pt x="137" y="27"/>
                    </a:lnTo>
                    <a:lnTo>
                      <a:pt x="154" y="27"/>
                    </a:lnTo>
                    <a:lnTo>
                      <a:pt x="173" y="27"/>
                    </a:lnTo>
                    <a:lnTo>
                      <a:pt x="192" y="29"/>
                    </a:lnTo>
                    <a:lnTo>
                      <a:pt x="211" y="33"/>
                    </a:lnTo>
                    <a:lnTo>
                      <a:pt x="228" y="33"/>
                    </a:lnTo>
                    <a:lnTo>
                      <a:pt x="245" y="36"/>
                    </a:lnTo>
                    <a:lnTo>
                      <a:pt x="264" y="40"/>
                    </a:lnTo>
                    <a:lnTo>
                      <a:pt x="281" y="46"/>
                    </a:lnTo>
                    <a:lnTo>
                      <a:pt x="306" y="54"/>
                    </a:lnTo>
                    <a:lnTo>
                      <a:pt x="331" y="65"/>
                    </a:lnTo>
                    <a:lnTo>
                      <a:pt x="350" y="78"/>
                    </a:lnTo>
                    <a:lnTo>
                      <a:pt x="369" y="95"/>
                    </a:lnTo>
                    <a:lnTo>
                      <a:pt x="384" y="112"/>
                    </a:lnTo>
                    <a:lnTo>
                      <a:pt x="399" y="133"/>
                    </a:lnTo>
                    <a:lnTo>
                      <a:pt x="413" y="154"/>
                    </a:lnTo>
                    <a:lnTo>
                      <a:pt x="426" y="177"/>
                    </a:lnTo>
                    <a:lnTo>
                      <a:pt x="437" y="198"/>
                    </a:lnTo>
                    <a:lnTo>
                      <a:pt x="451" y="221"/>
                    </a:lnTo>
                    <a:lnTo>
                      <a:pt x="462" y="244"/>
                    </a:lnTo>
                    <a:lnTo>
                      <a:pt x="477" y="266"/>
                    </a:lnTo>
                    <a:lnTo>
                      <a:pt x="490" y="285"/>
                    </a:lnTo>
                    <a:lnTo>
                      <a:pt x="508" y="306"/>
                    </a:lnTo>
                    <a:lnTo>
                      <a:pt x="525" y="325"/>
                    </a:lnTo>
                    <a:lnTo>
                      <a:pt x="548" y="344"/>
                    </a:lnTo>
                    <a:lnTo>
                      <a:pt x="570" y="361"/>
                    </a:lnTo>
                    <a:lnTo>
                      <a:pt x="593" y="375"/>
                    </a:lnTo>
                    <a:lnTo>
                      <a:pt x="618" y="386"/>
                    </a:lnTo>
                    <a:lnTo>
                      <a:pt x="644" y="396"/>
                    </a:lnTo>
                    <a:lnTo>
                      <a:pt x="671" y="401"/>
                    </a:lnTo>
                    <a:lnTo>
                      <a:pt x="698" y="407"/>
                    </a:lnTo>
                    <a:lnTo>
                      <a:pt x="726" y="411"/>
                    </a:lnTo>
                    <a:lnTo>
                      <a:pt x="755" y="417"/>
                    </a:lnTo>
                    <a:lnTo>
                      <a:pt x="781" y="418"/>
                    </a:lnTo>
                    <a:lnTo>
                      <a:pt x="810" y="424"/>
                    </a:lnTo>
                    <a:lnTo>
                      <a:pt x="836" y="430"/>
                    </a:lnTo>
                    <a:lnTo>
                      <a:pt x="865" y="439"/>
                    </a:lnTo>
                    <a:lnTo>
                      <a:pt x="890" y="449"/>
                    </a:lnTo>
                    <a:lnTo>
                      <a:pt x="916" y="462"/>
                    </a:lnTo>
                    <a:lnTo>
                      <a:pt x="943" y="479"/>
                    </a:lnTo>
                    <a:lnTo>
                      <a:pt x="970" y="502"/>
                    </a:lnTo>
                    <a:lnTo>
                      <a:pt x="979" y="512"/>
                    </a:lnTo>
                    <a:lnTo>
                      <a:pt x="990" y="521"/>
                    </a:lnTo>
                    <a:lnTo>
                      <a:pt x="1004" y="532"/>
                    </a:lnTo>
                    <a:lnTo>
                      <a:pt x="1017" y="544"/>
                    </a:lnTo>
                    <a:lnTo>
                      <a:pt x="1028" y="553"/>
                    </a:lnTo>
                    <a:lnTo>
                      <a:pt x="1042" y="565"/>
                    </a:lnTo>
                    <a:lnTo>
                      <a:pt x="1055" y="574"/>
                    </a:lnTo>
                    <a:lnTo>
                      <a:pt x="1070" y="586"/>
                    </a:lnTo>
                    <a:lnTo>
                      <a:pt x="1084" y="593"/>
                    </a:lnTo>
                    <a:lnTo>
                      <a:pt x="1097" y="601"/>
                    </a:lnTo>
                    <a:lnTo>
                      <a:pt x="1110" y="607"/>
                    </a:lnTo>
                    <a:lnTo>
                      <a:pt x="1125" y="612"/>
                    </a:lnTo>
                    <a:lnTo>
                      <a:pt x="1139" y="614"/>
                    </a:lnTo>
                    <a:lnTo>
                      <a:pt x="1154" y="618"/>
                    </a:lnTo>
                    <a:lnTo>
                      <a:pt x="1167" y="618"/>
                    </a:lnTo>
                    <a:lnTo>
                      <a:pt x="1182" y="618"/>
                    </a:lnTo>
                    <a:lnTo>
                      <a:pt x="1194" y="608"/>
                    </a:lnTo>
                    <a:lnTo>
                      <a:pt x="1201" y="599"/>
                    </a:lnTo>
                    <a:lnTo>
                      <a:pt x="1207" y="589"/>
                    </a:lnTo>
                    <a:lnTo>
                      <a:pt x="1211" y="582"/>
                    </a:lnTo>
                    <a:lnTo>
                      <a:pt x="1209" y="561"/>
                    </a:lnTo>
                    <a:lnTo>
                      <a:pt x="1201" y="542"/>
                    </a:lnTo>
                    <a:lnTo>
                      <a:pt x="1184" y="521"/>
                    </a:lnTo>
                    <a:lnTo>
                      <a:pt x="1167" y="502"/>
                    </a:lnTo>
                    <a:lnTo>
                      <a:pt x="1148" y="485"/>
                    </a:lnTo>
                    <a:lnTo>
                      <a:pt x="1135" y="470"/>
                    </a:lnTo>
                    <a:lnTo>
                      <a:pt x="1122" y="453"/>
                    </a:lnTo>
                    <a:lnTo>
                      <a:pt x="1110" y="439"/>
                    </a:lnTo>
                    <a:lnTo>
                      <a:pt x="1095" y="426"/>
                    </a:lnTo>
                    <a:lnTo>
                      <a:pt x="1082" y="415"/>
                    </a:lnTo>
                    <a:lnTo>
                      <a:pt x="1065" y="403"/>
                    </a:lnTo>
                    <a:lnTo>
                      <a:pt x="1049" y="394"/>
                    </a:lnTo>
                    <a:lnTo>
                      <a:pt x="1032" y="382"/>
                    </a:lnTo>
                    <a:lnTo>
                      <a:pt x="1017" y="375"/>
                    </a:lnTo>
                    <a:lnTo>
                      <a:pt x="1000" y="363"/>
                    </a:lnTo>
                    <a:lnTo>
                      <a:pt x="987" y="354"/>
                    </a:lnTo>
                    <a:lnTo>
                      <a:pt x="971" y="342"/>
                    </a:lnTo>
                    <a:lnTo>
                      <a:pt x="962" y="331"/>
                    </a:lnTo>
                    <a:lnTo>
                      <a:pt x="951" y="318"/>
                    </a:lnTo>
                    <a:lnTo>
                      <a:pt x="943" y="303"/>
                    </a:lnTo>
                    <a:lnTo>
                      <a:pt x="937" y="285"/>
                    </a:lnTo>
                    <a:lnTo>
                      <a:pt x="935" y="270"/>
                    </a:lnTo>
                    <a:lnTo>
                      <a:pt x="935" y="255"/>
                    </a:lnTo>
                    <a:lnTo>
                      <a:pt x="939" y="246"/>
                    </a:lnTo>
                    <a:lnTo>
                      <a:pt x="945" y="234"/>
                    </a:lnTo>
                    <a:lnTo>
                      <a:pt x="954" y="228"/>
                    </a:lnTo>
                    <a:lnTo>
                      <a:pt x="960" y="223"/>
                    </a:lnTo>
                    <a:lnTo>
                      <a:pt x="971" y="217"/>
                    </a:lnTo>
                    <a:lnTo>
                      <a:pt x="983" y="213"/>
                    </a:lnTo>
                    <a:lnTo>
                      <a:pt x="996" y="213"/>
                    </a:lnTo>
                    <a:lnTo>
                      <a:pt x="1008" y="209"/>
                    </a:lnTo>
                    <a:lnTo>
                      <a:pt x="1019" y="208"/>
                    </a:lnTo>
                    <a:lnTo>
                      <a:pt x="1032" y="206"/>
                    </a:lnTo>
                    <a:lnTo>
                      <a:pt x="1046" y="206"/>
                    </a:lnTo>
                    <a:lnTo>
                      <a:pt x="1057" y="202"/>
                    </a:lnTo>
                    <a:lnTo>
                      <a:pt x="1070" y="200"/>
                    </a:lnTo>
                    <a:lnTo>
                      <a:pt x="1082" y="196"/>
                    </a:lnTo>
                    <a:lnTo>
                      <a:pt x="1095" y="194"/>
                    </a:lnTo>
                    <a:lnTo>
                      <a:pt x="1110" y="188"/>
                    </a:lnTo>
                    <a:lnTo>
                      <a:pt x="1127" y="187"/>
                    </a:lnTo>
                    <a:lnTo>
                      <a:pt x="1144" y="187"/>
                    </a:lnTo>
                    <a:lnTo>
                      <a:pt x="1162" y="187"/>
                    </a:lnTo>
                    <a:lnTo>
                      <a:pt x="1177" y="187"/>
                    </a:lnTo>
                    <a:lnTo>
                      <a:pt x="1194" y="187"/>
                    </a:lnTo>
                    <a:lnTo>
                      <a:pt x="1211" y="188"/>
                    </a:lnTo>
                    <a:lnTo>
                      <a:pt x="1228" y="190"/>
                    </a:lnTo>
                    <a:lnTo>
                      <a:pt x="1243" y="190"/>
                    </a:lnTo>
                    <a:lnTo>
                      <a:pt x="1260" y="192"/>
                    </a:lnTo>
                    <a:lnTo>
                      <a:pt x="1276" y="192"/>
                    </a:lnTo>
                    <a:lnTo>
                      <a:pt x="1293" y="194"/>
                    </a:lnTo>
                    <a:lnTo>
                      <a:pt x="1308" y="192"/>
                    </a:lnTo>
                    <a:lnTo>
                      <a:pt x="1325" y="192"/>
                    </a:lnTo>
                    <a:lnTo>
                      <a:pt x="1342" y="190"/>
                    </a:lnTo>
                    <a:lnTo>
                      <a:pt x="1359" y="190"/>
                    </a:lnTo>
                    <a:lnTo>
                      <a:pt x="1371" y="190"/>
                    </a:lnTo>
                    <a:lnTo>
                      <a:pt x="1382" y="190"/>
                    </a:lnTo>
                    <a:lnTo>
                      <a:pt x="1393" y="190"/>
                    </a:lnTo>
                    <a:lnTo>
                      <a:pt x="1405" y="192"/>
                    </a:lnTo>
                    <a:lnTo>
                      <a:pt x="1414" y="194"/>
                    </a:lnTo>
                    <a:lnTo>
                      <a:pt x="1426" y="198"/>
                    </a:lnTo>
                    <a:lnTo>
                      <a:pt x="1437" y="200"/>
                    </a:lnTo>
                    <a:lnTo>
                      <a:pt x="1449" y="206"/>
                    </a:lnTo>
                    <a:lnTo>
                      <a:pt x="1468" y="213"/>
                    </a:lnTo>
                    <a:lnTo>
                      <a:pt x="1487" y="227"/>
                    </a:lnTo>
                    <a:lnTo>
                      <a:pt x="1494" y="232"/>
                    </a:lnTo>
                    <a:lnTo>
                      <a:pt x="1504" y="242"/>
                    </a:lnTo>
                    <a:lnTo>
                      <a:pt x="1513" y="251"/>
                    </a:lnTo>
                    <a:lnTo>
                      <a:pt x="1523" y="263"/>
                    </a:lnTo>
                    <a:lnTo>
                      <a:pt x="1536" y="280"/>
                    </a:lnTo>
                    <a:lnTo>
                      <a:pt x="1553" y="301"/>
                    </a:lnTo>
                    <a:lnTo>
                      <a:pt x="1572" y="318"/>
                    </a:lnTo>
                    <a:lnTo>
                      <a:pt x="1591" y="339"/>
                    </a:lnTo>
                    <a:lnTo>
                      <a:pt x="1610" y="356"/>
                    </a:lnTo>
                    <a:lnTo>
                      <a:pt x="1629" y="375"/>
                    </a:lnTo>
                    <a:lnTo>
                      <a:pt x="1648" y="392"/>
                    </a:lnTo>
                    <a:lnTo>
                      <a:pt x="1667" y="411"/>
                    </a:lnTo>
                    <a:lnTo>
                      <a:pt x="1673" y="417"/>
                    </a:lnTo>
                    <a:lnTo>
                      <a:pt x="1682" y="424"/>
                    </a:lnTo>
                    <a:lnTo>
                      <a:pt x="1694" y="432"/>
                    </a:lnTo>
                    <a:lnTo>
                      <a:pt x="1705" y="441"/>
                    </a:lnTo>
                    <a:lnTo>
                      <a:pt x="1717" y="447"/>
                    </a:lnTo>
                    <a:lnTo>
                      <a:pt x="1728" y="455"/>
                    </a:lnTo>
                    <a:lnTo>
                      <a:pt x="1739" y="462"/>
                    </a:lnTo>
                    <a:lnTo>
                      <a:pt x="1753" y="470"/>
                    </a:lnTo>
                    <a:lnTo>
                      <a:pt x="1764" y="474"/>
                    </a:lnTo>
                    <a:lnTo>
                      <a:pt x="1776" y="477"/>
                    </a:lnTo>
                    <a:lnTo>
                      <a:pt x="1787" y="479"/>
                    </a:lnTo>
                    <a:lnTo>
                      <a:pt x="1798" y="481"/>
                    </a:lnTo>
                    <a:lnTo>
                      <a:pt x="1808" y="479"/>
                    </a:lnTo>
                    <a:lnTo>
                      <a:pt x="1819" y="477"/>
                    </a:lnTo>
                    <a:lnTo>
                      <a:pt x="1827" y="472"/>
                    </a:lnTo>
                    <a:lnTo>
                      <a:pt x="1836" y="468"/>
                    </a:lnTo>
                    <a:lnTo>
                      <a:pt x="1814" y="441"/>
                    </a:lnTo>
                    <a:lnTo>
                      <a:pt x="1795" y="417"/>
                    </a:lnTo>
                    <a:lnTo>
                      <a:pt x="1776" y="392"/>
                    </a:lnTo>
                    <a:lnTo>
                      <a:pt x="1757" y="367"/>
                    </a:lnTo>
                    <a:lnTo>
                      <a:pt x="1736" y="342"/>
                    </a:lnTo>
                    <a:lnTo>
                      <a:pt x="1717" y="318"/>
                    </a:lnTo>
                    <a:lnTo>
                      <a:pt x="1698" y="295"/>
                    </a:lnTo>
                    <a:lnTo>
                      <a:pt x="1679" y="272"/>
                    </a:lnTo>
                    <a:lnTo>
                      <a:pt x="1656" y="249"/>
                    </a:lnTo>
                    <a:lnTo>
                      <a:pt x="1635" y="227"/>
                    </a:lnTo>
                    <a:lnTo>
                      <a:pt x="1612" y="204"/>
                    </a:lnTo>
                    <a:lnTo>
                      <a:pt x="1589" y="185"/>
                    </a:lnTo>
                    <a:lnTo>
                      <a:pt x="1563" y="162"/>
                    </a:lnTo>
                    <a:lnTo>
                      <a:pt x="1536" y="145"/>
                    </a:lnTo>
                    <a:lnTo>
                      <a:pt x="1506" y="126"/>
                    </a:lnTo>
                    <a:lnTo>
                      <a:pt x="1477" y="111"/>
                    </a:lnTo>
                    <a:lnTo>
                      <a:pt x="1464" y="105"/>
                    </a:lnTo>
                    <a:lnTo>
                      <a:pt x="1452" y="101"/>
                    </a:lnTo>
                    <a:lnTo>
                      <a:pt x="1441" y="97"/>
                    </a:lnTo>
                    <a:lnTo>
                      <a:pt x="1430" y="93"/>
                    </a:lnTo>
                    <a:lnTo>
                      <a:pt x="1418" y="88"/>
                    </a:lnTo>
                    <a:lnTo>
                      <a:pt x="1407" y="84"/>
                    </a:lnTo>
                    <a:lnTo>
                      <a:pt x="1395" y="80"/>
                    </a:lnTo>
                    <a:lnTo>
                      <a:pt x="1384" y="78"/>
                    </a:lnTo>
                    <a:lnTo>
                      <a:pt x="1371" y="73"/>
                    </a:lnTo>
                    <a:lnTo>
                      <a:pt x="1359" y="69"/>
                    </a:lnTo>
                    <a:lnTo>
                      <a:pt x="1348" y="65"/>
                    </a:lnTo>
                    <a:lnTo>
                      <a:pt x="1336" y="61"/>
                    </a:lnTo>
                    <a:lnTo>
                      <a:pt x="1325" y="55"/>
                    </a:lnTo>
                    <a:lnTo>
                      <a:pt x="1314" y="54"/>
                    </a:lnTo>
                    <a:lnTo>
                      <a:pt x="1302" y="48"/>
                    </a:lnTo>
                    <a:lnTo>
                      <a:pt x="1291" y="46"/>
                    </a:lnTo>
                    <a:lnTo>
                      <a:pt x="1274" y="40"/>
                    </a:lnTo>
                    <a:lnTo>
                      <a:pt x="1257" y="35"/>
                    </a:lnTo>
                    <a:lnTo>
                      <a:pt x="1239" y="31"/>
                    </a:lnTo>
                    <a:lnTo>
                      <a:pt x="1222" y="27"/>
                    </a:lnTo>
                    <a:lnTo>
                      <a:pt x="1205" y="23"/>
                    </a:lnTo>
                    <a:lnTo>
                      <a:pt x="1188" y="21"/>
                    </a:lnTo>
                    <a:lnTo>
                      <a:pt x="1171" y="21"/>
                    </a:lnTo>
                    <a:lnTo>
                      <a:pt x="1156" y="21"/>
                    </a:lnTo>
                    <a:lnTo>
                      <a:pt x="1137" y="19"/>
                    </a:lnTo>
                    <a:lnTo>
                      <a:pt x="1120" y="17"/>
                    </a:lnTo>
                    <a:lnTo>
                      <a:pt x="1103" y="17"/>
                    </a:lnTo>
                    <a:lnTo>
                      <a:pt x="1086" y="19"/>
                    </a:lnTo>
                    <a:lnTo>
                      <a:pt x="1068" y="19"/>
                    </a:lnTo>
                    <a:lnTo>
                      <a:pt x="1051" y="19"/>
                    </a:lnTo>
                    <a:lnTo>
                      <a:pt x="1034" y="21"/>
                    </a:lnTo>
                    <a:lnTo>
                      <a:pt x="1017" y="23"/>
                    </a:lnTo>
                    <a:lnTo>
                      <a:pt x="1008" y="19"/>
                    </a:lnTo>
                    <a:lnTo>
                      <a:pt x="1002" y="16"/>
                    </a:lnTo>
                    <a:lnTo>
                      <a:pt x="1002" y="8"/>
                    </a:lnTo>
                    <a:lnTo>
                      <a:pt x="1015" y="6"/>
                    </a:lnTo>
                    <a:lnTo>
                      <a:pt x="1028" y="2"/>
                    </a:lnTo>
                    <a:lnTo>
                      <a:pt x="1047" y="2"/>
                    </a:lnTo>
                    <a:lnTo>
                      <a:pt x="1057" y="0"/>
                    </a:lnTo>
                    <a:lnTo>
                      <a:pt x="1068" y="0"/>
                    </a:lnTo>
                    <a:lnTo>
                      <a:pt x="1080" y="0"/>
                    </a:lnTo>
                    <a:lnTo>
                      <a:pt x="1091" y="0"/>
                    </a:lnTo>
                    <a:lnTo>
                      <a:pt x="1101" y="0"/>
                    </a:lnTo>
                    <a:lnTo>
                      <a:pt x="1112" y="0"/>
                    </a:lnTo>
                    <a:lnTo>
                      <a:pt x="1122" y="0"/>
                    </a:lnTo>
                    <a:lnTo>
                      <a:pt x="1133" y="0"/>
                    </a:lnTo>
                    <a:lnTo>
                      <a:pt x="1150" y="0"/>
                    </a:lnTo>
                    <a:lnTo>
                      <a:pt x="1165" y="2"/>
                    </a:lnTo>
                    <a:lnTo>
                      <a:pt x="1177" y="2"/>
                    </a:lnTo>
                    <a:lnTo>
                      <a:pt x="1188" y="2"/>
                    </a:lnTo>
                    <a:lnTo>
                      <a:pt x="1200" y="2"/>
                    </a:lnTo>
                    <a:lnTo>
                      <a:pt x="1213" y="4"/>
                    </a:lnTo>
                    <a:lnTo>
                      <a:pt x="1224" y="4"/>
                    </a:lnTo>
                    <a:lnTo>
                      <a:pt x="1238" y="8"/>
                    </a:lnTo>
                    <a:lnTo>
                      <a:pt x="1249" y="10"/>
                    </a:lnTo>
                    <a:lnTo>
                      <a:pt x="1262" y="16"/>
                    </a:lnTo>
                    <a:lnTo>
                      <a:pt x="1274" y="17"/>
                    </a:lnTo>
                    <a:lnTo>
                      <a:pt x="1285" y="21"/>
                    </a:lnTo>
                    <a:lnTo>
                      <a:pt x="1297" y="23"/>
                    </a:lnTo>
                    <a:lnTo>
                      <a:pt x="1310" y="29"/>
                    </a:lnTo>
                    <a:lnTo>
                      <a:pt x="1321" y="33"/>
                    </a:lnTo>
                    <a:lnTo>
                      <a:pt x="1336" y="36"/>
                    </a:lnTo>
                    <a:lnTo>
                      <a:pt x="1350" y="42"/>
                    </a:lnTo>
                    <a:lnTo>
                      <a:pt x="1365" y="48"/>
                    </a:lnTo>
                    <a:lnTo>
                      <a:pt x="1380" y="52"/>
                    </a:lnTo>
                    <a:lnTo>
                      <a:pt x="1395" y="57"/>
                    </a:lnTo>
                    <a:lnTo>
                      <a:pt x="1411" y="63"/>
                    </a:lnTo>
                    <a:lnTo>
                      <a:pt x="1428" y="69"/>
                    </a:lnTo>
                    <a:lnTo>
                      <a:pt x="1443" y="74"/>
                    </a:lnTo>
                    <a:lnTo>
                      <a:pt x="1460" y="80"/>
                    </a:lnTo>
                    <a:lnTo>
                      <a:pt x="1477" y="86"/>
                    </a:lnTo>
                    <a:lnTo>
                      <a:pt x="1494" y="93"/>
                    </a:lnTo>
                    <a:lnTo>
                      <a:pt x="1509" y="99"/>
                    </a:lnTo>
                    <a:lnTo>
                      <a:pt x="1525" y="107"/>
                    </a:lnTo>
                    <a:lnTo>
                      <a:pt x="1540" y="114"/>
                    </a:lnTo>
                    <a:lnTo>
                      <a:pt x="1557" y="126"/>
                    </a:lnTo>
                    <a:lnTo>
                      <a:pt x="1572" y="133"/>
                    </a:lnTo>
                    <a:lnTo>
                      <a:pt x="1587" y="145"/>
                    </a:lnTo>
                    <a:lnTo>
                      <a:pt x="1603" y="156"/>
                    </a:lnTo>
                    <a:lnTo>
                      <a:pt x="1620" y="171"/>
                    </a:lnTo>
                    <a:lnTo>
                      <a:pt x="1637" y="185"/>
                    </a:lnTo>
                    <a:lnTo>
                      <a:pt x="1654" y="200"/>
                    </a:lnTo>
                    <a:lnTo>
                      <a:pt x="1669" y="215"/>
                    </a:lnTo>
                    <a:lnTo>
                      <a:pt x="1686" y="232"/>
                    </a:lnTo>
                    <a:lnTo>
                      <a:pt x="1700" y="249"/>
                    </a:lnTo>
                    <a:lnTo>
                      <a:pt x="1713" y="266"/>
                    </a:lnTo>
                    <a:lnTo>
                      <a:pt x="1726" y="284"/>
                    </a:lnTo>
                    <a:lnTo>
                      <a:pt x="1741" y="303"/>
                    </a:lnTo>
                    <a:lnTo>
                      <a:pt x="1753" y="320"/>
                    </a:lnTo>
                    <a:lnTo>
                      <a:pt x="1766" y="337"/>
                    </a:lnTo>
                    <a:lnTo>
                      <a:pt x="1777" y="354"/>
                    </a:lnTo>
                    <a:lnTo>
                      <a:pt x="1793" y="373"/>
                    </a:lnTo>
                    <a:lnTo>
                      <a:pt x="1804" y="390"/>
                    </a:lnTo>
                    <a:lnTo>
                      <a:pt x="1819" y="409"/>
                    </a:lnTo>
                    <a:lnTo>
                      <a:pt x="1836" y="426"/>
                    </a:lnTo>
                    <a:lnTo>
                      <a:pt x="1854" y="445"/>
                    </a:lnTo>
                    <a:lnTo>
                      <a:pt x="1857" y="451"/>
                    </a:lnTo>
                    <a:lnTo>
                      <a:pt x="1861" y="462"/>
                    </a:lnTo>
                    <a:lnTo>
                      <a:pt x="1863" y="472"/>
                    </a:lnTo>
                    <a:lnTo>
                      <a:pt x="1859" y="481"/>
                    </a:lnTo>
                    <a:lnTo>
                      <a:pt x="1842" y="493"/>
                    </a:lnTo>
                    <a:lnTo>
                      <a:pt x="1827" y="504"/>
                    </a:lnTo>
                    <a:lnTo>
                      <a:pt x="1812" y="508"/>
                    </a:lnTo>
                    <a:lnTo>
                      <a:pt x="1796" y="510"/>
                    </a:lnTo>
                    <a:lnTo>
                      <a:pt x="1779" y="506"/>
                    </a:lnTo>
                    <a:lnTo>
                      <a:pt x="1764" y="502"/>
                    </a:lnTo>
                    <a:lnTo>
                      <a:pt x="1747" y="494"/>
                    </a:lnTo>
                    <a:lnTo>
                      <a:pt x="1732" y="487"/>
                    </a:lnTo>
                    <a:lnTo>
                      <a:pt x="1715" y="474"/>
                    </a:lnTo>
                    <a:lnTo>
                      <a:pt x="1698" y="460"/>
                    </a:lnTo>
                    <a:lnTo>
                      <a:pt x="1682" y="447"/>
                    </a:lnTo>
                    <a:lnTo>
                      <a:pt x="1667" y="436"/>
                    </a:lnTo>
                    <a:lnTo>
                      <a:pt x="1650" y="420"/>
                    </a:lnTo>
                    <a:lnTo>
                      <a:pt x="1637" y="409"/>
                    </a:lnTo>
                    <a:lnTo>
                      <a:pt x="1622" y="396"/>
                    </a:lnTo>
                    <a:lnTo>
                      <a:pt x="1610" y="388"/>
                    </a:lnTo>
                    <a:lnTo>
                      <a:pt x="1593" y="373"/>
                    </a:lnTo>
                    <a:lnTo>
                      <a:pt x="1578" y="360"/>
                    </a:lnTo>
                    <a:lnTo>
                      <a:pt x="1565" y="344"/>
                    </a:lnTo>
                    <a:lnTo>
                      <a:pt x="1553" y="331"/>
                    </a:lnTo>
                    <a:lnTo>
                      <a:pt x="1542" y="314"/>
                    </a:lnTo>
                    <a:lnTo>
                      <a:pt x="1530" y="301"/>
                    </a:lnTo>
                    <a:lnTo>
                      <a:pt x="1519" y="285"/>
                    </a:lnTo>
                    <a:lnTo>
                      <a:pt x="1508" y="274"/>
                    </a:lnTo>
                    <a:lnTo>
                      <a:pt x="1494" y="259"/>
                    </a:lnTo>
                    <a:lnTo>
                      <a:pt x="1483" y="247"/>
                    </a:lnTo>
                    <a:lnTo>
                      <a:pt x="1470" y="236"/>
                    </a:lnTo>
                    <a:lnTo>
                      <a:pt x="1456" y="230"/>
                    </a:lnTo>
                    <a:lnTo>
                      <a:pt x="1439" y="223"/>
                    </a:lnTo>
                    <a:lnTo>
                      <a:pt x="1424" y="219"/>
                    </a:lnTo>
                    <a:lnTo>
                      <a:pt x="1405" y="217"/>
                    </a:lnTo>
                    <a:lnTo>
                      <a:pt x="1386" y="219"/>
                    </a:lnTo>
                    <a:lnTo>
                      <a:pt x="1371" y="213"/>
                    </a:lnTo>
                    <a:lnTo>
                      <a:pt x="1357" y="211"/>
                    </a:lnTo>
                    <a:lnTo>
                      <a:pt x="1342" y="211"/>
                    </a:lnTo>
                    <a:lnTo>
                      <a:pt x="1331" y="211"/>
                    </a:lnTo>
                    <a:lnTo>
                      <a:pt x="1316" y="211"/>
                    </a:lnTo>
                    <a:lnTo>
                      <a:pt x="1302" y="211"/>
                    </a:lnTo>
                    <a:lnTo>
                      <a:pt x="1287" y="213"/>
                    </a:lnTo>
                    <a:lnTo>
                      <a:pt x="1276" y="215"/>
                    </a:lnTo>
                    <a:lnTo>
                      <a:pt x="1260" y="215"/>
                    </a:lnTo>
                    <a:lnTo>
                      <a:pt x="1247" y="215"/>
                    </a:lnTo>
                    <a:lnTo>
                      <a:pt x="1232" y="215"/>
                    </a:lnTo>
                    <a:lnTo>
                      <a:pt x="1219" y="217"/>
                    </a:lnTo>
                    <a:lnTo>
                      <a:pt x="1203" y="215"/>
                    </a:lnTo>
                    <a:lnTo>
                      <a:pt x="1192" y="215"/>
                    </a:lnTo>
                    <a:lnTo>
                      <a:pt x="1177" y="213"/>
                    </a:lnTo>
                    <a:lnTo>
                      <a:pt x="1165" y="211"/>
                    </a:lnTo>
                    <a:lnTo>
                      <a:pt x="1152" y="211"/>
                    </a:lnTo>
                    <a:lnTo>
                      <a:pt x="1139" y="211"/>
                    </a:lnTo>
                    <a:lnTo>
                      <a:pt x="1127" y="211"/>
                    </a:lnTo>
                    <a:lnTo>
                      <a:pt x="1116" y="213"/>
                    </a:lnTo>
                    <a:lnTo>
                      <a:pt x="1103" y="213"/>
                    </a:lnTo>
                    <a:lnTo>
                      <a:pt x="1089" y="217"/>
                    </a:lnTo>
                    <a:lnTo>
                      <a:pt x="1078" y="219"/>
                    </a:lnTo>
                    <a:lnTo>
                      <a:pt x="1067" y="223"/>
                    </a:lnTo>
                    <a:lnTo>
                      <a:pt x="1053" y="223"/>
                    </a:lnTo>
                    <a:lnTo>
                      <a:pt x="1040" y="227"/>
                    </a:lnTo>
                    <a:lnTo>
                      <a:pt x="1027" y="228"/>
                    </a:lnTo>
                    <a:lnTo>
                      <a:pt x="1015" y="232"/>
                    </a:lnTo>
                    <a:lnTo>
                      <a:pt x="1004" y="234"/>
                    </a:lnTo>
                    <a:lnTo>
                      <a:pt x="992" y="240"/>
                    </a:lnTo>
                    <a:lnTo>
                      <a:pt x="981" y="242"/>
                    </a:lnTo>
                    <a:lnTo>
                      <a:pt x="970" y="247"/>
                    </a:lnTo>
                    <a:lnTo>
                      <a:pt x="962" y="263"/>
                    </a:lnTo>
                    <a:lnTo>
                      <a:pt x="962" y="278"/>
                    </a:lnTo>
                    <a:lnTo>
                      <a:pt x="964" y="289"/>
                    </a:lnTo>
                    <a:lnTo>
                      <a:pt x="971" y="303"/>
                    </a:lnTo>
                    <a:lnTo>
                      <a:pt x="977" y="312"/>
                    </a:lnTo>
                    <a:lnTo>
                      <a:pt x="989" y="323"/>
                    </a:lnTo>
                    <a:lnTo>
                      <a:pt x="1000" y="333"/>
                    </a:lnTo>
                    <a:lnTo>
                      <a:pt x="1015" y="342"/>
                    </a:lnTo>
                    <a:lnTo>
                      <a:pt x="1028" y="350"/>
                    </a:lnTo>
                    <a:lnTo>
                      <a:pt x="1044" y="358"/>
                    </a:lnTo>
                    <a:lnTo>
                      <a:pt x="1057" y="365"/>
                    </a:lnTo>
                    <a:lnTo>
                      <a:pt x="1072" y="377"/>
                    </a:lnTo>
                    <a:lnTo>
                      <a:pt x="1086" y="386"/>
                    </a:lnTo>
                    <a:lnTo>
                      <a:pt x="1099" y="398"/>
                    </a:lnTo>
                    <a:lnTo>
                      <a:pt x="1108" y="409"/>
                    </a:lnTo>
                    <a:lnTo>
                      <a:pt x="1120" y="424"/>
                    </a:lnTo>
                    <a:lnTo>
                      <a:pt x="1127" y="434"/>
                    </a:lnTo>
                    <a:lnTo>
                      <a:pt x="1139" y="443"/>
                    </a:lnTo>
                    <a:lnTo>
                      <a:pt x="1152" y="455"/>
                    </a:lnTo>
                    <a:lnTo>
                      <a:pt x="1165" y="468"/>
                    </a:lnTo>
                    <a:lnTo>
                      <a:pt x="1177" y="479"/>
                    </a:lnTo>
                    <a:lnTo>
                      <a:pt x="1190" y="491"/>
                    </a:lnTo>
                    <a:lnTo>
                      <a:pt x="1201" y="504"/>
                    </a:lnTo>
                    <a:lnTo>
                      <a:pt x="1213" y="519"/>
                    </a:lnTo>
                    <a:lnTo>
                      <a:pt x="1220" y="531"/>
                    </a:lnTo>
                    <a:lnTo>
                      <a:pt x="1228" y="546"/>
                    </a:lnTo>
                    <a:lnTo>
                      <a:pt x="1232" y="559"/>
                    </a:lnTo>
                    <a:lnTo>
                      <a:pt x="1236" y="574"/>
                    </a:lnTo>
                    <a:lnTo>
                      <a:pt x="1234" y="588"/>
                    </a:lnTo>
                    <a:lnTo>
                      <a:pt x="1228" y="605"/>
                    </a:lnTo>
                    <a:lnTo>
                      <a:pt x="1220" y="618"/>
                    </a:lnTo>
                    <a:lnTo>
                      <a:pt x="1209" y="635"/>
                    </a:lnTo>
                    <a:lnTo>
                      <a:pt x="1196" y="639"/>
                    </a:lnTo>
                    <a:lnTo>
                      <a:pt x="1184" y="643"/>
                    </a:lnTo>
                    <a:lnTo>
                      <a:pt x="1173" y="645"/>
                    </a:lnTo>
                    <a:lnTo>
                      <a:pt x="1162" y="646"/>
                    </a:lnTo>
                    <a:lnTo>
                      <a:pt x="1148" y="645"/>
                    </a:lnTo>
                    <a:lnTo>
                      <a:pt x="1137" y="643"/>
                    </a:lnTo>
                    <a:lnTo>
                      <a:pt x="1125" y="639"/>
                    </a:lnTo>
                    <a:lnTo>
                      <a:pt x="1114" y="637"/>
                    </a:lnTo>
                    <a:lnTo>
                      <a:pt x="1101" y="629"/>
                    </a:lnTo>
                    <a:lnTo>
                      <a:pt x="1089" y="624"/>
                    </a:lnTo>
                    <a:lnTo>
                      <a:pt x="1078" y="618"/>
                    </a:lnTo>
                    <a:lnTo>
                      <a:pt x="1068" y="612"/>
                    </a:lnTo>
                    <a:lnTo>
                      <a:pt x="1057" y="605"/>
                    </a:lnTo>
                    <a:lnTo>
                      <a:pt x="1046" y="597"/>
                    </a:lnTo>
                    <a:lnTo>
                      <a:pt x="1036" y="589"/>
                    </a:lnTo>
                    <a:lnTo>
                      <a:pt x="1028" y="584"/>
                    </a:lnTo>
                    <a:lnTo>
                      <a:pt x="1011" y="569"/>
                    </a:lnTo>
                    <a:lnTo>
                      <a:pt x="994" y="555"/>
                    </a:lnTo>
                    <a:lnTo>
                      <a:pt x="977" y="542"/>
                    </a:lnTo>
                    <a:lnTo>
                      <a:pt x="962" y="531"/>
                    </a:lnTo>
                    <a:lnTo>
                      <a:pt x="945" y="519"/>
                    </a:lnTo>
                    <a:lnTo>
                      <a:pt x="928" y="508"/>
                    </a:lnTo>
                    <a:lnTo>
                      <a:pt x="911" y="496"/>
                    </a:lnTo>
                    <a:lnTo>
                      <a:pt x="894" y="487"/>
                    </a:lnTo>
                    <a:lnTo>
                      <a:pt x="874" y="475"/>
                    </a:lnTo>
                    <a:lnTo>
                      <a:pt x="857" y="468"/>
                    </a:lnTo>
                    <a:lnTo>
                      <a:pt x="838" y="458"/>
                    </a:lnTo>
                    <a:lnTo>
                      <a:pt x="821" y="453"/>
                    </a:lnTo>
                    <a:lnTo>
                      <a:pt x="802" y="447"/>
                    </a:lnTo>
                    <a:lnTo>
                      <a:pt x="783" y="443"/>
                    </a:lnTo>
                    <a:lnTo>
                      <a:pt x="764" y="439"/>
                    </a:lnTo>
                    <a:lnTo>
                      <a:pt x="747" y="439"/>
                    </a:lnTo>
                    <a:lnTo>
                      <a:pt x="717" y="436"/>
                    </a:lnTo>
                    <a:lnTo>
                      <a:pt x="686" y="432"/>
                    </a:lnTo>
                    <a:lnTo>
                      <a:pt x="658" y="424"/>
                    </a:lnTo>
                    <a:lnTo>
                      <a:pt x="631" y="417"/>
                    </a:lnTo>
                    <a:lnTo>
                      <a:pt x="603" y="403"/>
                    </a:lnTo>
                    <a:lnTo>
                      <a:pt x="578" y="390"/>
                    </a:lnTo>
                    <a:lnTo>
                      <a:pt x="555" y="373"/>
                    </a:lnTo>
                    <a:lnTo>
                      <a:pt x="532" y="358"/>
                    </a:lnTo>
                    <a:lnTo>
                      <a:pt x="510" y="337"/>
                    </a:lnTo>
                    <a:lnTo>
                      <a:pt x="489" y="316"/>
                    </a:lnTo>
                    <a:lnTo>
                      <a:pt x="468" y="293"/>
                    </a:lnTo>
                    <a:lnTo>
                      <a:pt x="451" y="270"/>
                    </a:lnTo>
                    <a:lnTo>
                      <a:pt x="433" y="244"/>
                    </a:lnTo>
                    <a:lnTo>
                      <a:pt x="420" y="219"/>
                    </a:lnTo>
                    <a:lnTo>
                      <a:pt x="409" y="192"/>
                    </a:lnTo>
                    <a:lnTo>
                      <a:pt x="399" y="168"/>
                    </a:lnTo>
                    <a:lnTo>
                      <a:pt x="392" y="152"/>
                    </a:lnTo>
                    <a:lnTo>
                      <a:pt x="386" y="141"/>
                    </a:lnTo>
                    <a:lnTo>
                      <a:pt x="376" y="130"/>
                    </a:lnTo>
                    <a:lnTo>
                      <a:pt x="369" y="120"/>
                    </a:lnTo>
                    <a:lnTo>
                      <a:pt x="357" y="109"/>
                    </a:lnTo>
                    <a:lnTo>
                      <a:pt x="348" y="101"/>
                    </a:lnTo>
                    <a:lnTo>
                      <a:pt x="337" y="92"/>
                    </a:lnTo>
                    <a:lnTo>
                      <a:pt x="327" y="86"/>
                    </a:lnTo>
                    <a:lnTo>
                      <a:pt x="314" y="78"/>
                    </a:lnTo>
                    <a:lnTo>
                      <a:pt x="300" y="73"/>
                    </a:lnTo>
                    <a:lnTo>
                      <a:pt x="285" y="67"/>
                    </a:lnTo>
                    <a:lnTo>
                      <a:pt x="272" y="63"/>
                    </a:lnTo>
                    <a:lnTo>
                      <a:pt x="257" y="59"/>
                    </a:lnTo>
                    <a:lnTo>
                      <a:pt x="241" y="57"/>
                    </a:lnTo>
                    <a:lnTo>
                      <a:pt x="228" y="57"/>
                    </a:lnTo>
                    <a:lnTo>
                      <a:pt x="213" y="57"/>
                    </a:lnTo>
                    <a:lnTo>
                      <a:pt x="202" y="55"/>
                    </a:lnTo>
                    <a:lnTo>
                      <a:pt x="190" y="55"/>
                    </a:lnTo>
                    <a:lnTo>
                      <a:pt x="177" y="54"/>
                    </a:lnTo>
                    <a:lnTo>
                      <a:pt x="165" y="54"/>
                    </a:lnTo>
                    <a:lnTo>
                      <a:pt x="156" y="52"/>
                    </a:lnTo>
                    <a:lnTo>
                      <a:pt x="145" y="52"/>
                    </a:lnTo>
                    <a:lnTo>
                      <a:pt x="133" y="52"/>
                    </a:lnTo>
                    <a:lnTo>
                      <a:pt x="122" y="52"/>
                    </a:lnTo>
                    <a:lnTo>
                      <a:pt x="110" y="52"/>
                    </a:lnTo>
                    <a:lnTo>
                      <a:pt x="99" y="52"/>
                    </a:lnTo>
                    <a:lnTo>
                      <a:pt x="87" y="52"/>
                    </a:lnTo>
                    <a:lnTo>
                      <a:pt x="76" y="52"/>
                    </a:lnTo>
                    <a:lnTo>
                      <a:pt x="65" y="52"/>
                    </a:lnTo>
                    <a:lnTo>
                      <a:pt x="53" y="52"/>
                    </a:lnTo>
                    <a:lnTo>
                      <a:pt x="42" y="52"/>
                    </a:lnTo>
                    <a:lnTo>
                      <a:pt x="30" y="52"/>
                    </a:lnTo>
                    <a:lnTo>
                      <a:pt x="17" y="52"/>
                    </a:lnTo>
                    <a:lnTo>
                      <a:pt x="10" y="52"/>
                    </a:lnTo>
                    <a:lnTo>
                      <a:pt x="4" y="50"/>
                    </a:lnTo>
                    <a:lnTo>
                      <a:pt x="2" y="48"/>
                    </a:lnTo>
                    <a:lnTo>
                      <a:pt x="0" y="40"/>
                    </a:lnTo>
                    <a:lnTo>
                      <a:pt x="2" y="36"/>
                    </a:lnTo>
                    <a:lnTo>
                      <a:pt x="2" y="3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1200">
                  <a:solidFill>
                    <a:srgbClr val="000000"/>
                  </a:solidFill>
                  <a:latin typeface="Arial" pitchFamily="34" charset="0"/>
                  <a:sym typeface="Arial" pitchFamily="34" charset="0"/>
                </a:endParaRPr>
              </a:p>
            </p:txBody>
          </p:sp>
        </p:grpSp>
        <p:pic>
          <p:nvPicPr>
            <p:cNvPr id="44" name="Picture 43" descr="03-9a.tif"/>
            <p:cNvPicPr>
              <a:picLocks noChangeAspect="1"/>
            </p:cNvPicPr>
            <p:nvPr/>
          </p:nvPicPr>
          <p:blipFill>
            <a:blip r:embed="rId3"/>
            <a:stretch>
              <a:fillRect/>
            </a:stretch>
          </p:blipFill>
          <p:spPr>
            <a:xfrm>
              <a:off x="5153895" y="3165653"/>
              <a:ext cx="3258312" cy="2445442"/>
            </a:xfrm>
            <a:prstGeom prst="rect">
              <a:avLst/>
            </a:prstGeom>
          </p:spPr>
        </p:pic>
      </p:grpSp>
    </p:spTree>
    <p:extLst>
      <p:ext uri="{BB962C8B-B14F-4D97-AF65-F5344CB8AC3E}">
        <p14:creationId xmlns:p14="http://schemas.microsoft.com/office/powerpoint/2010/main" val="36053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Event Logging</a:t>
            </a:r>
            <a:endParaRPr lang="en-US" dirty="0"/>
          </a:p>
        </p:txBody>
      </p:sp>
      <p:sp>
        <p:nvSpPr>
          <p:cNvPr id="3" name="Content Placeholder 2"/>
          <p:cNvSpPr>
            <a:spLocks noGrp="1"/>
          </p:cNvSpPr>
          <p:nvPr>
            <p:ph sz="half" idx="1"/>
          </p:nvPr>
        </p:nvSpPr>
        <p:spPr>
          <a:xfrm>
            <a:off x="228600" y="1295400"/>
            <a:ext cx="8610600" cy="4572000"/>
          </a:xfrm>
        </p:spPr>
        <p:txBody>
          <a:bodyPr/>
          <a:lstStyle/>
          <a:p>
            <a:r>
              <a:rPr lang="en-US" sz="3200" dirty="0" smtClean="0"/>
              <a:t>Keeping track of what processes are running, what other machines have interacted with the system via the Internet, and if the operating system has experienced any unexpected or suspicious behavior can often leave important clues not only for troubleshooting ordinary problems, but also for determining the cause of a security breach.</a:t>
            </a:r>
            <a:endParaRPr lang="en-US" sz="3200"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19815975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Process Explorer</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28</a:t>
            </a:fld>
            <a:endParaRPr lang="en-US">
              <a:solidFill>
                <a:prstClr val="black">
                  <a:tint val="75000"/>
                </a:prstClr>
              </a:solidFill>
            </a:endParaRPr>
          </a:p>
        </p:txBody>
      </p:sp>
      <p:pic>
        <p:nvPicPr>
          <p:cNvPr id="6" name="Content Placeholder 5" descr="process-explorer.png"/>
          <p:cNvPicPr>
            <a:picLocks noGrp="1" noChangeAspect="1"/>
          </p:cNvPicPr>
          <p:nvPr>
            <p:ph idx="1"/>
          </p:nvPr>
        </p:nvPicPr>
        <p:blipFill>
          <a:blip r:embed="rId2"/>
          <a:srcRect l="-5373" r="-5261"/>
          <a:stretch>
            <a:fillRect/>
          </a:stretch>
        </p:blipFill>
        <p:spPr>
          <a:xfrm>
            <a:off x="914400" y="1219200"/>
            <a:ext cx="7391400" cy="5334000"/>
          </a:xfrm>
        </p:spPr>
      </p:pic>
    </p:spTree>
    <p:extLst>
      <p:ext uri="{BB962C8B-B14F-4D97-AF65-F5344CB8AC3E}">
        <p14:creationId xmlns:p14="http://schemas.microsoft.com/office/powerpoint/2010/main" val="42306479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and </a:t>
            </a:r>
            <a:r>
              <a:rPr lang="en-US" dirty="0" err="1" smtClean="0"/>
              <a:t>Filesystem</a:t>
            </a:r>
            <a:r>
              <a:rPr lang="en-US" dirty="0" smtClean="0"/>
              <a:t> Security</a:t>
            </a:r>
            <a:endParaRPr lang="en-US"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29</a:t>
            </a:fld>
            <a:endParaRPr lang="en-US">
              <a:solidFill>
                <a:prstClr val="black">
                  <a:tint val="75000"/>
                </a:prstClr>
              </a:solidFill>
            </a:endParaRPr>
          </a:p>
        </p:txBody>
      </p:sp>
      <p:sp>
        <p:nvSpPr>
          <p:cNvPr id="9" name="Content Placeholder 3"/>
          <p:cNvSpPr>
            <a:spLocks noGrp="1"/>
          </p:cNvSpPr>
          <p:nvPr>
            <p:ph sz="half" idx="1"/>
          </p:nvPr>
        </p:nvSpPr>
        <p:spPr>
          <a:xfrm>
            <a:off x="457200" y="1600200"/>
            <a:ext cx="8305800" cy="4876800"/>
          </a:xfrm>
        </p:spPr>
        <p:txBody>
          <a:bodyPr/>
          <a:lstStyle/>
          <a:p>
            <a:r>
              <a:rPr lang="en-US" sz="3200" dirty="0" smtClean="0"/>
              <a:t>The contents of a computer are encapsulated in its memory and </a:t>
            </a:r>
            <a:r>
              <a:rPr lang="en-US" sz="3200" dirty="0" err="1" smtClean="0"/>
              <a:t>filesystem</a:t>
            </a:r>
            <a:r>
              <a:rPr lang="en-US" sz="3200" dirty="0" smtClean="0"/>
              <a:t>.</a:t>
            </a:r>
          </a:p>
          <a:p>
            <a:r>
              <a:rPr lang="en-US" sz="3200" dirty="0" smtClean="0"/>
              <a:t>Thus, protection of a computer’s content has to start with the protection of its memory and its </a:t>
            </a:r>
            <a:r>
              <a:rPr lang="en-US" sz="3200" dirty="0" err="1" smtClean="0"/>
              <a:t>filesystem</a:t>
            </a:r>
            <a:r>
              <a:rPr lang="en-US" sz="3200" dirty="0" smtClean="0"/>
              <a:t>.</a:t>
            </a:r>
            <a:endParaRPr lang="en-US" sz="3200" dirty="0"/>
          </a:p>
        </p:txBody>
      </p:sp>
    </p:spTree>
    <p:extLst>
      <p:ext uri="{BB962C8B-B14F-4D97-AF65-F5344CB8AC3E}">
        <p14:creationId xmlns:p14="http://schemas.microsoft.com/office/powerpoint/2010/main" val="9827852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a:stCxn id="7" idx="3"/>
            <a:endCxn id="8" idx="3"/>
          </p:cNvCxnSpPr>
          <p:nvPr/>
        </p:nvCxnSpPr>
        <p:spPr>
          <a:xfrm>
            <a:off x="3657600" y="5029200"/>
            <a:ext cx="762000" cy="33209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 Computer Model</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An operating system has to deal with the fact that a computer is made up of a CPU, random access memory (RAM), input/output (I/O) devices, and long-term storage. </a:t>
            </a:r>
            <a:endParaRPr lang="en-US"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3</a:t>
            </a:fld>
            <a:endParaRPr lang="en-US">
              <a:solidFill>
                <a:prstClr val="black">
                  <a:tint val="75000"/>
                </a:prstClr>
              </a:solidFill>
            </a:endParaRPr>
          </a:p>
        </p:txBody>
      </p:sp>
      <p:sp>
        <p:nvSpPr>
          <p:cNvPr id="5" name="Flowchart: Magnetic Disk 4"/>
          <p:cNvSpPr/>
          <p:nvPr/>
        </p:nvSpPr>
        <p:spPr>
          <a:xfrm>
            <a:off x="6629400" y="4191000"/>
            <a:ext cx="2209800" cy="1905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b="1" dirty="0">
                <a:solidFill>
                  <a:prstClr val="white"/>
                </a:solidFill>
                <a:latin typeface="Calibri"/>
                <a:sym typeface="Arial" pitchFamily="34" charset="0"/>
              </a:rPr>
              <a:t>Disk Drive</a:t>
            </a:r>
          </a:p>
        </p:txBody>
      </p:sp>
      <p:sp>
        <p:nvSpPr>
          <p:cNvPr id="6" name="Flowchart: Internal Storage 5"/>
          <p:cNvSpPr/>
          <p:nvPr/>
        </p:nvSpPr>
        <p:spPr>
          <a:xfrm>
            <a:off x="4191000" y="3657600"/>
            <a:ext cx="1828800" cy="2971800"/>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b="1" dirty="0">
                <a:solidFill>
                  <a:prstClr val="white"/>
                </a:solidFill>
                <a:latin typeface="Calibri"/>
                <a:sym typeface="Arial" pitchFamily="34" charset="0"/>
              </a:rPr>
              <a:t>RAM</a:t>
            </a:r>
          </a:p>
        </p:txBody>
      </p:sp>
      <p:sp>
        <p:nvSpPr>
          <p:cNvPr id="7" name="Flowchart: Process 6"/>
          <p:cNvSpPr/>
          <p:nvPr/>
        </p:nvSpPr>
        <p:spPr>
          <a:xfrm>
            <a:off x="1981200" y="4495800"/>
            <a:ext cx="16764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b="1" dirty="0">
                <a:solidFill>
                  <a:prstClr val="white"/>
                </a:solidFill>
                <a:latin typeface="Calibri"/>
                <a:sym typeface="Arial" pitchFamily="34" charset="0"/>
              </a:rPr>
              <a:t>CPU</a:t>
            </a:r>
          </a:p>
        </p:txBody>
      </p:sp>
      <p:sp>
        <p:nvSpPr>
          <p:cNvPr id="8" name="TextBox 7"/>
          <p:cNvSpPr txBox="1"/>
          <p:nvPr/>
        </p:nvSpPr>
        <p:spPr>
          <a:xfrm>
            <a:off x="4149974" y="4114800"/>
            <a:ext cx="269626" cy="2492990"/>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Arial" pitchFamily="34" charset="0"/>
                <a:sym typeface="Arial" pitchFamily="34" charset="0"/>
              </a:rPr>
              <a:t>0</a:t>
            </a:r>
          </a:p>
          <a:p>
            <a:pPr defTabSz="914400" fontAlgn="base">
              <a:spcBef>
                <a:spcPct val="0"/>
              </a:spcBef>
              <a:spcAft>
                <a:spcPct val="0"/>
              </a:spcAft>
            </a:pPr>
            <a:r>
              <a:rPr lang="en-US" sz="1200" dirty="0">
                <a:solidFill>
                  <a:srgbClr val="000000"/>
                </a:solidFill>
                <a:latin typeface="Arial" pitchFamily="34" charset="0"/>
                <a:sym typeface="Arial" pitchFamily="34" charset="0"/>
              </a:rPr>
              <a:t>1</a:t>
            </a:r>
          </a:p>
          <a:p>
            <a:pPr defTabSz="914400" fontAlgn="base">
              <a:spcBef>
                <a:spcPct val="0"/>
              </a:spcBef>
              <a:spcAft>
                <a:spcPct val="0"/>
              </a:spcAft>
            </a:pPr>
            <a:r>
              <a:rPr lang="en-US" sz="1200" dirty="0">
                <a:solidFill>
                  <a:srgbClr val="000000"/>
                </a:solidFill>
                <a:latin typeface="Arial" pitchFamily="34" charset="0"/>
                <a:sym typeface="Arial" pitchFamily="34" charset="0"/>
              </a:rPr>
              <a:t>2</a:t>
            </a:r>
          </a:p>
          <a:p>
            <a:pPr defTabSz="914400" fontAlgn="base">
              <a:spcBef>
                <a:spcPct val="0"/>
              </a:spcBef>
              <a:spcAft>
                <a:spcPct val="0"/>
              </a:spcAft>
            </a:pPr>
            <a:r>
              <a:rPr lang="en-US" sz="1200" dirty="0">
                <a:solidFill>
                  <a:srgbClr val="000000"/>
                </a:solidFill>
                <a:latin typeface="Arial" pitchFamily="34" charset="0"/>
                <a:sym typeface="Arial" pitchFamily="34" charset="0"/>
              </a:rPr>
              <a:t>3</a:t>
            </a:r>
          </a:p>
          <a:p>
            <a:pPr defTabSz="914400" fontAlgn="base">
              <a:spcBef>
                <a:spcPct val="0"/>
              </a:spcBef>
              <a:spcAft>
                <a:spcPct val="0"/>
              </a:spcAft>
            </a:pPr>
            <a:r>
              <a:rPr lang="en-US" sz="1200" dirty="0">
                <a:solidFill>
                  <a:srgbClr val="000000"/>
                </a:solidFill>
                <a:latin typeface="Arial" pitchFamily="34" charset="0"/>
                <a:sym typeface="Arial" pitchFamily="34" charset="0"/>
              </a:rPr>
              <a:t>4</a:t>
            </a:r>
          </a:p>
          <a:p>
            <a:pPr defTabSz="914400" fontAlgn="base">
              <a:spcBef>
                <a:spcPct val="0"/>
              </a:spcBef>
              <a:spcAft>
                <a:spcPct val="0"/>
              </a:spcAft>
            </a:pPr>
            <a:r>
              <a:rPr lang="en-US" sz="1200" dirty="0">
                <a:solidFill>
                  <a:srgbClr val="000000"/>
                </a:solidFill>
                <a:latin typeface="Arial" pitchFamily="34" charset="0"/>
                <a:sym typeface="Arial" pitchFamily="34" charset="0"/>
              </a:rPr>
              <a:t>5</a:t>
            </a:r>
          </a:p>
          <a:p>
            <a:pPr defTabSz="914400" fontAlgn="base">
              <a:spcBef>
                <a:spcPct val="0"/>
              </a:spcBef>
              <a:spcAft>
                <a:spcPct val="0"/>
              </a:spcAft>
            </a:pPr>
            <a:r>
              <a:rPr lang="en-US" sz="1200" dirty="0">
                <a:solidFill>
                  <a:srgbClr val="000000"/>
                </a:solidFill>
                <a:latin typeface="Arial" pitchFamily="34" charset="0"/>
                <a:sym typeface="Arial" pitchFamily="34" charset="0"/>
              </a:rPr>
              <a:t>6</a:t>
            </a:r>
          </a:p>
          <a:p>
            <a:pPr defTabSz="914400" fontAlgn="base">
              <a:spcBef>
                <a:spcPct val="0"/>
              </a:spcBef>
              <a:spcAft>
                <a:spcPct val="0"/>
              </a:spcAft>
            </a:pPr>
            <a:r>
              <a:rPr lang="en-US" sz="1200" dirty="0">
                <a:solidFill>
                  <a:srgbClr val="000000"/>
                </a:solidFill>
                <a:latin typeface="Arial" pitchFamily="34" charset="0"/>
                <a:sym typeface="Arial" pitchFamily="34" charset="0"/>
              </a:rPr>
              <a:t>7</a:t>
            </a:r>
          </a:p>
          <a:p>
            <a:pPr defTabSz="914400" fontAlgn="base">
              <a:spcBef>
                <a:spcPct val="0"/>
              </a:spcBef>
              <a:spcAft>
                <a:spcPct val="0"/>
              </a:spcAft>
            </a:pPr>
            <a:r>
              <a:rPr lang="en-US" sz="1200" dirty="0">
                <a:solidFill>
                  <a:srgbClr val="000000"/>
                </a:solidFill>
                <a:latin typeface="Arial" pitchFamily="34" charset="0"/>
                <a:sym typeface="Arial" pitchFamily="34" charset="0"/>
              </a:rPr>
              <a:t>8</a:t>
            </a:r>
          </a:p>
          <a:p>
            <a:pPr defTabSz="914400" fontAlgn="base">
              <a:spcBef>
                <a:spcPct val="0"/>
              </a:spcBef>
              <a:spcAft>
                <a:spcPct val="0"/>
              </a:spcAft>
            </a:pPr>
            <a:r>
              <a:rPr lang="en-US" sz="1200" dirty="0">
                <a:solidFill>
                  <a:srgbClr val="000000"/>
                </a:solidFill>
                <a:latin typeface="Arial" pitchFamily="34" charset="0"/>
                <a:sym typeface="Arial" pitchFamily="34" charset="0"/>
              </a:rPr>
              <a:t>9</a:t>
            </a:r>
          </a:p>
          <a:p>
            <a:pPr defTabSz="914400" fontAlgn="base">
              <a:spcBef>
                <a:spcPct val="0"/>
              </a:spcBef>
              <a:spcAft>
                <a:spcPct val="0"/>
              </a:spcAft>
            </a:pPr>
            <a:r>
              <a:rPr lang="en-US" sz="1200" dirty="0">
                <a:solidFill>
                  <a:srgbClr val="000000"/>
                </a:solidFill>
                <a:latin typeface="Arial" pitchFamily="34" charset="0"/>
                <a:sym typeface="Arial" pitchFamily="34" charset="0"/>
              </a:rPr>
              <a:t>.</a:t>
            </a:r>
          </a:p>
          <a:p>
            <a:pPr defTabSz="914400" fontAlgn="base">
              <a:spcBef>
                <a:spcPct val="0"/>
              </a:spcBef>
              <a:spcAft>
                <a:spcPct val="0"/>
              </a:spcAft>
            </a:pPr>
            <a:r>
              <a:rPr lang="en-US" sz="1200" dirty="0">
                <a:solidFill>
                  <a:srgbClr val="000000"/>
                </a:solidFill>
                <a:latin typeface="Arial" pitchFamily="34" charset="0"/>
                <a:sym typeface="Arial" pitchFamily="34" charset="0"/>
              </a:rPr>
              <a:t>.</a:t>
            </a:r>
          </a:p>
          <a:p>
            <a:pPr defTabSz="914400" fontAlgn="base">
              <a:spcBef>
                <a:spcPct val="0"/>
              </a:spcBef>
              <a:spcAft>
                <a:spcPct val="0"/>
              </a:spcAft>
            </a:pPr>
            <a:r>
              <a:rPr lang="en-US" sz="1200" dirty="0">
                <a:solidFill>
                  <a:srgbClr val="000000"/>
                </a:solidFill>
                <a:latin typeface="Arial" pitchFamily="34" charset="0"/>
                <a:sym typeface="Arial" pitchFamily="34" charset="0"/>
              </a:rPr>
              <a:t>.</a:t>
            </a:r>
          </a:p>
        </p:txBody>
      </p:sp>
      <p:cxnSp>
        <p:nvCxnSpPr>
          <p:cNvPr id="12" name="Straight Connector 11"/>
          <p:cNvCxnSpPr>
            <a:stCxn id="6" idx="3"/>
            <a:endCxn id="5" idx="2"/>
          </p:cNvCxnSpPr>
          <p:nvPr/>
        </p:nvCxnSpPr>
        <p:spPr>
          <a:xfrm>
            <a:off x="6019800" y="5143500"/>
            <a:ext cx="609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lowchart: Display 16"/>
          <p:cNvSpPr/>
          <p:nvPr/>
        </p:nvSpPr>
        <p:spPr>
          <a:xfrm>
            <a:off x="304800" y="4495800"/>
            <a:ext cx="1066800" cy="10668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2400" b="1" dirty="0">
                <a:solidFill>
                  <a:prstClr val="white"/>
                </a:solidFill>
                <a:latin typeface="Calibri"/>
                <a:sym typeface="Arial" pitchFamily="34" charset="0"/>
              </a:rPr>
              <a:t>I/O</a:t>
            </a:r>
          </a:p>
        </p:txBody>
      </p:sp>
      <p:cxnSp>
        <p:nvCxnSpPr>
          <p:cNvPr id="18" name="Straight Connector 17"/>
          <p:cNvCxnSpPr>
            <a:stCxn id="17" idx="3"/>
            <a:endCxn id="7" idx="1"/>
          </p:cNvCxnSpPr>
          <p:nvPr/>
        </p:nvCxnSpPr>
        <p:spPr>
          <a:xfrm>
            <a:off x="1371600" y="5029200"/>
            <a:ext cx="6096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604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Memory Security</a:t>
            </a:r>
            <a:endParaRPr lang="en-US"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30</a:t>
            </a:fld>
            <a:endParaRPr lang="en-US">
              <a:solidFill>
                <a:prstClr val="black">
                  <a:tint val="75000"/>
                </a:prstClr>
              </a:solidFill>
            </a:endParaRPr>
          </a:p>
        </p:txBody>
      </p:sp>
      <p:sp>
        <p:nvSpPr>
          <p:cNvPr id="9" name="Content Placeholder 3"/>
          <p:cNvSpPr>
            <a:spLocks noGrp="1"/>
          </p:cNvSpPr>
          <p:nvPr>
            <p:ph sz="half" idx="1"/>
          </p:nvPr>
        </p:nvSpPr>
        <p:spPr>
          <a:xfrm>
            <a:off x="457200" y="1600200"/>
            <a:ext cx="8305800" cy="4876800"/>
          </a:xfrm>
        </p:spPr>
        <p:txBody>
          <a:bodyPr/>
          <a:lstStyle/>
          <a:p>
            <a:r>
              <a:rPr lang="en-US" sz="3200" dirty="0" smtClean="0"/>
              <a:t>The virtual memory pages are written to the hard disk, and treated like any other file. </a:t>
            </a:r>
          </a:p>
          <a:p>
            <a:r>
              <a:rPr lang="en-US" sz="3200" dirty="0" smtClean="0"/>
              <a:t>The OS places permissions that protects the file from users</a:t>
            </a:r>
            <a:r>
              <a:rPr lang="is-IS" sz="3200" dirty="0" smtClean="0"/>
              <a:t>… so long as the OS is running. </a:t>
            </a:r>
          </a:p>
          <a:p>
            <a:r>
              <a:rPr lang="is-IS" sz="3200" dirty="0" smtClean="0"/>
              <a:t>The OS can be configured to erase these files when it is powered down... </a:t>
            </a:r>
            <a:r>
              <a:rPr lang="en-US" sz="3200" dirty="0"/>
              <a:t>s</a:t>
            </a:r>
            <a:r>
              <a:rPr lang="is-IS" sz="3200" dirty="0" smtClean="0"/>
              <a:t>o long as it is properly powered down. </a:t>
            </a:r>
          </a:p>
          <a:p>
            <a:r>
              <a:rPr lang="is-IS" sz="3200" dirty="0" smtClean="0"/>
              <a:t>Encrypting the hard disk is a good way to protect the virtual memory.  </a:t>
            </a:r>
            <a:endParaRPr lang="en-US" sz="3200" dirty="0"/>
          </a:p>
        </p:txBody>
      </p:sp>
    </p:spTree>
    <p:extLst>
      <p:ext uri="{BB962C8B-B14F-4D97-AF65-F5344CB8AC3E}">
        <p14:creationId xmlns:p14="http://schemas.microsoft.com/office/powerpoint/2010/main" val="12339104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ctrTitle"/>
          </p:nvPr>
        </p:nvSpPr>
        <p:spPr/>
        <p:txBody>
          <a:bodyPr rIns="129200"/>
          <a:lstStyle/>
          <a:p>
            <a:pPr indent="38100" eaLnBrk="1" hangingPunct="1">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err="1" smtClean="0"/>
              <a:t>Filesystem</a:t>
            </a:r>
            <a:r>
              <a:rPr lang="en-US" dirty="0" smtClean="0"/>
              <a:t> Security</a:t>
            </a:r>
          </a:p>
        </p:txBody>
      </p:sp>
      <p:sp>
        <p:nvSpPr>
          <p:cNvPr id="4" name="Slide Number Placeholder 3"/>
          <p:cNvSpPr>
            <a:spLocks noGrp="1"/>
          </p:cNvSpPr>
          <p:nvPr>
            <p:ph type="sldNum" sz="quarter" idx="12"/>
          </p:nvPr>
        </p:nvSpPr>
        <p:spPr/>
        <p:txBody>
          <a:bodyPr/>
          <a:lstStyle/>
          <a:p>
            <a:pPr>
              <a:defRPr/>
            </a:pPr>
            <a:fld id="{7428CEE3-0AC8-4B2D-8C1D-F075B640FBF9}" type="slidenum">
              <a:rPr lang="en-US">
                <a:solidFill>
                  <a:prstClr val="white">
                    <a:tint val="75000"/>
                  </a:prstClr>
                </a:solidFill>
              </a:rPr>
              <a:pPr>
                <a:defRPr/>
              </a:pPr>
              <a:t>31</a:t>
            </a:fld>
            <a:endParaRPr lang="en-US" dirty="0">
              <a:solidFill>
                <a:prstClr val="white">
                  <a:tint val="75000"/>
                </a:prstClr>
              </a:solidFill>
            </a:endParaRPr>
          </a:p>
        </p:txBody>
      </p:sp>
    </p:spTree>
    <p:extLst>
      <p:ext uri="{BB962C8B-B14F-4D97-AF65-F5344CB8AC3E}">
        <p14:creationId xmlns:p14="http://schemas.microsoft.com/office/powerpoint/2010/main" val="15059156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Matrices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10000"/>
          </a:bodyPr>
          <a:lstStyle/>
          <a:p>
            <a:r>
              <a:rPr lang="en-US" b="1" dirty="0" smtClean="0"/>
              <a:t>A table </a:t>
            </a:r>
            <a:r>
              <a:rPr lang="en-US" b="1" dirty="0"/>
              <a:t>that defines permissions</a:t>
            </a:r>
            <a:r>
              <a:rPr lang="en-US" dirty="0"/>
              <a:t>. </a:t>
            </a:r>
            <a:endParaRPr lang="en-US" dirty="0" smtClean="0"/>
          </a:p>
          <a:p>
            <a:pPr lvl="1"/>
            <a:r>
              <a:rPr lang="en-US" dirty="0" smtClean="0"/>
              <a:t>Each </a:t>
            </a:r>
            <a:r>
              <a:rPr lang="en-US" dirty="0"/>
              <a:t>row of this </a:t>
            </a:r>
            <a:r>
              <a:rPr lang="en-US" dirty="0" smtClean="0"/>
              <a:t>table is </a:t>
            </a:r>
            <a:r>
              <a:rPr lang="en-US" dirty="0"/>
              <a:t>associated with a </a:t>
            </a:r>
            <a:r>
              <a:rPr lang="en-US" b="1" dirty="0"/>
              <a:t>subject, </a:t>
            </a:r>
            <a:r>
              <a:rPr lang="en-US" dirty="0"/>
              <a:t>which is a user, group, or system that </a:t>
            </a:r>
            <a:r>
              <a:rPr lang="en-US" dirty="0" smtClean="0"/>
              <a:t>can</a:t>
            </a:r>
            <a:r>
              <a:rPr lang="en-US" b="1" dirty="0" smtClean="0"/>
              <a:t> </a:t>
            </a:r>
            <a:r>
              <a:rPr lang="en-US" dirty="0" smtClean="0"/>
              <a:t>perform </a:t>
            </a:r>
            <a:r>
              <a:rPr lang="en-US" dirty="0"/>
              <a:t>actions. </a:t>
            </a:r>
            <a:endParaRPr lang="en-US" dirty="0" smtClean="0"/>
          </a:p>
          <a:p>
            <a:pPr lvl="1"/>
            <a:r>
              <a:rPr lang="en-US" dirty="0" smtClean="0"/>
              <a:t>Each </a:t>
            </a:r>
            <a:r>
              <a:rPr lang="en-US" dirty="0"/>
              <a:t>column of the table is associated with an </a:t>
            </a:r>
            <a:r>
              <a:rPr lang="en-US" b="1" dirty="0" smtClean="0"/>
              <a:t>object, </a:t>
            </a:r>
            <a:r>
              <a:rPr lang="en-US" dirty="0" smtClean="0"/>
              <a:t>which </a:t>
            </a:r>
            <a:r>
              <a:rPr lang="en-US" dirty="0"/>
              <a:t>is a file, directory, document, device, resource, or any other </a:t>
            </a:r>
            <a:r>
              <a:rPr lang="en-US" dirty="0" smtClean="0"/>
              <a:t>entity for </a:t>
            </a:r>
            <a:r>
              <a:rPr lang="en-US" dirty="0"/>
              <a:t>which we want to define access rights. </a:t>
            </a:r>
            <a:endParaRPr lang="en-US" dirty="0" smtClean="0"/>
          </a:p>
          <a:p>
            <a:pPr lvl="1"/>
            <a:r>
              <a:rPr lang="en-US" dirty="0" smtClean="0"/>
              <a:t>Each </a:t>
            </a:r>
            <a:r>
              <a:rPr lang="en-US" dirty="0"/>
              <a:t>cell of the table is </a:t>
            </a:r>
            <a:r>
              <a:rPr lang="en-US" dirty="0" smtClean="0"/>
              <a:t>then filled </a:t>
            </a:r>
            <a:r>
              <a:rPr lang="en-US" dirty="0"/>
              <a:t>with the access rights for the associated combination of subject </a:t>
            </a:r>
            <a:r>
              <a:rPr lang="en-US" dirty="0" smtClean="0"/>
              <a:t>and object</a:t>
            </a:r>
            <a:r>
              <a:rPr lang="en-US" dirty="0"/>
              <a:t>. </a:t>
            </a:r>
            <a:endParaRPr lang="en-US" dirty="0" smtClean="0"/>
          </a:p>
          <a:p>
            <a:pPr lvl="1"/>
            <a:r>
              <a:rPr lang="en-US" dirty="0" smtClean="0"/>
              <a:t>Access </a:t>
            </a:r>
            <a:r>
              <a:rPr lang="en-US" dirty="0"/>
              <a:t>rights can include actions such as reading, writing, </a:t>
            </a:r>
            <a:r>
              <a:rPr lang="en-US" dirty="0" smtClean="0"/>
              <a:t>copying, executing</a:t>
            </a:r>
            <a:r>
              <a:rPr lang="en-US" dirty="0"/>
              <a:t>, deleting, and annotating. </a:t>
            </a:r>
            <a:endParaRPr lang="en-US" dirty="0" smtClean="0"/>
          </a:p>
          <a:p>
            <a:pPr lvl="1"/>
            <a:r>
              <a:rPr lang="en-US" dirty="0" smtClean="0"/>
              <a:t>An </a:t>
            </a:r>
            <a:r>
              <a:rPr lang="en-US" dirty="0"/>
              <a:t>empty cell means that no </a:t>
            </a:r>
            <a:r>
              <a:rPr lang="en-US" dirty="0" smtClean="0"/>
              <a:t>access rights </a:t>
            </a:r>
            <a:r>
              <a:rPr lang="en-US" dirty="0"/>
              <a:t>are granted.</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1572953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Access Control Matrix</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solidFill>
                  <a:prstClr val="black">
                    <a:tint val="75000"/>
                  </a:prstClr>
                </a:solidFill>
              </a:rPr>
              <a:pPr>
                <a:defRPr/>
              </a:pPr>
              <a:t>33</a:t>
            </a:fld>
            <a:endParaRPr lang="en-US">
              <a:solidFill>
                <a:prstClr val="black">
                  <a:tint val="75000"/>
                </a:prstClr>
              </a:solidFill>
            </a:endParaRPr>
          </a:p>
        </p:txBody>
      </p:sp>
      <p:pic>
        <p:nvPicPr>
          <p:cNvPr id="53250" name="Picture 2"/>
          <p:cNvPicPr>
            <a:picLocks noChangeAspect="1" noChangeArrowheads="1"/>
          </p:cNvPicPr>
          <p:nvPr/>
        </p:nvPicPr>
        <p:blipFill>
          <a:blip r:embed="rId2" cstate="print"/>
          <a:srcRect/>
          <a:stretch>
            <a:fillRect/>
          </a:stretch>
        </p:blipFill>
        <p:spPr bwMode="auto">
          <a:xfrm>
            <a:off x="152400" y="2311910"/>
            <a:ext cx="8839200" cy="2183890"/>
          </a:xfrm>
          <a:prstGeom prst="rect">
            <a:avLst/>
          </a:prstGeom>
          <a:noFill/>
          <a:ln w="9525">
            <a:noFill/>
            <a:miter lim="800000"/>
            <a:headEnd/>
            <a:tailEnd/>
          </a:ln>
        </p:spPr>
      </p:pic>
    </p:spTree>
    <p:extLst>
      <p:ext uri="{BB962C8B-B14F-4D97-AF65-F5344CB8AC3E}">
        <p14:creationId xmlns:p14="http://schemas.microsoft.com/office/powerpoint/2010/main" val="2472075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Matrices</a:t>
            </a:r>
            <a:endParaRPr lang="en-US" dirty="0"/>
          </a:p>
        </p:txBody>
      </p:sp>
      <p:sp>
        <p:nvSpPr>
          <p:cNvPr id="3" name="Content Placeholder 2"/>
          <p:cNvSpPr>
            <a:spLocks noGrp="1"/>
          </p:cNvSpPr>
          <p:nvPr>
            <p:ph idx="1"/>
          </p:nvPr>
        </p:nvSpPr>
        <p:spPr/>
        <p:txBody>
          <a:bodyPr/>
          <a:lstStyle/>
          <a:p>
            <a:pPr marL="0" indent="0">
              <a:buNone/>
            </a:pPr>
            <a:r>
              <a:rPr lang="en-US" dirty="0" smtClean="0"/>
              <a:t>Main drawback: most subjects do not have any rights to most objects. </a:t>
            </a:r>
          </a:p>
          <a:p>
            <a:pPr marL="0" indent="0">
              <a:buNone/>
            </a:pPr>
            <a:endParaRPr lang="en-US" dirty="0"/>
          </a:p>
          <a:p>
            <a:pPr marL="0" indent="0">
              <a:buNone/>
            </a:pPr>
            <a:r>
              <a:rPr lang="en-US" dirty="0" smtClean="0"/>
              <a:t>It </a:t>
            </a:r>
            <a:r>
              <a:rPr lang="en-US" dirty="0"/>
              <a:t>is a </a:t>
            </a:r>
            <a:r>
              <a:rPr lang="en-US" dirty="0" err="1"/>
              <a:t>sparce</a:t>
            </a:r>
            <a:r>
              <a:rPr lang="en-US" dirty="0"/>
              <a:t> matrix</a:t>
            </a:r>
            <a:r>
              <a:rPr lang="en-US" dirty="0" smtClean="0"/>
              <a:t>!   A lot of wasted space.  </a:t>
            </a:r>
            <a:endParaRPr lang="en-US" dirty="0"/>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solidFill>
                  <a:prstClr val="black">
                    <a:tint val="75000"/>
                  </a:prstClr>
                </a:solidFill>
              </a:rPr>
              <a:pPr>
                <a:defRPr/>
              </a:pPr>
              <a:t>34</a:t>
            </a:fld>
            <a:endParaRPr lang="en-US">
              <a:solidFill>
                <a:prstClr val="black">
                  <a:tint val="75000"/>
                </a:prstClr>
              </a:solidFill>
            </a:endParaRPr>
          </a:p>
        </p:txBody>
      </p:sp>
    </p:spTree>
    <p:extLst>
      <p:ext uri="{BB962C8B-B14F-4D97-AF65-F5344CB8AC3E}">
        <p14:creationId xmlns:p14="http://schemas.microsoft.com/office/powerpoint/2010/main" val="3572802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Lists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a:t>It defines, for each object, o, a list, L, called </a:t>
            </a:r>
            <a:r>
              <a:rPr lang="en-US" sz="2800" dirty="0" err="1"/>
              <a:t>o’s</a:t>
            </a:r>
            <a:r>
              <a:rPr lang="en-US" sz="2800" dirty="0"/>
              <a:t> access control list, </a:t>
            </a:r>
            <a:r>
              <a:rPr lang="en-US" sz="2800" dirty="0" smtClean="0"/>
              <a:t>which enumerates </a:t>
            </a:r>
            <a:r>
              <a:rPr lang="en-US" sz="2800" dirty="0"/>
              <a:t>all the subjects that have access rights for o and, for each </a:t>
            </a:r>
            <a:r>
              <a:rPr lang="en-US" sz="2800" dirty="0" smtClean="0"/>
              <a:t>such subject</a:t>
            </a:r>
            <a:r>
              <a:rPr lang="en-US" sz="2800" dirty="0"/>
              <a:t>, s, gives the access rights that s has for object o.</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solidFill>
                  <a:prstClr val="black">
                    <a:tint val="75000"/>
                  </a:prstClr>
                </a:solidFill>
              </a:rPr>
              <a:pPr>
                <a:defRPr/>
              </a:pPr>
              <a:t>35</a:t>
            </a:fld>
            <a:endParaRPr lang="en-US">
              <a:solidFill>
                <a:prstClr val="black">
                  <a:tint val="75000"/>
                </a:prstClr>
              </a:solidFill>
            </a:endParaRPr>
          </a:p>
        </p:txBody>
      </p:sp>
      <p:sp>
        <p:nvSpPr>
          <p:cNvPr id="5" name="Rectangle 4"/>
          <p:cNvSpPr/>
          <p:nvPr/>
        </p:nvSpPr>
        <p:spPr>
          <a:xfrm>
            <a:off x="1371600" y="3657600"/>
            <a:ext cx="16002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6" name="Rectangle 5"/>
          <p:cNvSpPr/>
          <p:nvPr/>
        </p:nvSpPr>
        <p:spPr>
          <a:xfrm>
            <a:off x="3276600" y="3657600"/>
            <a:ext cx="14478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7" name="Rectangle 6"/>
          <p:cNvSpPr/>
          <p:nvPr/>
        </p:nvSpPr>
        <p:spPr>
          <a:xfrm>
            <a:off x="5029200" y="3657600"/>
            <a:ext cx="14478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8" name="Rectangle 7"/>
          <p:cNvSpPr/>
          <p:nvPr/>
        </p:nvSpPr>
        <p:spPr>
          <a:xfrm>
            <a:off x="6705600" y="3657600"/>
            <a:ext cx="1447800" cy="557134"/>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9" name="TextBox 8"/>
          <p:cNvSpPr txBox="1"/>
          <p:nvPr/>
        </p:nvSpPr>
        <p:spPr>
          <a:xfrm>
            <a:off x="1371600" y="3745468"/>
            <a:ext cx="1536073"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/etc/</a:t>
            </a:r>
            <a:r>
              <a:rPr lang="en-US" sz="1200" dirty="0" err="1">
                <a:solidFill>
                  <a:srgbClr val="000000"/>
                </a:solidFill>
                <a:latin typeface="Palatino"/>
                <a:cs typeface="Palatino"/>
                <a:sym typeface="Arial" charset="0"/>
              </a:rPr>
              <a:t>passwd</a:t>
            </a:r>
            <a:endParaRPr lang="en-US" sz="1200" dirty="0">
              <a:solidFill>
                <a:srgbClr val="000000"/>
              </a:solidFill>
              <a:latin typeface="Palatino"/>
              <a:cs typeface="Palatino"/>
              <a:sym typeface="Arial" charset="0"/>
            </a:endParaRPr>
          </a:p>
        </p:txBody>
      </p:sp>
      <p:sp>
        <p:nvSpPr>
          <p:cNvPr id="10" name="TextBox 9"/>
          <p:cNvSpPr txBox="1"/>
          <p:nvPr/>
        </p:nvSpPr>
        <p:spPr>
          <a:xfrm>
            <a:off x="3352800" y="3733800"/>
            <a:ext cx="1261734"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a:t>
            </a:r>
            <a:r>
              <a:rPr lang="en-US" sz="1200" dirty="0" err="1">
                <a:solidFill>
                  <a:srgbClr val="000000"/>
                </a:solidFill>
                <a:latin typeface="Palatino"/>
                <a:cs typeface="Palatino"/>
                <a:sym typeface="Arial" charset="0"/>
              </a:rPr>
              <a:t>usr</a:t>
            </a:r>
            <a:r>
              <a:rPr lang="en-US" sz="1200" dirty="0">
                <a:solidFill>
                  <a:srgbClr val="000000"/>
                </a:solidFill>
                <a:latin typeface="Palatino"/>
                <a:cs typeface="Palatino"/>
                <a:sym typeface="Arial" charset="0"/>
              </a:rPr>
              <a:t>/bin/</a:t>
            </a:r>
          </a:p>
        </p:txBody>
      </p:sp>
      <p:sp>
        <p:nvSpPr>
          <p:cNvPr id="11" name="TextBox 10"/>
          <p:cNvSpPr txBox="1"/>
          <p:nvPr/>
        </p:nvSpPr>
        <p:spPr>
          <a:xfrm>
            <a:off x="5105400" y="3733800"/>
            <a:ext cx="1236236"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/u/</a:t>
            </a:r>
            <a:r>
              <a:rPr lang="en-US" sz="1200" dirty="0" err="1">
                <a:solidFill>
                  <a:srgbClr val="000000"/>
                </a:solidFill>
                <a:latin typeface="Palatino"/>
                <a:cs typeface="Palatino"/>
                <a:sym typeface="Arial" charset="0"/>
              </a:rPr>
              <a:t>roberto</a:t>
            </a:r>
            <a:r>
              <a:rPr lang="en-US" sz="1200" dirty="0">
                <a:solidFill>
                  <a:srgbClr val="000000"/>
                </a:solidFill>
                <a:latin typeface="Palatino"/>
                <a:cs typeface="Palatino"/>
                <a:sym typeface="Arial" charset="0"/>
              </a:rPr>
              <a:t>/</a:t>
            </a:r>
          </a:p>
        </p:txBody>
      </p:sp>
      <p:sp>
        <p:nvSpPr>
          <p:cNvPr id="12" name="TextBox 11"/>
          <p:cNvSpPr txBox="1"/>
          <p:nvPr/>
        </p:nvSpPr>
        <p:spPr>
          <a:xfrm>
            <a:off x="6858000" y="3733800"/>
            <a:ext cx="941283"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/admin/</a:t>
            </a:r>
          </a:p>
        </p:txBody>
      </p:sp>
      <p:sp>
        <p:nvSpPr>
          <p:cNvPr id="13" name="Rectangle 12"/>
          <p:cNvSpPr/>
          <p:nvPr/>
        </p:nvSpPr>
        <p:spPr>
          <a:xfrm>
            <a:off x="6705600" y="4800600"/>
            <a:ext cx="1447800" cy="10668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4" name="TextBox 13"/>
          <p:cNvSpPr txBox="1"/>
          <p:nvPr/>
        </p:nvSpPr>
        <p:spPr>
          <a:xfrm>
            <a:off x="6705600" y="5029200"/>
            <a:ext cx="1302986" cy="646331"/>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root: </a:t>
            </a:r>
            <a:r>
              <a:rPr lang="en-US" sz="1200" dirty="0" err="1">
                <a:solidFill>
                  <a:srgbClr val="000000"/>
                </a:solidFill>
                <a:latin typeface="Palatino"/>
                <a:cs typeface="Palatino"/>
                <a:sym typeface="Arial" charset="0"/>
              </a:rPr>
              <a:t>r,w,x</a:t>
            </a:r>
            <a:endParaRPr lang="en-US" sz="1200" dirty="0">
              <a:solidFill>
                <a:srgbClr val="000000"/>
              </a:solidFill>
              <a:latin typeface="Palatino"/>
              <a:cs typeface="Palatino"/>
              <a:sym typeface="Arial" charset="0"/>
            </a:endParaRPr>
          </a:p>
          <a:p>
            <a:pPr defTabSz="914400" fontAlgn="base">
              <a:spcBef>
                <a:spcPct val="0"/>
              </a:spcBef>
              <a:spcAft>
                <a:spcPct val="0"/>
              </a:spcAft>
            </a:pPr>
            <a:r>
              <a:rPr lang="en-US" sz="1200" dirty="0">
                <a:solidFill>
                  <a:srgbClr val="000000"/>
                </a:solidFill>
                <a:latin typeface="Palatino"/>
                <a:cs typeface="Palatino"/>
                <a:sym typeface="Arial" charset="0"/>
              </a:rPr>
              <a:t>backup: </a:t>
            </a:r>
            <a:r>
              <a:rPr lang="en-US" sz="1200" dirty="0" err="1">
                <a:solidFill>
                  <a:srgbClr val="000000"/>
                </a:solidFill>
                <a:latin typeface="Palatino"/>
                <a:cs typeface="Palatino"/>
                <a:sym typeface="Arial" charset="0"/>
              </a:rPr>
              <a:t>r,x</a:t>
            </a:r>
            <a:endParaRPr lang="en-US" sz="1200" dirty="0">
              <a:solidFill>
                <a:srgbClr val="000000"/>
              </a:solidFill>
              <a:latin typeface="Palatino"/>
              <a:cs typeface="Palatino"/>
              <a:sym typeface="Arial" charset="0"/>
            </a:endParaRPr>
          </a:p>
        </p:txBody>
      </p:sp>
      <p:sp>
        <p:nvSpPr>
          <p:cNvPr id="15" name="Rectangle 14"/>
          <p:cNvSpPr/>
          <p:nvPr/>
        </p:nvSpPr>
        <p:spPr>
          <a:xfrm>
            <a:off x="5029200" y="4800600"/>
            <a:ext cx="1447800" cy="13716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6" name="TextBox 15"/>
          <p:cNvSpPr txBox="1"/>
          <p:nvPr/>
        </p:nvSpPr>
        <p:spPr>
          <a:xfrm>
            <a:off x="5029200" y="5029200"/>
            <a:ext cx="1505669" cy="923330"/>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root: </a:t>
            </a:r>
            <a:r>
              <a:rPr lang="en-US" sz="1200" dirty="0" err="1">
                <a:solidFill>
                  <a:srgbClr val="000000"/>
                </a:solidFill>
                <a:latin typeface="Palatino"/>
                <a:cs typeface="Palatino"/>
                <a:sym typeface="Arial" charset="0"/>
              </a:rPr>
              <a:t>r,w,x</a:t>
            </a:r>
            <a:endParaRPr lang="en-US" sz="1200" dirty="0">
              <a:solidFill>
                <a:srgbClr val="000000"/>
              </a:solidFill>
              <a:latin typeface="Palatino"/>
              <a:cs typeface="Palatino"/>
              <a:sym typeface="Arial" charset="0"/>
            </a:endParaRPr>
          </a:p>
          <a:p>
            <a:pPr defTabSz="914400" fontAlgn="base">
              <a:spcBef>
                <a:spcPct val="0"/>
              </a:spcBef>
              <a:spcAft>
                <a:spcPct val="0"/>
              </a:spcAft>
            </a:pPr>
            <a:r>
              <a:rPr lang="en-US" sz="1200" dirty="0" err="1">
                <a:solidFill>
                  <a:srgbClr val="000000"/>
                </a:solidFill>
                <a:latin typeface="Palatino"/>
                <a:cs typeface="Palatino"/>
                <a:sym typeface="Arial" charset="0"/>
              </a:rPr>
              <a:t>roberto</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r,w,x</a:t>
            </a:r>
            <a:endParaRPr lang="en-US" sz="1200" dirty="0">
              <a:solidFill>
                <a:srgbClr val="000000"/>
              </a:solidFill>
              <a:latin typeface="Palatino"/>
              <a:cs typeface="Palatino"/>
              <a:sym typeface="Arial" charset="0"/>
            </a:endParaRPr>
          </a:p>
          <a:p>
            <a:pPr defTabSz="914400" fontAlgn="base">
              <a:spcBef>
                <a:spcPct val="0"/>
              </a:spcBef>
              <a:spcAft>
                <a:spcPct val="0"/>
              </a:spcAft>
            </a:pPr>
            <a:r>
              <a:rPr lang="en-US" sz="1200" dirty="0">
                <a:solidFill>
                  <a:srgbClr val="000000"/>
                </a:solidFill>
                <a:latin typeface="Palatino"/>
                <a:cs typeface="Palatino"/>
                <a:sym typeface="Arial" charset="0"/>
              </a:rPr>
              <a:t>backup: </a:t>
            </a:r>
            <a:r>
              <a:rPr lang="en-US" sz="1200" dirty="0" err="1">
                <a:solidFill>
                  <a:srgbClr val="000000"/>
                </a:solidFill>
                <a:latin typeface="Palatino"/>
                <a:cs typeface="Palatino"/>
                <a:sym typeface="Arial" charset="0"/>
              </a:rPr>
              <a:t>r,x</a:t>
            </a:r>
            <a:endParaRPr lang="en-US" sz="1200" dirty="0">
              <a:solidFill>
                <a:srgbClr val="000000"/>
              </a:solidFill>
              <a:latin typeface="Palatino"/>
              <a:cs typeface="Palatino"/>
              <a:sym typeface="Arial" charset="0"/>
            </a:endParaRPr>
          </a:p>
        </p:txBody>
      </p:sp>
      <p:sp>
        <p:nvSpPr>
          <p:cNvPr id="17" name="Rectangle 16"/>
          <p:cNvSpPr/>
          <p:nvPr/>
        </p:nvSpPr>
        <p:spPr>
          <a:xfrm>
            <a:off x="3276600" y="4800600"/>
            <a:ext cx="1447800" cy="16764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8" name="TextBox 17"/>
          <p:cNvSpPr txBox="1"/>
          <p:nvPr/>
        </p:nvSpPr>
        <p:spPr>
          <a:xfrm>
            <a:off x="3276600" y="5040868"/>
            <a:ext cx="1302986" cy="1200329"/>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root: </a:t>
            </a:r>
            <a:r>
              <a:rPr lang="en-US" sz="1200" dirty="0" err="1">
                <a:solidFill>
                  <a:srgbClr val="000000"/>
                </a:solidFill>
                <a:latin typeface="Palatino"/>
                <a:cs typeface="Palatino"/>
                <a:sym typeface="Arial" charset="0"/>
              </a:rPr>
              <a:t>r,w,x</a:t>
            </a:r>
            <a:endParaRPr lang="en-US" sz="1200" dirty="0">
              <a:solidFill>
                <a:srgbClr val="000000"/>
              </a:solidFill>
              <a:latin typeface="Palatino"/>
              <a:cs typeface="Palatino"/>
              <a:sym typeface="Arial" charset="0"/>
            </a:endParaRPr>
          </a:p>
          <a:p>
            <a:pPr defTabSz="914400" fontAlgn="base">
              <a:spcBef>
                <a:spcPct val="0"/>
              </a:spcBef>
              <a:spcAft>
                <a:spcPct val="0"/>
              </a:spcAft>
            </a:pPr>
            <a:r>
              <a:rPr lang="en-US" sz="1200" dirty="0">
                <a:solidFill>
                  <a:srgbClr val="000000"/>
                </a:solidFill>
                <a:latin typeface="Palatino"/>
                <a:cs typeface="Palatino"/>
                <a:sym typeface="Arial" charset="0"/>
              </a:rPr>
              <a:t>mike: </a:t>
            </a:r>
            <a:r>
              <a:rPr lang="en-US" sz="1200" dirty="0" err="1">
                <a:solidFill>
                  <a:srgbClr val="000000"/>
                </a:solidFill>
                <a:latin typeface="Palatino"/>
                <a:cs typeface="Palatino"/>
                <a:sym typeface="Arial" charset="0"/>
              </a:rPr>
              <a:t>r,x</a:t>
            </a:r>
            <a:endParaRPr lang="en-US" sz="1200" dirty="0">
              <a:solidFill>
                <a:srgbClr val="000000"/>
              </a:solidFill>
              <a:latin typeface="Palatino"/>
              <a:cs typeface="Palatino"/>
              <a:sym typeface="Arial" charset="0"/>
            </a:endParaRPr>
          </a:p>
          <a:p>
            <a:pPr defTabSz="914400" fontAlgn="base">
              <a:spcBef>
                <a:spcPct val="0"/>
              </a:spcBef>
              <a:spcAft>
                <a:spcPct val="0"/>
              </a:spcAft>
            </a:pPr>
            <a:r>
              <a:rPr lang="en-US" sz="1200" dirty="0" err="1">
                <a:solidFill>
                  <a:srgbClr val="000000"/>
                </a:solidFill>
                <a:latin typeface="Palatino"/>
                <a:cs typeface="Palatino"/>
                <a:sym typeface="Arial" charset="0"/>
              </a:rPr>
              <a:t>roberto</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r,x</a:t>
            </a:r>
            <a:endParaRPr lang="en-US" sz="1200" dirty="0">
              <a:solidFill>
                <a:srgbClr val="000000"/>
              </a:solidFill>
              <a:latin typeface="Palatino"/>
              <a:cs typeface="Palatino"/>
              <a:sym typeface="Arial" charset="0"/>
            </a:endParaRPr>
          </a:p>
          <a:p>
            <a:pPr defTabSz="914400" fontAlgn="base">
              <a:spcBef>
                <a:spcPct val="0"/>
              </a:spcBef>
              <a:spcAft>
                <a:spcPct val="0"/>
              </a:spcAft>
            </a:pPr>
            <a:r>
              <a:rPr lang="en-US" sz="1200" dirty="0">
                <a:solidFill>
                  <a:srgbClr val="000000"/>
                </a:solidFill>
                <a:latin typeface="Palatino"/>
                <a:cs typeface="Palatino"/>
                <a:sym typeface="Arial" charset="0"/>
              </a:rPr>
              <a:t>backup: </a:t>
            </a:r>
            <a:r>
              <a:rPr lang="en-US" sz="1200" dirty="0" err="1">
                <a:solidFill>
                  <a:srgbClr val="000000"/>
                </a:solidFill>
                <a:latin typeface="Palatino"/>
                <a:cs typeface="Palatino"/>
                <a:sym typeface="Arial" charset="0"/>
              </a:rPr>
              <a:t>r,x</a:t>
            </a:r>
            <a:endParaRPr lang="en-US" sz="1200" dirty="0">
              <a:solidFill>
                <a:srgbClr val="000000"/>
              </a:solidFill>
              <a:latin typeface="Palatino"/>
              <a:cs typeface="Palatino"/>
              <a:sym typeface="Arial" charset="0"/>
            </a:endParaRPr>
          </a:p>
        </p:txBody>
      </p:sp>
      <p:sp>
        <p:nvSpPr>
          <p:cNvPr id="19" name="Rectangle 18"/>
          <p:cNvSpPr/>
          <p:nvPr/>
        </p:nvSpPr>
        <p:spPr>
          <a:xfrm>
            <a:off x="1447800" y="4800600"/>
            <a:ext cx="1447800" cy="16764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20" name="TextBox 19"/>
          <p:cNvSpPr txBox="1"/>
          <p:nvPr/>
        </p:nvSpPr>
        <p:spPr>
          <a:xfrm>
            <a:off x="1447800" y="5029200"/>
            <a:ext cx="1133644" cy="1200329"/>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root: </a:t>
            </a:r>
            <a:r>
              <a:rPr lang="en-US" sz="1200" dirty="0" err="1">
                <a:solidFill>
                  <a:srgbClr val="000000"/>
                </a:solidFill>
                <a:latin typeface="Palatino"/>
                <a:cs typeface="Palatino"/>
                <a:sym typeface="Arial" charset="0"/>
              </a:rPr>
              <a:t>r,w</a:t>
            </a:r>
            <a:endParaRPr lang="en-US" sz="1200" dirty="0">
              <a:solidFill>
                <a:srgbClr val="000000"/>
              </a:solidFill>
              <a:latin typeface="Palatino"/>
              <a:cs typeface="Palatino"/>
              <a:sym typeface="Arial" charset="0"/>
            </a:endParaRPr>
          </a:p>
          <a:p>
            <a:pPr defTabSz="914400" fontAlgn="base">
              <a:spcBef>
                <a:spcPct val="0"/>
              </a:spcBef>
              <a:spcAft>
                <a:spcPct val="0"/>
              </a:spcAft>
            </a:pPr>
            <a:r>
              <a:rPr lang="en-US" sz="1200" dirty="0">
                <a:solidFill>
                  <a:srgbClr val="000000"/>
                </a:solidFill>
                <a:latin typeface="Palatino"/>
                <a:cs typeface="Palatino"/>
                <a:sym typeface="Arial" charset="0"/>
              </a:rPr>
              <a:t>mike: </a:t>
            </a:r>
            <a:r>
              <a:rPr lang="en-US" sz="1200" dirty="0" err="1">
                <a:solidFill>
                  <a:srgbClr val="000000"/>
                </a:solidFill>
                <a:latin typeface="Palatino"/>
                <a:cs typeface="Palatino"/>
                <a:sym typeface="Arial" charset="0"/>
              </a:rPr>
              <a:t>r</a:t>
            </a:r>
            <a:endParaRPr lang="en-US" sz="1200" dirty="0">
              <a:solidFill>
                <a:srgbClr val="000000"/>
              </a:solidFill>
              <a:latin typeface="Palatino"/>
              <a:cs typeface="Palatino"/>
              <a:sym typeface="Arial" charset="0"/>
            </a:endParaRPr>
          </a:p>
          <a:p>
            <a:pPr defTabSz="914400" fontAlgn="base">
              <a:spcBef>
                <a:spcPct val="0"/>
              </a:spcBef>
              <a:spcAft>
                <a:spcPct val="0"/>
              </a:spcAft>
            </a:pPr>
            <a:r>
              <a:rPr lang="en-US" sz="1200" dirty="0" err="1">
                <a:solidFill>
                  <a:srgbClr val="000000"/>
                </a:solidFill>
                <a:latin typeface="Palatino"/>
                <a:cs typeface="Palatino"/>
                <a:sym typeface="Arial" charset="0"/>
              </a:rPr>
              <a:t>roberto</a:t>
            </a:r>
            <a:r>
              <a:rPr lang="en-US" sz="1200" dirty="0">
                <a:solidFill>
                  <a:srgbClr val="000000"/>
                </a:solidFill>
                <a:latin typeface="Palatino"/>
                <a:cs typeface="Palatino"/>
                <a:sym typeface="Arial" charset="0"/>
              </a:rPr>
              <a:t>: r</a:t>
            </a:r>
          </a:p>
          <a:p>
            <a:pPr defTabSz="914400" fontAlgn="base">
              <a:spcBef>
                <a:spcPct val="0"/>
              </a:spcBef>
              <a:spcAft>
                <a:spcPct val="0"/>
              </a:spcAft>
            </a:pPr>
            <a:r>
              <a:rPr lang="en-US" sz="1200" dirty="0">
                <a:solidFill>
                  <a:srgbClr val="000000"/>
                </a:solidFill>
                <a:latin typeface="Palatino"/>
                <a:cs typeface="Palatino"/>
                <a:sym typeface="Arial" charset="0"/>
              </a:rPr>
              <a:t>backup: </a:t>
            </a:r>
            <a:r>
              <a:rPr lang="en-US" sz="1200" dirty="0" err="1">
                <a:solidFill>
                  <a:srgbClr val="000000"/>
                </a:solidFill>
                <a:latin typeface="Palatino"/>
                <a:cs typeface="Palatino"/>
                <a:sym typeface="Arial" charset="0"/>
              </a:rPr>
              <a:t>r</a:t>
            </a:r>
            <a:endParaRPr lang="en-US" sz="1200" dirty="0">
              <a:solidFill>
                <a:srgbClr val="000000"/>
              </a:solidFill>
              <a:latin typeface="Palatino"/>
              <a:cs typeface="Palatino"/>
              <a:sym typeface="Arial" charset="0"/>
            </a:endParaRPr>
          </a:p>
        </p:txBody>
      </p:sp>
      <p:cxnSp>
        <p:nvCxnSpPr>
          <p:cNvPr id="21" name="Straight Arrow Connector 20"/>
          <p:cNvCxnSpPr>
            <a:stCxn id="8" idx="2"/>
            <a:endCxn id="13" idx="0"/>
          </p:cNvCxnSpPr>
          <p:nvPr/>
        </p:nvCxnSpPr>
        <p:spPr>
          <a:xfrm rot="5400000">
            <a:off x="71365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2"/>
            <a:endCxn id="15" idx="0"/>
          </p:cNvCxnSpPr>
          <p:nvPr/>
        </p:nvCxnSpPr>
        <p:spPr>
          <a:xfrm rot="5400000">
            <a:off x="54601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6" idx="2"/>
            <a:endCxn id="17" idx="0"/>
          </p:cNvCxnSpPr>
          <p:nvPr/>
        </p:nvCxnSpPr>
        <p:spPr>
          <a:xfrm rot="5400000">
            <a:off x="37075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5" idx="2"/>
            <a:endCxn id="19" idx="0"/>
          </p:cNvCxnSpPr>
          <p:nvPr/>
        </p:nvCxnSpPr>
        <p:spPr>
          <a:xfrm rot="5400000">
            <a:off x="1878767" y="4507667"/>
            <a:ext cx="585866"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369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Lists</a:t>
            </a:r>
            <a:endParaRPr lang="en-US" dirty="0"/>
          </a:p>
        </p:txBody>
      </p:sp>
      <p:sp>
        <p:nvSpPr>
          <p:cNvPr id="3" name="Content Placeholder 2"/>
          <p:cNvSpPr>
            <a:spLocks noGrp="1"/>
          </p:cNvSpPr>
          <p:nvPr>
            <p:ph idx="1"/>
          </p:nvPr>
        </p:nvSpPr>
        <p:spPr/>
        <p:txBody>
          <a:bodyPr/>
          <a:lstStyle/>
          <a:p>
            <a:pPr marL="0" indent="0">
              <a:buNone/>
            </a:pPr>
            <a:r>
              <a:rPr lang="en-US" dirty="0" smtClean="0"/>
              <a:t>Main drawback: hard to find all objects that a given subject can access.   </a:t>
            </a:r>
          </a:p>
          <a:p>
            <a:pPr marL="0" indent="0">
              <a:buNone/>
            </a:pPr>
            <a:endParaRPr lang="en-US" dirty="0"/>
          </a:p>
          <a:p>
            <a:pPr marL="0" indent="0">
              <a:buNone/>
            </a:pPr>
            <a:r>
              <a:rPr lang="en-US" dirty="0" smtClean="0"/>
              <a:t>Imagine removing a user from the system.</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solidFill>
                  <a:prstClr val="black">
                    <a:tint val="75000"/>
                  </a:prstClr>
                </a:solidFill>
              </a:rPr>
              <a:pPr>
                <a:defRPr/>
              </a:pPr>
              <a:t>36</a:t>
            </a:fld>
            <a:endParaRPr lang="en-US">
              <a:solidFill>
                <a:prstClr val="black">
                  <a:tint val="75000"/>
                </a:prstClr>
              </a:solidFill>
            </a:endParaRPr>
          </a:p>
        </p:txBody>
      </p:sp>
    </p:spTree>
    <p:extLst>
      <p:ext uri="{BB962C8B-B14F-4D97-AF65-F5344CB8AC3E}">
        <p14:creationId xmlns:p14="http://schemas.microsoft.com/office/powerpoint/2010/main" val="2170400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a:t>
            </a:r>
            <a:endParaRPr lang="en-US" dirty="0"/>
          </a:p>
        </p:txBody>
      </p:sp>
      <p:sp>
        <p:nvSpPr>
          <p:cNvPr id="3" name="Content Placeholder 2"/>
          <p:cNvSpPr>
            <a:spLocks noGrp="1"/>
          </p:cNvSpPr>
          <p:nvPr>
            <p:ph idx="1"/>
          </p:nvPr>
        </p:nvSpPr>
        <p:spPr>
          <a:xfrm>
            <a:off x="457200" y="1600200"/>
            <a:ext cx="4191000" cy="4525963"/>
          </a:xfrm>
        </p:spPr>
        <p:txBody>
          <a:bodyPr>
            <a:normAutofit fontScale="92500" lnSpcReduction="10000"/>
          </a:bodyPr>
          <a:lstStyle/>
          <a:p>
            <a:r>
              <a:rPr lang="en-US" dirty="0" smtClean="0"/>
              <a:t>Takes </a:t>
            </a:r>
            <a:r>
              <a:rPr lang="en-US" dirty="0"/>
              <a:t>a subject-centered </a:t>
            </a:r>
            <a:r>
              <a:rPr lang="en-US" dirty="0" smtClean="0"/>
              <a:t>approach to </a:t>
            </a:r>
            <a:r>
              <a:rPr lang="en-US" dirty="0"/>
              <a:t>access control. It defines, for each subject s, the list of the </a:t>
            </a:r>
            <a:r>
              <a:rPr lang="en-US" dirty="0" smtClean="0"/>
              <a:t>objects for </a:t>
            </a:r>
            <a:r>
              <a:rPr lang="en-US" dirty="0"/>
              <a:t>which s has nonempty access control rights, together with the </a:t>
            </a:r>
            <a:r>
              <a:rPr lang="en-US" dirty="0" smtClean="0"/>
              <a:t>specific rights </a:t>
            </a:r>
            <a:r>
              <a:rPr lang="en-US" dirty="0"/>
              <a:t>for each such object.</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solidFill>
                  <a:prstClr val="black">
                    <a:tint val="75000"/>
                  </a:prstClr>
                </a:solidFill>
              </a:rPr>
              <a:pPr>
                <a:defRPr/>
              </a:pPr>
              <a:t>37</a:t>
            </a:fld>
            <a:endParaRPr lang="en-US">
              <a:solidFill>
                <a:prstClr val="black">
                  <a:tint val="75000"/>
                </a:prstClr>
              </a:solidFill>
            </a:endParaRPr>
          </a:p>
        </p:txBody>
      </p:sp>
      <p:grpSp>
        <p:nvGrpSpPr>
          <p:cNvPr id="5" name="Group 4"/>
          <p:cNvGrpSpPr/>
          <p:nvPr/>
        </p:nvGrpSpPr>
        <p:grpSpPr>
          <a:xfrm>
            <a:off x="4821766" y="1295400"/>
            <a:ext cx="4017433" cy="762000"/>
            <a:chOff x="914400" y="609600"/>
            <a:chExt cx="5562600" cy="762000"/>
          </a:xfrm>
        </p:grpSpPr>
        <p:sp>
          <p:nvSpPr>
            <p:cNvPr id="6" name="Rectangle 5"/>
            <p:cNvSpPr/>
            <p:nvPr/>
          </p:nvSpPr>
          <p:spPr>
            <a:xfrm>
              <a:off x="2438400" y="609600"/>
              <a:ext cx="4038600" cy="7620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7" name="Rectangle 6"/>
            <p:cNvSpPr/>
            <p:nvPr/>
          </p:nvSpPr>
          <p:spPr>
            <a:xfrm>
              <a:off x="914400" y="762000"/>
              <a:ext cx="8382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8" name="TextBox 7"/>
            <p:cNvSpPr txBox="1"/>
            <p:nvPr/>
          </p:nvSpPr>
          <p:spPr>
            <a:xfrm>
              <a:off x="2514600" y="609600"/>
              <a:ext cx="3596113" cy="646331"/>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/etc/</a:t>
              </a:r>
              <a:r>
                <a:rPr lang="en-US" sz="1200" dirty="0" err="1">
                  <a:solidFill>
                    <a:srgbClr val="000000"/>
                  </a:solidFill>
                  <a:latin typeface="Palatino"/>
                  <a:cs typeface="Palatino"/>
                  <a:sym typeface="Arial" charset="0"/>
                </a:rPr>
                <a:t>passwd</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r,w,x</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usr</a:t>
              </a:r>
              <a:r>
                <a:rPr lang="en-US" sz="1200" dirty="0">
                  <a:solidFill>
                    <a:srgbClr val="000000"/>
                  </a:solidFill>
                  <a:latin typeface="Palatino"/>
                  <a:cs typeface="Palatino"/>
                  <a:sym typeface="Arial" charset="0"/>
                </a:rPr>
                <a:t>/bin: </a:t>
              </a:r>
              <a:r>
                <a:rPr lang="en-US" sz="1200" dirty="0" err="1">
                  <a:solidFill>
                    <a:srgbClr val="000000"/>
                  </a:solidFill>
                  <a:latin typeface="Palatino"/>
                  <a:cs typeface="Palatino"/>
                  <a:sym typeface="Arial" charset="0"/>
                </a:rPr>
                <a:t>r,w,x</a:t>
              </a:r>
              <a:r>
                <a:rPr lang="en-US" sz="1200" dirty="0">
                  <a:solidFill>
                    <a:srgbClr val="000000"/>
                  </a:solidFill>
                  <a:latin typeface="Palatino"/>
                  <a:cs typeface="Palatino"/>
                  <a:sym typeface="Arial" charset="0"/>
                </a:rPr>
                <a:t>; </a:t>
              </a:r>
            </a:p>
            <a:p>
              <a:pPr defTabSz="914400" fontAlgn="base">
                <a:spcBef>
                  <a:spcPct val="0"/>
                </a:spcBef>
                <a:spcAft>
                  <a:spcPct val="0"/>
                </a:spcAft>
              </a:pPr>
              <a:r>
                <a:rPr lang="en-US" sz="1200" dirty="0">
                  <a:solidFill>
                    <a:srgbClr val="000000"/>
                  </a:solidFill>
                  <a:latin typeface="Palatino"/>
                  <a:cs typeface="Palatino"/>
                  <a:sym typeface="Arial" charset="0"/>
                </a:rPr>
                <a:t>/u/</a:t>
              </a:r>
              <a:r>
                <a:rPr lang="en-US" sz="1200" dirty="0" err="1">
                  <a:solidFill>
                    <a:srgbClr val="000000"/>
                  </a:solidFill>
                  <a:latin typeface="Palatino"/>
                  <a:cs typeface="Palatino"/>
                  <a:sym typeface="Arial" charset="0"/>
                </a:rPr>
                <a:t>roberto</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r,w,x</a:t>
              </a:r>
              <a:r>
                <a:rPr lang="en-US" sz="1200" dirty="0">
                  <a:solidFill>
                    <a:srgbClr val="000000"/>
                  </a:solidFill>
                  <a:latin typeface="Palatino"/>
                  <a:cs typeface="Palatino"/>
                  <a:sym typeface="Arial" charset="0"/>
                </a:rPr>
                <a:t>; /admin/: </a:t>
              </a:r>
              <a:r>
                <a:rPr lang="en-US" sz="1200" dirty="0" err="1">
                  <a:solidFill>
                    <a:srgbClr val="000000"/>
                  </a:solidFill>
                  <a:latin typeface="Palatino"/>
                  <a:cs typeface="Palatino"/>
                  <a:sym typeface="Arial" charset="0"/>
                </a:rPr>
                <a:t>r,w,x</a:t>
              </a:r>
              <a:endParaRPr lang="en-US" sz="1200" dirty="0">
                <a:solidFill>
                  <a:srgbClr val="000000"/>
                </a:solidFill>
                <a:latin typeface="Palatino"/>
                <a:cs typeface="Palatino"/>
                <a:sym typeface="Arial" charset="0"/>
              </a:endParaRPr>
            </a:p>
          </p:txBody>
        </p:sp>
        <p:sp>
          <p:nvSpPr>
            <p:cNvPr id="9" name="TextBox 8"/>
            <p:cNvSpPr txBox="1"/>
            <p:nvPr/>
          </p:nvSpPr>
          <p:spPr>
            <a:xfrm>
              <a:off x="990600" y="762000"/>
              <a:ext cx="599105"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root</a:t>
              </a:r>
            </a:p>
          </p:txBody>
        </p:sp>
        <p:cxnSp>
          <p:nvCxnSpPr>
            <p:cNvPr id="10" name="Straight Arrow Connector 9"/>
            <p:cNvCxnSpPr>
              <a:stCxn id="7" idx="3"/>
              <a:endCxn id="6" idx="1"/>
            </p:cNvCxnSpPr>
            <p:nvPr/>
          </p:nvCxnSpPr>
          <p:spPr>
            <a:xfrm>
              <a:off x="1752600" y="990600"/>
              <a:ext cx="685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4800600" y="3733800"/>
            <a:ext cx="3962400" cy="762000"/>
            <a:chOff x="914400" y="3657600"/>
            <a:chExt cx="5486400" cy="762000"/>
          </a:xfrm>
        </p:grpSpPr>
        <p:sp>
          <p:nvSpPr>
            <p:cNvPr id="12" name="Rectangle 11"/>
            <p:cNvSpPr/>
            <p:nvPr/>
          </p:nvSpPr>
          <p:spPr>
            <a:xfrm>
              <a:off x="2362200" y="3657600"/>
              <a:ext cx="4038600" cy="7620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3" name="Rectangle 12"/>
            <p:cNvSpPr/>
            <p:nvPr/>
          </p:nvSpPr>
          <p:spPr>
            <a:xfrm>
              <a:off x="914400" y="3810000"/>
              <a:ext cx="9144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4" name="TextBox 13"/>
            <p:cNvSpPr txBox="1"/>
            <p:nvPr/>
          </p:nvSpPr>
          <p:spPr>
            <a:xfrm>
              <a:off x="2514600" y="3657600"/>
              <a:ext cx="2775119" cy="646331"/>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a:t>
              </a:r>
              <a:r>
                <a:rPr lang="en-US" sz="1200" dirty="0" err="1">
                  <a:solidFill>
                    <a:srgbClr val="000000"/>
                  </a:solidFill>
                  <a:latin typeface="Palatino"/>
                  <a:cs typeface="Palatino"/>
                  <a:sym typeface="Arial" charset="0"/>
                </a:rPr>
                <a:t>usr/passwd</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r</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usr</a:t>
              </a:r>
              <a:r>
                <a:rPr lang="en-US" sz="1200" dirty="0">
                  <a:solidFill>
                    <a:srgbClr val="000000"/>
                  </a:solidFill>
                  <a:latin typeface="Palatino"/>
                  <a:cs typeface="Palatino"/>
                  <a:sym typeface="Arial" charset="0"/>
                </a:rPr>
                <a:t>/bin: </a:t>
              </a:r>
              <a:r>
                <a:rPr lang="en-US" sz="1200" dirty="0" err="1">
                  <a:solidFill>
                    <a:srgbClr val="000000"/>
                  </a:solidFill>
                  <a:latin typeface="Palatino"/>
                  <a:cs typeface="Palatino"/>
                  <a:sym typeface="Arial" charset="0"/>
                </a:rPr>
                <a:t>r</a:t>
              </a:r>
              <a:r>
                <a:rPr lang="en-US" sz="1200" dirty="0">
                  <a:solidFill>
                    <a:srgbClr val="000000"/>
                  </a:solidFill>
                  <a:latin typeface="Palatino"/>
                  <a:cs typeface="Palatino"/>
                  <a:sym typeface="Arial" charset="0"/>
                </a:rPr>
                <a:t>;</a:t>
              </a:r>
            </a:p>
            <a:p>
              <a:pPr defTabSz="914400" fontAlgn="base">
                <a:spcBef>
                  <a:spcPct val="0"/>
                </a:spcBef>
                <a:spcAft>
                  <a:spcPct val="0"/>
                </a:spcAft>
              </a:pPr>
              <a:r>
                <a:rPr lang="en-US" sz="1200" dirty="0">
                  <a:solidFill>
                    <a:srgbClr val="000000"/>
                  </a:solidFill>
                  <a:latin typeface="Palatino"/>
                  <a:cs typeface="Palatino"/>
                  <a:sym typeface="Arial" charset="0"/>
                </a:rPr>
                <a:t>/u/</a:t>
              </a:r>
              <a:r>
                <a:rPr lang="en-US" sz="1200" dirty="0" err="1">
                  <a:solidFill>
                    <a:srgbClr val="000000"/>
                  </a:solidFill>
                  <a:latin typeface="Palatino"/>
                  <a:cs typeface="Palatino"/>
                  <a:sym typeface="Arial" charset="0"/>
                </a:rPr>
                <a:t>roberto</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r,w,x</a:t>
              </a:r>
              <a:endParaRPr lang="en-US" sz="1200" dirty="0">
                <a:solidFill>
                  <a:srgbClr val="000000"/>
                </a:solidFill>
                <a:latin typeface="Palatino"/>
                <a:cs typeface="Palatino"/>
                <a:sym typeface="Arial" charset="0"/>
              </a:endParaRPr>
            </a:p>
          </p:txBody>
        </p:sp>
        <p:cxnSp>
          <p:nvCxnSpPr>
            <p:cNvPr id="15" name="Straight Arrow Connector 14"/>
            <p:cNvCxnSpPr>
              <a:stCxn id="13" idx="3"/>
              <a:endCxn id="12" idx="1"/>
            </p:cNvCxnSpPr>
            <p:nvPr/>
          </p:nvCxnSpPr>
          <p:spPr>
            <a:xfrm>
              <a:off x="1828800" y="4038600"/>
              <a:ext cx="5334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14400" y="3810000"/>
              <a:ext cx="915635" cy="369332"/>
            </a:xfrm>
            <a:prstGeom prst="rect">
              <a:avLst/>
            </a:prstGeom>
            <a:noFill/>
          </p:spPr>
          <p:txBody>
            <a:bodyPr wrap="none" rtlCol="0">
              <a:spAutoFit/>
            </a:bodyPr>
            <a:lstStyle/>
            <a:p>
              <a:pPr defTabSz="914400" fontAlgn="base">
                <a:spcBef>
                  <a:spcPct val="0"/>
                </a:spcBef>
                <a:spcAft>
                  <a:spcPct val="0"/>
                </a:spcAft>
              </a:pPr>
              <a:r>
                <a:rPr lang="en-US" sz="1200" dirty="0" err="1">
                  <a:solidFill>
                    <a:srgbClr val="000000"/>
                  </a:solidFill>
                  <a:latin typeface="Palatino"/>
                  <a:cs typeface="Palatino"/>
                  <a:sym typeface="Arial" charset="0"/>
                </a:rPr>
                <a:t>roberto</a:t>
              </a:r>
              <a:endParaRPr lang="en-US" sz="1200" dirty="0">
                <a:solidFill>
                  <a:srgbClr val="000000"/>
                </a:solidFill>
                <a:latin typeface="Palatino"/>
                <a:cs typeface="Palatino"/>
                <a:sym typeface="Arial" charset="0"/>
              </a:endParaRPr>
            </a:p>
          </p:txBody>
        </p:sp>
      </p:grpSp>
      <p:grpSp>
        <p:nvGrpSpPr>
          <p:cNvPr id="17" name="Group 16"/>
          <p:cNvGrpSpPr/>
          <p:nvPr/>
        </p:nvGrpSpPr>
        <p:grpSpPr>
          <a:xfrm>
            <a:off x="4800600" y="2667000"/>
            <a:ext cx="3962400" cy="457200"/>
            <a:chOff x="914400" y="2438400"/>
            <a:chExt cx="5486400" cy="457200"/>
          </a:xfrm>
        </p:grpSpPr>
        <p:sp>
          <p:nvSpPr>
            <p:cNvPr id="18" name="Rectangle 17"/>
            <p:cNvSpPr/>
            <p:nvPr/>
          </p:nvSpPr>
          <p:spPr>
            <a:xfrm>
              <a:off x="2362200" y="2438400"/>
              <a:ext cx="40386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19" name="Rectangle 18"/>
            <p:cNvSpPr/>
            <p:nvPr/>
          </p:nvSpPr>
          <p:spPr>
            <a:xfrm>
              <a:off x="914400" y="2438400"/>
              <a:ext cx="8382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20" name="TextBox 19"/>
            <p:cNvSpPr txBox="1"/>
            <p:nvPr/>
          </p:nvSpPr>
          <p:spPr>
            <a:xfrm>
              <a:off x="2514600" y="2438400"/>
              <a:ext cx="3259313"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a:t>
              </a:r>
              <a:r>
                <a:rPr lang="en-US" sz="1200" dirty="0" err="1">
                  <a:solidFill>
                    <a:srgbClr val="000000"/>
                  </a:solidFill>
                  <a:latin typeface="Palatino"/>
                  <a:cs typeface="Palatino"/>
                  <a:sym typeface="Arial" charset="0"/>
                </a:rPr>
                <a:t>usr/passwd</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r</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usr</a:t>
              </a:r>
              <a:r>
                <a:rPr lang="en-US" sz="1200" dirty="0">
                  <a:solidFill>
                    <a:srgbClr val="000000"/>
                  </a:solidFill>
                  <a:latin typeface="Palatino"/>
                  <a:cs typeface="Palatino"/>
                  <a:sym typeface="Arial" charset="0"/>
                </a:rPr>
                <a:t>/bin: </a:t>
              </a:r>
              <a:r>
                <a:rPr lang="en-US" sz="1200" dirty="0" err="1">
                  <a:solidFill>
                    <a:srgbClr val="000000"/>
                  </a:solidFill>
                  <a:latin typeface="Palatino"/>
                  <a:cs typeface="Palatino"/>
                  <a:sym typeface="Arial" charset="0"/>
                </a:rPr>
                <a:t>r,x</a:t>
              </a:r>
              <a:endParaRPr lang="en-US" sz="1200" dirty="0">
                <a:solidFill>
                  <a:srgbClr val="000000"/>
                </a:solidFill>
                <a:latin typeface="Palatino"/>
                <a:cs typeface="Palatino"/>
                <a:sym typeface="Arial" charset="0"/>
              </a:endParaRPr>
            </a:p>
          </p:txBody>
        </p:sp>
        <p:cxnSp>
          <p:nvCxnSpPr>
            <p:cNvPr id="21" name="Straight Arrow Connector 20"/>
            <p:cNvCxnSpPr>
              <a:stCxn id="19" idx="3"/>
              <a:endCxn id="18" idx="1"/>
            </p:cNvCxnSpPr>
            <p:nvPr/>
          </p:nvCxnSpPr>
          <p:spPr>
            <a:xfrm>
              <a:off x="1752600" y="2667000"/>
              <a:ext cx="6096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990600" y="2438400"/>
              <a:ext cx="694571"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mike</a:t>
              </a:r>
            </a:p>
          </p:txBody>
        </p:sp>
      </p:grpSp>
      <p:grpSp>
        <p:nvGrpSpPr>
          <p:cNvPr id="23" name="Group 22"/>
          <p:cNvGrpSpPr/>
          <p:nvPr/>
        </p:nvGrpSpPr>
        <p:grpSpPr>
          <a:xfrm>
            <a:off x="4800600" y="5105400"/>
            <a:ext cx="3962400" cy="762000"/>
            <a:chOff x="914400" y="5181600"/>
            <a:chExt cx="5486400" cy="762000"/>
          </a:xfrm>
        </p:grpSpPr>
        <p:sp>
          <p:nvSpPr>
            <p:cNvPr id="24" name="Rectangle 23"/>
            <p:cNvSpPr/>
            <p:nvPr/>
          </p:nvSpPr>
          <p:spPr>
            <a:xfrm>
              <a:off x="914400" y="5334000"/>
              <a:ext cx="1066800" cy="4572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cxnSp>
          <p:nvCxnSpPr>
            <p:cNvPr id="25" name="Straight Arrow Connector 24"/>
            <p:cNvCxnSpPr>
              <a:stCxn id="24" idx="3"/>
              <a:endCxn id="27" idx="1"/>
            </p:cNvCxnSpPr>
            <p:nvPr/>
          </p:nvCxnSpPr>
          <p:spPr>
            <a:xfrm>
              <a:off x="1981200" y="5562600"/>
              <a:ext cx="3810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90600" y="5334000"/>
              <a:ext cx="936562"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backup</a:t>
              </a:r>
            </a:p>
          </p:txBody>
        </p:sp>
        <p:sp>
          <p:nvSpPr>
            <p:cNvPr id="27" name="Rectangle 26"/>
            <p:cNvSpPr/>
            <p:nvPr/>
          </p:nvSpPr>
          <p:spPr>
            <a:xfrm>
              <a:off x="2362200" y="5181600"/>
              <a:ext cx="4038600" cy="762000"/>
            </a:xfrm>
            <a:prstGeom prst="rect">
              <a:avLst/>
            </a:prstGeom>
            <a:gradFill flip="none" rotWithShape="1">
              <a:gsLst>
                <a:gs pos="0">
                  <a:schemeClr val="bg1">
                    <a:lumMod val="50000"/>
                    <a:alpha val="69000"/>
                  </a:schemeClr>
                </a:gs>
                <a:gs pos="100000">
                  <a:srgbClr val="FFFFFF"/>
                </a:gs>
              </a:gsLst>
              <a:lin ang="16200000" scaled="0"/>
              <a:tileRect/>
            </a:gradFill>
            <a:ln>
              <a:solidFill>
                <a:schemeClr val="tx1"/>
              </a:solidFill>
            </a:ln>
          </p:spPr>
          <p:style>
            <a:lnRef idx="1">
              <a:schemeClr val="accent1"/>
            </a:lnRef>
            <a:fillRef idx="2">
              <a:schemeClr val="accent1"/>
            </a:fillRef>
            <a:effectRef idx="1">
              <a:schemeClr val="accent1"/>
            </a:effectRef>
            <a:fontRef idx="minor">
              <a:schemeClr val="dk1"/>
            </a:fontRef>
          </p:style>
        </p:sp>
        <p:sp>
          <p:nvSpPr>
            <p:cNvPr id="28" name="TextBox 27"/>
            <p:cNvSpPr txBox="1"/>
            <p:nvPr/>
          </p:nvSpPr>
          <p:spPr>
            <a:xfrm>
              <a:off x="2514600" y="5181600"/>
              <a:ext cx="3159968" cy="646331"/>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Palatino"/>
                  <a:cs typeface="Palatino"/>
                  <a:sym typeface="Arial" charset="0"/>
                </a:rPr>
                <a:t>/etc/</a:t>
              </a:r>
              <a:r>
                <a:rPr lang="en-US" sz="1200" dirty="0" err="1">
                  <a:solidFill>
                    <a:srgbClr val="000000"/>
                  </a:solidFill>
                  <a:latin typeface="Palatino"/>
                  <a:cs typeface="Palatino"/>
                  <a:sym typeface="Arial" charset="0"/>
                </a:rPr>
                <a:t>passwd</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r,x</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usr</a:t>
              </a:r>
              <a:r>
                <a:rPr lang="en-US" sz="1200" dirty="0">
                  <a:solidFill>
                    <a:srgbClr val="000000"/>
                  </a:solidFill>
                  <a:latin typeface="Palatino"/>
                  <a:cs typeface="Palatino"/>
                  <a:sym typeface="Arial" charset="0"/>
                </a:rPr>
                <a:t>/bin: </a:t>
              </a:r>
              <a:r>
                <a:rPr lang="en-US" sz="1200" dirty="0" err="1">
                  <a:solidFill>
                    <a:srgbClr val="000000"/>
                  </a:solidFill>
                  <a:latin typeface="Palatino"/>
                  <a:cs typeface="Palatino"/>
                  <a:sym typeface="Arial" charset="0"/>
                </a:rPr>
                <a:t>r,x</a:t>
              </a:r>
              <a:r>
                <a:rPr lang="en-US" sz="1200" dirty="0">
                  <a:solidFill>
                    <a:srgbClr val="000000"/>
                  </a:solidFill>
                  <a:latin typeface="Palatino"/>
                  <a:cs typeface="Palatino"/>
                  <a:sym typeface="Arial" charset="0"/>
                </a:rPr>
                <a:t>; </a:t>
              </a:r>
            </a:p>
            <a:p>
              <a:pPr defTabSz="914400" fontAlgn="base">
                <a:spcBef>
                  <a:spcPct val="0"/>
                </a:spcBef>
                <a:spcAft>
                  <a:spcPct val="0"/>
                </a:spcAft>
              </a:pPr>
              <a:r>
                <a:rPr lang="en-US" sz="1200" dirty="0">
                  <a:solidFill>
                    <a:srgbClr val="000000"/>
                  </a:solidFill>
                  <a:latin typeface="Palatino"/>
                  <a:cs typeface="Palatino"/>
                  <a:sym typeface="Arial" charset="0"/>
                </a:rPr>
                <a:t>/u/</a:t>
              </a:r>
              <a:r>
                <a:rPr lang="en-US" sz="1200" dirty="0" err="1">
                  <a:solidFill>
                    <a:srgbClr val="000000"/>
                  </a:solidFill>
                  <a:latin typeface="Palatino"/>
                  <a:cs typeface="Palatino"/>
                  <a:sym typeface="Arial" charset="0"/>
                </a:rPr>
                <a:t>roberto</a:t>
              </a:r>
              <a:r>
                <a:rPr lang="en-US" sz="1200" dirty="0">
                  <a:solidFill>
                    <a:srgbClr val="000000"/>
                  </a:solidFill>
                  <a:latin typeface="Palatino"/>
                  <a:cs typeface="Palatino"/>
                  <a:sym typeface="Arial" charset="0"/>
                </a:rPr>
                <a:t>: </a:t>
              </a:r>
              <a:r>
                <a:rPr lang="en-US" sz="1200" dirty="0" err="1">
                  <a:solidFill>
                    <a:srgbClr val="000000"/>
                  </a:solidFill>
                  <a:latin typeface="Palatino"/>
                  <a:cs typeface="Palatino"/>
                  <a:sym typeface="Arial" charset="0"/>
                </a:rPr>
                <a:t>r,x</a:t>
              </a:r>
              <a:r>
                <a:rPr lang="en-US" sz="1200" dirty="0">
                  <a:solidFill>
                    <a:srgbClr val="000000"/>
                  </a:solidFill>
                  <a:latin typeface="Palatino"/>
                  <a:cs typeface="Palatino"/>
                  <a:sym typeface="Arial" charset="0"/>
                </a:rPr>
                <a:t>; /admin/: </a:t>
              </a:r>
              <a:r>
                <a:rPr lang="en-US" sz="1200" dirty="0" err="1">
                  <a:solidFill>
                    <a:srgbClr val="000000"/>
                  </a:solidFill>
                  <a:latin typeface="Palatino"/>
                  <a:cs typeface="Palatino"/>
                  <a:sym typeface="Arial" charset="0"/>
                </a:rPr>
                <a:t>r,x</a:t>
              </a:r>
              <a:endParaRPr lang="en-US" sz="1200" dirty="0">
                <a:solidFill>
                  <a:srgbClr val="000000"/>
                </a:solidFill>
                <a:latin typeface="Palatino"/>
                <a:cs typeface="Palatino"/>
                <a:sym typeface="Arial" charset="0"/>
              </a:endParaRPr>
            </a:p>
          </p:txBody>
        </p:sp>
      </p:grpSp>
    </p:spTree>
    <p:extLst>
      <p:ext uri="{BB962C8B-B14F-4D97-AF65-F5344CB8AC3E}">
        <p14:creationId xmlns:p14="http://schemas.microsoft.com/office/powerpoint/2010/main" val="3978377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Role-based Access Control</a:t>
            </a:r>
            <a:endParaRPr lang="en-US" dirty="0"/>
          </a:p>
        </p:txBody>
      </p:sp>
      <p:sp>
        <p:nvSpPr>
          <p:cNvPr id="3" name="Content Placeholder 2"/>
          <p:cNvSpPr>
            <a:spLocks noGrp="1"/>
          </p:cNvSpPr>
          <p:nvPr>
            <p:ph idx="1"/>
          </p:nvPr>
        </p:nvSpPr>
        <p:spPr/>
        <p:txBody>
          <a:bodyPr/>
          <a:lstStyle/>
          <a:p>
            <a:r>
              <a:rPr lang="en-US" dirty="0" smtClean="0"/>
              <a:t>Define </a:t>
            </a:r>
            <a:r>
              <a:rPr lang="en-US" b="1" dirty="0"/>
              <a:t>roles </a:t>
            </a:r>
            <a:r>
              <a:rPr lang="en-US" dirty="0"/>
              <a:t>and then specify access control rights for </a:t>
            </a:r>
            <a:r>
              <a:rPr lang="en-US" dirty="0" smtClean="0"/>
              <a:t>these roles</a:t>
            </a:r>
            <a:r>
              <a:rPr lang="en-US" dirty="0"/>
              <a:t>, rather than for subjects directly.</a:t>
            </a:r>
          </a:p>
        </p:txBody>
      </p:sp>
      <p:sp>
        <p:nvSpPr>
          <p:cNvPr id="4" name="Slide Number Placeholder 3"/>
          <p:cNvSpPr>
            <a:spLocks noGrp="1"/>
          </p:cNvSpPr>
          <p:nvPr>
            <p:ph type="sldNum" sz="quarter" idx="12"/>
          </p:nvPr>
        </p:nvSpPr>
        <p:spPr/>
        <p:txBody>
          <a:bodyPr/>
          <a:lstStyle/>
          <a:p>
            <a:pPr>
              <a:defRPr/>
            </a:pPr>
            <a:fld id="{E383AD34-B530-463E-A04A-C1E6999385A4}" type="slidenum">
              <a:rPr lang="en-US" smtClean="0">
                <a:solidFill>
                  <a:prstClr val="black">
                    <a:tint val="75000"/>
                  </a:prstClr>
                </a:solidFill>
              </a:rPr>
              <a:pPr>
                <a:defRPr/>
              </a:pPr>
              <a:t>38</a:t>
            </a:fld>
            <a:endParaRPr lang="en-US">
              <a:solidFill>
                <a:prstClr val="black">
                  <a:tint val="75000"/>
                </a:prstClr>
              </a:solidFill>
            </a:endParaRPr>
          </a:p>
        </p:txBody>
      </p:sp>
      <p:grpSp>
        <p:nvGrpSpPr>
          <p:cNvPr id="44" name="Group 43"/>
          <p:cNvGrpSpPr/>
          <p:nvPr/>
        </p:nvGrpSpPr>
        <p:grpSpPr>
          <a:xfrm>
            <a:off x="990600" y="2819400"/>
            <a:ext cx="7391400" cy="3886200"/>
            <a:chOff x="228600" y="76200"/>
            <a:chExt cx="8915400" cy="5410200"/>
          </a:xfrm>
        </p:grpSpPr>
        <p:cxnSp>
          <p:nvCxnSpPr>
            <p:cNvPr id="5" name="Straight Connector 4"/>
            <p:cNvCxnSpPr>
              <a:stCxn id="32" idx="0"/>
              <a:endCxn id="38" idx="2"/>
            </p:cNvCxnSpPr>
            <p:nvPr/>
          </p:nvCxnSpPr>
          <p:spPr>
            <a:xfrm rot="16200000" flipV="1">
              <a:off x="4486275" y="2047875"/>
              <a:ext cx="3048000" cy="3238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6" name="Straight Connector 5"/>
            <p:cNvCxnSpPr>
              <a:stCxn id="31" idx="0"/>
              <a:endCxn id="38" idx="2"/>
            </p:cNvCxnSpPr>
            <p:nvPr/>
          </p:nvCxnSpPr>
          <p:spPr>
            <a:xfrm rot="5400000" flipH="1" flipV="1">
              <a:off x="3316275" y="-1027125"/>
              <a:ext cx="819150" cy="42450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7" name="Straight Connector 6"/>
            <p:cNvCxnSpPr>
              <a:stCxn id="40" idx="0"/>
              <a:endCxn id="41" idx="2"/>
            </p:cNvCxnSpPr>
            <p:nvPr/>
          </p:nvCxnSpPr>
          <p:spPr>
            <a:xfrm rot="5400000" flipH="1" flipV="1">
              <a:off x="4695825" y="2295525"/>
              <a:ext cx="476250" cy="1143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a:stCxn id="29" idx="0"/>
              <a:endCxn id="31" idx="2"/>
            </p:cNvCxnSpPr>
            <p:nvPr/>
          </p:nvCxnSpPr>
          <p:spPr>
            <a:xfrm rot="5400000" flipH="1" flipV="1">
              <a:off x="1001700" y="1989150"/>
              <a:ext cx="476250" cy="7270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a:stCxn id="30" idx="0"/>
              <a:endCxn id="31" idx="2"/>
            </p:cNvCxnSpPr>
            <p:nvPr/>
          </p:nvCxnSpPr>
          <p:spPr>
            <a:xfrm rot="16200000" flipV="1">
              <a:off x="1687500" y="2030400"/>
              <a:ext cx="476250" cy="6445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0" name="Straight Connector 9"/>
            <p:cNvCxnSpPr>
              <a:stCxn id="40" idx="2"/>
              <a:endCxn id="39" idx="0"/>
            </p:cNvCxnSpPr>
            <p:nvPr/>
          </p:nvCxnSpPr>
          <p:spPr>
            <a:xfrm rot="5400000">
              <a:off x="4229100" y="3086100"/>
              <a:ext cx="533400" cy="7620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a:stCxn id="39" idx="0"/>
              <a:endCxn id="33" idx="2"/>
            </p:cNvCxnSpPr>
            <p:nvPr/>
          </p:nvCxnSpPr>
          <p:spPr>
            <a:xfrm rot="16200000" flipV="1">
              <a:off x="3581400" y="3200400"/>
              <a:ext cx="533400" cy="5334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a:stCxn id="34" idx="2"/>
              <a:endCxn id="33" idx="0"/>
            </p:cNvCxnSpPr>
            <p:nvPr/>
          </p:nvCxnSpPr>
          <p:spPr>
            <a:xfrm rot="5400000">
              <a:off x="3343275" y="2352675"/>
              <a:ext cx="476250" cy="1588"/>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a:stCxn id="29" idx="2"/>
              <a:endCxn id="28" idx="0"/>
            </p:cNvCxnSpPr>
            <p:nvPr/>
          </p:nvCxnSpPr>
          <p:spPr>
            <a:xfrm rot="16200000" flipH="1">
              <a:off x="915975" y="3160725"/>
              <a:ext cx="533400" cy="6127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a:stCxn id="30" idx="2"/>
              <a:endCxn id="28" idx="0"/>
            </p:cNvCxnSpPr>
            <p:nvPr/>
          </p:nvCxnSpPr>
          <p:spPr>
            <a:xfrm rot="5400000">
              <a:off x="1601775" y="3087675"/>
              <a:ext cx="533400" cy="7588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a:stCxn id="27" idx="0"/>
              <a:endCxn id="32" idx="2"/>
            </p:cNvCxnSpPr>
            <p:nvPr/>
          </p:nvCxnSpPr>
          <p:spPr>
            <a:xfrm rot="5400000" flipH="1" flipV="1">
              <a:off x="5133975" y="3838575"/>
              <a:ext cx="533400" cy="15430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a:stCxn id="35" idx="2"/>
              <a:endCxn id="27" idx="0"/>
            </p:cNvCxnSpPr>
            <p:nvPr/>
          </p:nvCxnSpPr>
          <p:spPr>
            <a:xfrm rot="5400000">
              <a:off x="5934075" y="3038475"/>
              <a:ext cx="533400" cy="31432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35" idx="0"/>
              <a:endCxn id="37" idx="2"/>
            </p:cNvCxnSpPr>
            <p:nvPr/>
          </p:nvCxnSpPr>
          <p:spPr>
            <a:xfrm rot="5400000" flipH="1" flipV="1">
              <a:off x="7848600" y="3124200"/>
              <a:ext cx="533400" cy="6858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a:stCxn id="35" idx="0"/>
              <a:endCxn id="36" idx="2"/>
            </p:cNvCxnSpPr>
            <p:nvPr/>
          </p:nvCxnSpPr>
          <p:spPr>
            <a:xfrm rot="16200000" flipV="1">
              <a:off x="7124700" y="3086100"/>
              <a:ext cx="533400" cy="7620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a:stCxn id="27" idx="0"/>
              <a:endCxn id="28" idx="2"/>
            </p:cNvCxnSpPr>
            <p:nvPr/>
          </p:nvCxnSpPr>
          <p:spPr>
            <a:xfrm rot="16200000" flipV="1">
              <a:off x="2792400" y="3040050"/>
              <a:ext cx="533400" cy="31401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stCxn id="27" idx="0"/>
              <a:endCxn id="39" idx="2"/>
            </p:cNvCxnSpPr>
            <p:nvPr/>
          </p:nvCxnSpPr>
          <p:spPr>
            <a:xfrm rot="16200000" flipV="1">
              <a:off x="4105275" y="4352925"/>
              <a:ext cx="533400" cy="5143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a:stCxn id="34" idx="0"/>
              <a:endCxn id="38" idx="2"/>
            </p:cNvCxnSpPr>
            <p:nvPr/>
          </p:nvCxnSpPr>
          <p:spPr>
            <a:xfrm rot="5400000" flipH="1" flipV="1">
              <a:off x="4305300" y="-38100"/>
              <a:ext cx="819150" cy="22669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a:stCxn id="41" idx="0"/>
              <a:endCxn id="38" idx="2"/>
            </p:cNvCxnSpPr>
            <p:nvPr/>
          </p:nvCxnSpPr>
          <p:spPr>
            <a:xfrm rot="5400000" flipH="1" flipV="1">
              <a:off x="5010150" y="666750"/>
              <a:ext cx="819150" cy="8572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stCxn id="42" idx="0"/>
              <a:endCxn id="38" idx="2"/>
            </p:cNvCxnSpPr>
            <p:nvPr/>
          </p:nvCxnSpPr>
          <p:spPr>
            <a:xfrm rot="16200000" flipV="1">
              <a:off x="6076950" y="457200"/>
              <a:ext cx="819150" cy="12763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a:stCxn id="43" idx="0"/>
              <a:endCxn id="38" idx="2"/>
            </p:cNvCxnSpPr>
            <p:nvPr/>
          </p:nvCxnSpPr>
          <p:spPr>
            <a:xfrm rot="16200000" flipV="1">
              <a:off x="6800850" y="-266700"/>
              <a:ext cx="819150" cy="272415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a:stCxn id="36" idx="0"/>
              <a:endCxn id="42" idx="2"/>
            </p:cNvCxnSpPr>
            <p:nvPr/>
          </p:nvCxnSpPr>
          <p:spPr>
            <a:xfrm rot="5400000" flipH="1" flipV="1">
              <a:off x="6829425" y="2295525"/>
              <a:ext cx="476250" cy="1143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37" idx="0"/>
              <a:endCxn id="43" idx="2"/>
            </p:cNvCxnSpPr>
            <p:nvPr/>
          </p:nvCxnSpPr>
          <p:spPr>
            <a:xfrm rot="5400000" flipH="1" flipV="1">
              <a:off x="8277225" y="2295525"/>
              <a:ext cx="476250" cy="11430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27" name="Flowchart: Alternate Process 26"/>
            <p:cNvSpPr/>
            <p:nvPr/>
          </p:nvSpPr>
          <p:spPr>
            <a:xfrm>
              <a:off x="3886200" y="4876800"/>
              <a:ext cx="14859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Department Member</a:t>
              </a:r>
            </a:p>
          </p:txBody>
        </p:sp>
        <p:sp>
          <p:nvSpPr>
            <p:cNvPr id="28" name="Flowchart: Alternate Process 27"/>
            <p:cNvSpPr/>
            <p:nvPr/>
          </p:nvSpPr>
          <p:spPr>
            <a:xfrm>
              <a:off x="727050" y="3733800"/>
              <a:ext cx="1524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Administrative Personnel</a:t>
              </a:r>
            </a:p>
          </p:txBody>
        </p:sp>
        <p:sp>
          <p:nvSpPr>
            <p:cNvPr id="29" name="Flowchart: Alternate Process 28"/>
            <p:cNvSpPr/>
            <p:nvPr/>
          </p:nvSpPr>
          <p:spPr>
            <a:xfrm>
              <a:off x="228600" y="2590800"/>
              <a:ext cx="12954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Accountant</a:t>
              </a:r>
            </a:p>
          </p:txBody>
        </p:sp>
        <p:sp>
          <p:nvSpPr>
            <p:cNvPr id="30" name="Flowchart: Alternate Process 29"/>
            <p:cNvSpPr/>
            <p:nvPr/>
          </p:nvSpPr>
          <p:spPr>
            <a:xfrm>
              <a:off x="1676400" y="2590800"/>
              <a:ext cx="1143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Secretary</a:t>
              </a:r>
            </a:p>
          </p:txBody>
        </p:sp>
        <p:sp>
          <p:nvSpPr>
            <p:cNvPr id="31" name="Flowchart: Alternate Process 30"/>
            <p:cNvSpPr/>
            <p:nvPr/>
          </p:nvSpPr>
          <p:spPr>
            <a:xfrm>
              <a:off x="803250" y="1504950"/>
              <a:ext cx="1600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Administrative Manager</a:t>
              </a:r>
            </a:p>
          </p:txBody>
        </p:sp>
        <p:sp>
          <p:nvSpPr>
            <p:cNvPr id="32" name="Flowchart: Alternate Process 31"/>
            <p:cNvSpPr/>
            <p:nvPr/>
          </p:nvSpPr>
          <p:spPr>
            <a:xfrm>
              <a:off x="5676900" y="3733800"/>
              <a:ext cx="9906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Faculty</a:t>
              </a:r>
            </a:p>
          </p:txBody>
        </p:sp>
        <p:sp>
          <p:nvSpPr>
            <p:cNvPr id="33" name="Flowchart: Alternate Process 32"/>
            <p:cNvSpPr/>
            <p:nvPr/>
          </p:nvSpPr>
          <p:spPr>
            <a:xfrm>
              <a:off x="2971800" y="2590800"/>
              <a:ext cx="1219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Lab Technician</a:t>
              </a:r>
            </a:p>
          </p:txBody>
        </p:sp>
        <p:sp>
          <p:nvSpPr>
            <p:cNvPr id="34" name="Flowchart: Alternate Process 33"/>
            <p:cNvSpPr/>
            <p:nvPr/>
          </p:nvSpPr>
          <p:spPr>
            <a:xfrm>
              <a:off x="3048000" y="1504950"/>
              <a:ext cx="10668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Lab Manager</a:t>
              </a:r>
            </a:p>
          </p:txBody>
        </p:sp>
        <p:sp>
          <p:nvSpPr>
            <p:cNvPr id="35" name="Flowchart: Alternate Process 34"/>
            <p:cNvSpPr/>
            <p:nvPr/>
          </p:nvSpPr>
          <p:spPr>
            <a:xfrm>
              <a:off x="7124700" y="3733800"/>
              <a:ext cx="12954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Student</a:t>
              </a:r>
            </a:p>
          </p:txBody>
        </p:sp>
        <p:sp>
          <p:nvSpPr>
            <p:cNvPr id="36" name="Flowchart: Alternate Process 35"/>
            <p:cNvSpPr/>
            <p:nvPr/>
          </p:nvSpPr>
          <p:spPr>
            <a:xfrm>
              <a:off x="6210300" y="2590800"/>
              <a:ext cx="1600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Undergraduate Student</a:t>
              </a:r>
            </a:p>
          </p:txBody>
        </p:sp>
        <p:sp>
          <p:nvSpPr>
            <p:cNvPr id="37" name="Flowchart: Alternate Process 36"/>
            <p:cNvSpPr/>
            <p:nvPr/>
          </p:nvSpPr>
          <p:spPr>
            <a:xfrm>
              <a:off x="7886700" y="2590800"/>
              <a:ext cx="1143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Graduate Student</a:t>
              </a:r>
            </a:p>
          </p:txBody>
        </p:sp>
        <p:sp>
          <p:nvSpPr>
            <p:cNvPr id="38" name="Flowchart: Alternate Process 37"/>
            <p:cNvSpPr/>
            <p:nvPr/>
          </p:nvSpPr>
          <p:spPr>
            <a:xfrm>
              <a:off x="5143500" y="76200"/>
              <a:ext cx="14097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Department Chair</a:t>
              </a:r>
            </a:p>
          </p:txBody>
        </p:sp>
        <p:sp>
          <p:nvSpPr>
            <p:cNvPr id="39" name="Flowchart: Alternate Process 38"/>
            <p:cNvSpPr/>
            <p:nvPr/>
          </p:nvSpPr>
          <p:spPr>
            <a:xfrm>
              <a:off x="3467100" y="3733800"/>
              <a:ext cx="12954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Technical Personnel</a:t>
              </a:r>
            </a:p>
          </p:txBody>
        </p:sp>
        <p:sp>
          <p:nvSpPr>
            <p:cNvPr id="40" name="Flowchart: Alternate Process 39"/>
            <p:cNvSpPr/>
            <p:nvPr/>
          </p:nvSpPr>
          <p:spPr>
            <a:xfrm>
              <a:off x="4343400" y="2590800"/>
              <a:ext cx="10668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Backup Agent</a:t>
              </a:r>
            </a:p>
          </p:txBody>
        </p:sp>
        <p:sp>
          <p:nvSpPr>
            <p:cNvPr id="41" name="Flowchart: Alternate Process 40"/>
            <p:cNvSpPr/>
            <p:nvPr/>
          </p:nvSpPr>
          <p:spPr>
            <a:xfrm>
              <a:off x="4267200" y="1504950"/>
              <a:ext cx="14478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System Administrator</a:t>
              </a:r>
            </a:p>
          </p:txBody>
        </p:sp>
        <p:sp>
          <p:nvSpPr>
            <p:cNvPr id="42" name="Flowchart: Alternate Process 41"/>
            <p:cNvSpPr/>
            <p:nvPr/>
          </p:nvSpPr>
          <p:spPr>
            <a:xfrm>
              <a:off x="6324600" y="1504950"/>
              <a:ext cx="16002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Undergraduate TA</a:t>
              </a:r>
            </a:p>
          </p:txBody>
        </p:sp>
        <p:sp>
          <p:nvSpPr>
            <p:cNvPr id="43" name="Flowchart: Alternate Process 42"/>
            <p:cNvSpPr/>
            <p:nvPr/>
          </p:nvSpPr>
          <p:spPr>
            <a:xfrm>
              <a:off x="8001000" y="1504950"/>
              <a:ext cx="1143000" cy="609600"/>
            </a:xfrm>
            <a:prstGeom prst="flowChartAlternateProcess">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00" fontAlgn="base">
                <a:spcBef>
                  <a:spcPct val="0"/>
                </a:spcBef>
                <a:spcAft>
                  <a:spcPct val="0"/>
                </a:spcAft>
              </a:pPr>
              <a:r>
                <a:rPr lang="en-US" sz="1200" dirty="0">
                  <a:solidFill>
                    <a:prstClr val="black"/>
                  </a:solidFill>
                  <a:latin typeface="Calibri"/>
                  <a:sym typeface="Arial" charset="0"/>
                </a:rPr>
                <a:t>Graduate TA</a:t>
              </a:r>
            </a:p>
          </p:txBody>
        </p:sp>
      </p:grpSp>
    </p:spTree>
    <p:extLst>
      <p:ext uri="{BB962C8B-B14F-4D97-AF65-F5344CB8AC3E}">
        <p14:creationId xmlns:p14="http://schemas.microsoft.com/office/powerpoint/2010/main" val="463049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General Principles</a:t>
            </a:r>
          </a:p>
        </p:txBody>
      </p:sp>
      <p:sp>
        <p:nvSpPr>
          <p:cNvPr id="7171" name="Content Placeholder 2"/>
          <p:cNvSpPr>
            <a:spLocks noGrp="1"/>
          </p:cNvSpPr>
          <p:nvPr>
            <p:ph idx="1"/>
          </p:nvPr>
        </p:nvSpPr>
        <p:spPr/>
        <p:txBody>
          <a:bodyPr numCol="2" rtlCol="0">
            <a:normAutofit fontScale="70000" lnSpcReduction="20000"/>
          </a:bodyPr>
          <a:lstStyle/>
          <a:p>
            <a:pPr eaLnBrk="1" fontAlgn="auto" hangingPunct="1">
              <a:lnSpc>
                <a:spcPct val="120000"/>
              </a:lnSpc>
              <a:spcAft>
                <a:spcPts val="0"/>
              </a:spcAft>
              <a:defRPr/>
            </a:pPr>
            <a:r>
              <a:rPr lang="en-US" dirty="0" smtClean="0"/>
              <a:t>Files and folders are managed by the operating system</a:t>
            </a:r>
          </a:p>
          <a:p>
            <a:pPr eaLnBrk="1" fontAlgn="auto" hangingPunct="1">
              <a:lnSpc>
                <a:spcPct val="120000"/>
              </a:lnSpc>
              <a:spcAft>
                <a:spcPts val="0"/>
              </a:spcAft>
              <a:defRPr/>
            </a:pPr>
            <a:r>
              <a:rPr lang="en-US" dirty="0" smtClean="0"/>
              <a:t>Applications, including shells, access files through an API</a:t>
            </a:r>
          </a:p>
          <a:p>
            <a:pPr eaLnBrk="1" fontAlgn="auto" hangingPunct="1">
              <a:lnSpc>
                <a:spcPct val="120000"/>
              </a:lnSpc>
              <a:spcAft>
                <a:spcPts val="0"/>
              </a:spcAft>
              <a:defRPr/>
            </a:pPr>
            <a:r>
              <a:rPr lang="en-US" dirty="0" smtClean="0"/>
              <a:t>Access control entry (</a:t>
            </a:r>
            <a:r>
              <a:rPr lang="en-US" dirty="0" smtClean="0">
                <a:solidFill>
                  <a:schemeClr val="accent6"/>
                </a:solidFill>
              </a:rPr>
              <a:t>ACE</a:t>
            </a:r>
            <a:r>
              <a:rPr lang="en-US" dirty="0" smtClean="0"/>
              <a:t>)</a:t>
            </a:r>
          </a:p>
          <a:p>
            <a:pPr lvl="1" eaLnBrk="1" fontAlgn="auto" hangingPunct="1">
              <a:lnSpc>
                <a:spcPct val="120000"/>
              </a:lnSpc>
              <a:spcAft>
                <a:spcPts val="0"/>
              </a:spcAft>
              <a:defRPr/>
            </a:pPr>
            <a:r>
              <a:rPr lang="en-US" dirty="0" smtClean="0"/>
              <a:t>Allow/deny a certain type of access to a file/folder by user/group</a:t>
            </a:r>
          </a:p>
          <a:p>
            <a:pPr eaLnBrk="1" fontAlgn="auto" hangingPunct="1">
              <a:lnSpc>
                <a:spcPct val="120000"/>
              </a:lnSpc>
              <a:spcAft>
                <a:spcPts val="0"/>
              </a:spcAft>
              <a:defRPr/>
            </a:pPr>
            <a:r>
              <a:rPr lang="en-US" dirty="0" smtClean="0"/>
              <a:t>Access control list (</a:t>
            </a:r>
            <a:r>
              <a:rPr lang="en-US" dirty="0" smtClean="0">
                <a:solidFill>
                  <a:schemeClr val="accent6"/>
                </a:solidFill>
              </a:rPr>
              <a:t>ACL</a:t>
            </a:r>
            <a:r>
              <a:rPr lang="en-US" dirty="0" smtClean="0"/>
              <a:t>)</a:t>
            </a:r>
          </a:p>
          <a:p>
            <a:pPr lvl="1" eaLnBrk="1" fontAlgn="auto" hangingPunct="1">
              <a:lnSpc>
                <a:spcPct val="120000"/>
              </a:lnSpc>
              <a:spcAft>
                <a:spcPts val="0"/>
              </a:spcAft>
              <a:defRPr/>
            </a:pPr>
            <a:r>
              <a:rPr lang="en-US" dirty="0" smtClean="0"/>
              <a:t>Collection of ACEs for a file/folder</a:t>
            </a:r>
            <a:br>
              <a:rPr lang="en-US" dirty="0" smtClean="0"/>
            </a:br>
            <a:endParaRPr lang="en-US" dirty="0" smtClean="0"/>
          </a:p>
          <a:p>
            <a:pPr eaLnBrk="1" fontAlgn="auto" hangingPunct="1">
              <a:lnSpc>
                <a:spcPct val="120000"/>
              </a:lnSpc>
              <a:spcAft>
                <a:spcPts val="0"/>
              </a:spcAft>
              <a:defRPr/>
            </a:pPr>
            <a:r>
              <a:rPr lang="en-US" dirty="0" smtClean="0"/>
              <a:t>A </a:t>
            </a:r>
            <a:r>
              <a:rPr lang="en-US" dirty="0" smtClean="0">
                <a:solidFill>
                  <a:schemeClr val="accent6"/>
                </a:solidFill>
              </a:rPr>
              <a:t>file handle</a:t>
            </a:r>
            <a:r>
              <a:rPr lang="en-US" dirty="0" smtClean="0"/>
              <a:t> provides an opaque identifier for a file/folder</a:t>
            </a:r>
          </a:p>
          <a:p>
            <a:pPr eaLnBrk="1" fontAlgn="auto" hangingPunct="1">
              <a:lnSpc>
                <a:spcPct val="120000"/>
              </a:lnSpc>
              <a:spcAft>
                <a:spcPts val="0"/>
              </a:spcAft>
              <a:defRPr/>
            </a:pPr>
            <a:r>
              <a:rPr lang="en-US" dirty="0" smtClean="0"/>
              <a:t>File operations</a:t>
            </a:r>
          </a:p>
          <a:p>
            <a:pPr lvl="1" eaLnBrk="1" fontAlgn="auto" hangingPunct="1">
              <a:lnSpc>
                <a:spcPct val="120000"/>
              </a:lnSpc>
              <a:spcAft>
                <a:spcPts val="0"/>
              </a:spcAft>
              <a:defRPr/>
            </a:pPr>
            <a:r>
              <a:rPr lang="en-US" dirty="0" smtClean="0"/>
              <a:t>Open file: returns file handle</a:t>
            </a:r>
          </a:p>
          <a:p>
            <a:pPr lvl="1" eaLnBrk="1" fontAlgn="auto" hangingPunct="1">
              <a:lnSpc>
                <a:spcPct val="120000"/>
              </a:lnSpc>
              <a:spcAft>
                <a:spcPts val="0"/>
              </a:spcAft>
              <a:defRPr/>
            </a:pPr>
            <a:r>
              <a:rPr lang="en-US" dirty="0" smtClean="0"/>
              <a:t>Read/write/execute file</a:t>
            </a:r>
          </a:p>
          <a:p>
            <a:pPr lvl="1" eaLnBrk="1" fontAlgn="auto" hangingPunct="1">
              <a:lnSpc>
                <a:spcPct val="120000"/>
              </a:lnSpc>
              <a:spcAft>
                <a:spcPts val="0"/>
              </a:spcAft>
              <a:defRPr/>
            </a:pPr>
            <a:r>
              <a:rPr lang="en-US" dirty="0" smtClean="0"/>
              <a:t>Close file: invalidates file handle</a:t>
            </a:r>
          </a:p>
          <a:p>
            <a:pPr eaLnBrk="1" fontAlgn="auto" hangingPunct="1">
              <a:lnSpc>
                <a:spcPct val="120000"/>
              </a:lnSpc>
              <a:spcAft>
                <a:spcPts val="0"/>
              </a:spcAft>
              <a:defRPr/>
            </a:pPr>
            <a:r>
              <a:rPr lang="en-US" dirty="0" smtClean="0"/>
              <a:t>Hierarchical file organization</a:t>
            </a:r>
          </a:p>
          <a:p>
            <a:pPr lvl="1" eaLnBrk="1" fontAlgn="auto" hangingPunct="1">
              <a:lnSpc>
                <a:spcPct val="120000"/>
              </a:lnSpc>
              <a:spcAft>
                <a:spcPts val="0"/>
              </a:spcAft>
              <a:defRPr/>
            </a:pPr>
            <a:r>
              <a:rPr lang="en-US" dirty="0" smtClean="0"/>
              <a:t>Tree (Windows)</a:t>
            </a:r>
          </a:p>
          <a:p>
            <a:pPr lvl="1" eaLnBrk="1" fontAlgn="auto" hangingPunct="1">
              <a:lnSpc>
                <a:spcPct val="120000"/>
              </a:lnSpc>
              <a:spcAft>
                <a:spcPts val="0"/>
              </a:spcAft>
              <a:defRPr/>
            </a:pPr>
            <a:r>
              <a:rPr lang="en-US" dirty="0" smtClean="0"/>
              <a:t>DAG (Linux)</a:t>
            </a:r>
          </a:p>
        </p:txBody>
      </p:sp>
      <p:sp>
        <p:nvSpPr>
          <p:cNvPr id="6" name="Slide Number Placeholder 5"/>
          <p:cNvSpPr>
            <a:spLocks noGrp="1"/>
          </p:cNvSpPr>
          <p:nvPr>
            <p:ph type="sldNum" sz="quarter" idx="12"/>
          </p:nvPr>
        </p:nvSpPr>
        <p:spPr/>
        <p:txBody>
          <a:bodyPr/>
          <a:lstStyle/>
          <a:p>
            <a:pPr>
              <a:defRPr/>
            </a:pPr>
            <a:fld id="{DA1DD825-33F0-4976-A760-5EED9A6EC18D}" type="slidenum">
              <a:rPr lang="en-US">
                <a:solidFill>
                  <a:prstClr val="white">
                    <a:tint val="75000"/>
                  </a:prstClr>
                </a:solidFill>
              </a:rPr>
              <a:pPr>
                <a:defRPr/>
              </a:pPr>
              <a:t>39</a:t>
            </a:fld>
            <a:endParaRPr lang="en-US" dirty="0">
              <a:solidFill>
                <a:prstClr val="white">
                  <a:tint val="75000"/>
                </a:prstClr>
              </a:solidFill>
            </a:endParaRPr>
          </a:p>
        </p:txBody>
      </p:sp>
    </p:spTree>
    <p:extLst>
      <p:ext uri="{BB962C8B-B14F-4D97-AF65-F5344CB8AC3E}">
        <p14:creationId xmlns:p14="http://schemas.microsoft.com/office/powerpoint/2010/main" val="569813065"/>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OS Concepts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An</a:t>
            </a:r>
            <a:r>
              <a:rPr lang="en-US" b="1" dirty="0" smtClean="0"/>
              <a:t> operating system (OS) </a:t>
            </a:r>
            <a:r>
              <a:rPr lang="en-US" dirty="0" smtClean="0"/>
              <a:t>provides the interface between the users of a computer and that computer’s hardware. </a:t>
            </a:r>
          </a:p>
          <a:p>
            <a:pPr lvl="1"/>
            <a:r>
              <a:rPr lang="en-US" dirty="0" smtClean="0"/>
              <a:t>An operating system manages the ways applications access the resources in a computer, including its disk drives, CPU, main memory, input devices, output devices, and network interfaces.</a:t>
            </a:r>
          </a:p>
          <a:p>
            <a:pPr lvl="1"/>
            <a:r>
              <a:rPr lang="en-US" dirty="0" smtClean="0"/>
              <a:t>An operating system manages multiple users.</a:t>
            </a:r>
          </a:p>
          <a:p>
            <a:pPr lvl="1"/>
            <a:r>
              <a:rPr lang="en-US" dirty="0" smtClean="0"/>
              <a:t>An operating system manages multiple programs. </a:t>
            </a:r>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4</a:t>
            </a:fld>
            <a:endParaRPr lang="en-US">
              <a:solidFill>
                <a:prstClr val="black">
                  <a:tint val="75000"/>
                </a:prstClr>
              </a:solidFill>
            </a:endParaRPr>
          </a:p>
        </p:txBody>
      </p:sp>
    </p:spTree>
    <p:extLst>
      <p:ext uri="{BB962C8B-B14F-4D97-AF65-F5344CB8AC3E}">
        <p14:creationId xmlns:p14="http://schemas.microsoft.com/office/powerpoint/2010/main" val="4005880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Discretionary Access Control (DAC)</a:t>
            </a:r>
          </a:p>
        </p:txBody>
      </p:sp>
      <p:sp>
        <p:nvSpPr>
          <p:cNvPr id="2562051" name="Rectangle 3"/>
          <p:cNvSpPr>
            <a:spLocks noGrp="1" noChangeArrowheads="1"/>
          </p:cNvSpPr>
          <p:nvPr>
            <p:ph idx="1"/>
          </p:nvPr>
        </p:nvSpPr>
        <p:spPr>
          <a:xfrm>
            <a:off x="714375" y="1643063"/>
            <a:ext cx="7700963" cy="4605337"/>
          </a:xfrm>
        </p:spPr>
        <p:txBody>
          <a:bodyPr rtlCol="0">
            <a:normAutofit fontScale="85000" lnSpcReduction="10000"/>
          </a:bodyPr>
          <a:lstStyle/>
          <a:p>
            <a:pPr eaLnBrk="1" fontAlgn="auto" hangingPunct="1">
              <a:lnSpc>
                <a:spcPct val="110000"/>
              </a:lnSpc>
              <a:spcAft>
                <a:spcPts val="0"/>
              </a:spcAft>
              <a:defRPr/>
            </a:pPr>
            <a:r>
              <a:rPr lang="en-US" dirty="0" smtClean="0"/>
              <a:t>Users can protect what they own</a:t>
            </a:r>
          </a:p>
          <a:p>
            <a:pPr lvl="1" eaLnBrk="1" fontAlgn="auto" hangingPunct="1">
              <a:lnSpc>
                <a:spcPct val="110000"/>
              </a:lnSpc>
              <a:spcAft>
                <a:spcPts val="0"/>
              </a:spcAft>
              <a:defRPr/>
            </a:pPr>
            <a:r>
              <a:rPr lang="en-US" dirty="0" smtClean="0"/>
              <a:t>The owner may grant access to others</a:t>
            </a:r>
          </a:p>
          <a:p>
            <a:pPr lvl="1" eaLnBrk="1" fontAlgn="auto" hangingPunct="1">
              <a:lnSpc>
                <a:spcPct val="110000"/>
              </a:lnSpc>
              <a:spcAft>
                <a:spcPts val="0"/>
              </a:spcAft>
              <a:defRPr/>
            </a:pPr>
            <a:r>
              <a:rPr lang="en-US" dirty="0" smtClean="0"/>
              <a:t>The owner may define the type of access </a:t>
            </a:r>
            <a:r>
              <a:rPr lang="it-IT" dirty="0" smtClean="0"/>
              <a:t>(read/write/execute) given to others</a:t>
            </a:r>
          </a:p>
          <a:p>
            <a:pPr eaLnBrk="1" fontAlgn="auto" hangingPunct="1">
              <a:lnSpc>
                <a:spcPct val="110000"/>
              </a:lnSpc>
              <a:spcAft>
                <a:spcPts val="0"/>
              </a:spcAft>
              <a:defRPr/>
            </a:pPr>
            <a:r>
              <a:rPr lang="it-IT" dirty="0" smtClean="0"/>
              <a:t>DAC is the standard model used in operating systems</a:t>
            </a:r>
          </a:p>
          <a:p>
            <a:pPr eaLnBrk="1" fontAlgn="auto" hangingPunct="1">
              <a:lnSpc>
                <a:spcPct val="110000"/>
              </a:lnSpc>
              <a:spcAft>
                <a:spcPts val="0"/>
              </a:spcAft>
              <a:defRPr/>
            </a:pPr>
            <a:r>
              <a:rPr lang="it-IT" dirty="0" smtClean="0"/>
              <a:t>Mandatory Access Control (MAC)</a:t>
            </a:r>
          </a:p>
          <a:p>
            <a:pPr lvl="1" eaLnBrk="1" fontAlgn="auto" hangingPunct="1">
              <a:lnSpc>
                <a:spcPct val="110000"/>
              </a:lnSpc>
              <a:spcAft>
                <a:spcPts val="0"/>
              </a:spcAft>
              <a:defRPr/>
            </a:pPr>
            <a:r>
              <a:rPr lang="it-IT" dirty="0"/>
              <a:t>Alternative model not covered in this </a:t>
            </a:r>
            <a:r>
              <a:rPr lang="it-IT" dirty="0" smtClean="0"/>
              <a:t>lecture</a:t>
            </a:r>
          </a:p>
          <a:p>
            <a:pPr lvl="1" eaLnBrk="1" fontAlgn="auto" hangingPunct="1">
              <a:lnSpc>
                <a:spcPct val="110000"/>
              </a:lnSpc>
              <a:spcAft>
                <a:spcPts val="0"/>
              </a:spcAft>
              <a:defRPr/>
            </a:pPr>
            <a:r>
              <a:rPr lang="it-IT" dirty="0" smtClean="0"/>
              <a:t>Multiple levels of security for users and documents</a:t>
            </a:r>
          </a:p>
          <a:p>
            <a:pPr lvl="1" eaLnBrk="1" fontAlgn="auto" hangingPunct="1">
              <a:lnSpc>
                <a:spcPct val="110000"/>
              </a:lnSpc>
              <a:spcAft>
                <a:spcPts val="0"/>
              </a:spcAft>
              <a:defRPr/>
            </a:pPr>
            <a:r>
              <a:rPr lang="it-IT" dirty="0" smtClean="0"/>
              <a:t>Read down and write up principles</a:t>
            </a:r>
            <a:endParaRPr lang="it-IT" dirty="0"/>
          </a:p>
        </p:txBody>
      </p:sp>
      <p:sp>
        <p:nvSpPr>
          <p:cNvPr id="4" name="Segnaposto numero diapositiva 5"/>
          <p:cNvSpPr>
            <a:spLocks noGrp="1"/>
          </p:cNvSpPr>
          <p:nvPr>
            <p:ph type="sldNum" sz="quarter" idx="12"/>
          </p:nvPr>
        </p:nvSpPr>
        <p:spPr/>
        <p:txBody>
          <a:bodyPr/>
          <a:lstStyle/>
          <a:p>
            <a:pPr>
              <a:defRPr/>
            </a:pPr>
            <a:fld id="{B68E59DA-EF71-4E60-BBAE-E314B2A80694}" type="slidenum">
              <a:rPr lang="it-IT">
                <a:solidFill>
                  <a:prstClr val="white">
                    <a:tint val="75000"/>
                  </a:prstClr>
                </a:solidFill>
              </a:rPr>
              <a:pPr>
                <a:defRPr/>
              </a:pPr>
              <a:t>40</a:t>
            </a:fld>
            <a:endParaRPr lang="it-IT">
              <a:solidFill>
                <a:prstClr val="white">
                  <a:tint val="75000"/>
                </a:prstClr>
              </a:solidFill>
            </a:endParaRPr>
          </a:p>
        </p:txBody>
      </p:sp>
    </p:spTree>
    <p:extLst>
      <p:ext uri="{BB962C8B-B14F-4D97-AF65-F5344CB8AC3E}">
        <p14:creationId xmlns:p14="http://schemas.microsoft.com/office/powerpoint/2010/main" val="17334165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Closed</a:t>
            </a:r>
            <a:r>
              <a:rPr lang="it-IT" smtClean="0"/>
              <a:t> vs. Open Policy</a:t>
            </a:r>
          </a:p>
        </p:txBody>
      </p:sp>
      <p:sp>
        <p:nvSpPr>
          <p:cNvPr id="2564099" name="Rectangle 3"/>
          <p:cNvSpPr>
            <a:spLocks noGrp="1" noChangeArrowheads="1"/>
          </p:cNvSpPr>
          <p:nvPr>
            <p:ph idx="1"/>
          </p:nvPr>
        </p:nvSpPr>
        <p:spPr>
          <a:xfrm>
            <a:off x="714348" y="1600200"/>
            <a:ext cx="7896252" cy="4572000"/>
          </a:xfrm>
        </p:spPr>
        <p:txBody>
          <a:bodyPr numCol="2" rtlCol="0">
            <a:noAutofit/>
          </a:bodyPr>
          <a:lstStyle/>
          <a:p>
            <a:pPr eaLnBrk="1" fontAlgn="auto" hangingPunct="1">
              <a:lnSpc>
                <a:spcPct val="120000"/>
              </a:lnSpc>
              <a:spcAft>
                <a:spcPts val="0"/>
              </a:spcAft>
              <a:buFont typeface="Wingdings" pitchFamily="2" charset="2"/>
              <a:buNone/>
              <a:defRPr/>
            </a:pPr>
            <a:r>
              <a:rPr lang="en-US" sz="2800" dirty="0" smtClean="0">
                <a:solidFill>
                  <a:schemeClr val="accent6"/>
                </a:solidFill>
              </a:rPr>
              <a:t>Closed policy</a:t>
            </a:r>
          </a:p>
          <a:p>
            <a:pPr lvl="1" eaLnBrk="1" fontAlgn="auto" hangingPunct="1">
              <a:lnSpc>
                <a:spcPct val="120000"/>
              </a:lnSpc>
              <a:spcAft>
                <a:spcPts val="0"/>
              </a:spcAft>
              <a:defRPr/>
            </a:pPr>
            <a:r>
              <a:rPr lang="en-US" sz="2000" dirty="0" smtClean="0"/>
              <a:t>Also called “default secure”</a:t>
            </a:r>
          </a:p>
          <a:p>
            <a:pPr eaLnBrk="1" fontAlgn="auto" hangingPunct="1">
              <a:lnSpc>
                <a:spcPct val="120000"/>
              </a:lnSpc>
              <a:spcAft>
                <a:spcPts val="0"/>
              </a:spcAft>
              <a:defRPr/>
            </a:pPr>
            <a:r>
              <a:rPr lang="en-US" sz="2000" dirty="0" smtClean="0"/>
              <a:t>Give Tom read access to “</a:t>
            </a:r>
            <a:r>
              <a:rPr lang="en-US" sz="2000" dirty="0" err="1" smtClean="0"/>
              <a:t>foo</a:t>
            </a:r>
            <a:r>
              <a:rPr lang="en-US" sz="2000" dirty="0" smtClean="0"/>
              <a:t>”</a:t>
            </a:r>
          </a:p>
          <a:p>
            <a:pPr eaLnBrk="1" fontAlgn="auto" hangingPunct="1">
              <a:lnSpc>
                <a:spcPct val="120000"/>
              </a:lnSpc>
              <a:spcAft>
                <a:spcPts val="0"/>
              </a:spcAft>
              <a:defRPr/>
            </a:pPr>
            <a:r>
              <a:rPr lang="en-US" sz="2000" dirty="0" smtClean="0"/>
              <a:t>Give Bob r/w access to “bar</a:t>
            </a:r>
          </a:p>
          <a:p>
            <a:pPr eaLnBrk="1" fontAlgn="auto" hangingPunct="1">
              <a:lnSpc>
                <a:spcPct val="120000"/>
              </a:lnSpc>
              <a:spcAft>
                <a:spcPts val="0"/>
              </a:spcAft>
              <a:defRPr/>
            </a:pPr>
            <a:r>
              <a:rPr lang="en-US" sz="2000" dirty="0" smtClean="0"/>
              <a:t>Tom: I would like to read “</a:t>
            </a:r>
            <a:r>
              <a:rPr lang="en-US" sz="2000" dirty="0" err="1" smtClean="0"/>
              <a:t>foo</a:t>
            </a:r>
            <a:r>
              <a:rPr lang="en-US" sz="2000" dirty="0" smtClean="0"/>
              <a:t>”</a:t>
            </a:r>
          </a:p>
          <a:p>
            <a:pPr lvl="1" eaLnBrk="1" fontAlgn="auto" hangingPunct="1">
              <a:lnSpc>
                <a:spcPct val="120000"/>
              </a:lnSpc>
              <a:spcAft>
                <a:spcPts val="0"/>
              </a:spcAft>
              <a:defRPr/>
            </a:pPr>
            <a:r>
              <a:rPr lang="en-US" sz="2000" dirty="0" smtClean="0">
                <a:solidFill>
                  <a:schemeClr val="accent6"/>
                </a:solidFill>
              </a:rPr>
              <a:t>Access allowed</a:t>
            </a:r>
          </a:p>
          <a:p>
            <a:pPr eaLnBrk="1" fontAlgn="auto" hangingPunct="1">
              <a:lnSpc>
                <a:spcPct val="120000"/>
              </a:lnSpc>
              <a:spcAft>
                <a:spcPts val="0"/>
              </a:spcAft>
              <a:defRPr/>
            </a:pPr>
            <a:r>
              <a:rPr lang="en-US" sz="2000" dirty="0" smtClean="0"/>
              <a:t> Tom: I would like to read “bar”</a:t>
            </a:r>
          </a:p>
          <a:p>
            <a:pPr lvl="1" eaLnBrk="1" fontAlgn="auto" hangingPunct="1">
              <a:lnSpc>
                <a:spcPct val="120000"/>
              </a:lnSpc>
              <a:spcAft>
                <a:spcPts val="0"/>
              </a:spcAft>
              <a:defRPr/>
            </a:pPr>
            <a:r>
              <a:rPr lang="en-US" sz="2000" dirty="0" smtClean="0">
                <a:solidFill>
                  <a:schemeClr val="accent6"/>
                </a:solidFill>
              </a:rPr>
              <a:t>Access denied</a:t>
            </a:r>
            <a:br>
              <a:rPr lang="en-US" sz="2000" dirty="0" smtClean="0">
                <a:solidFill>
                  <a:schemeClr val="accent6"/>
                </a:solidFill>
              </a:rPr>
            </a:br>
            <a:endParaRPr lang="en-US" sz="2000" dirty="0" smtClean="0">
              <a:solidFill>
                <a:schemeClr val="accent6"/>
              </a:solidFill>
            </a:endParaRPr>
          </a:p>
          <a:p>
            <a:pPr eaLnBrk="1" fontAlgn="auto" hangingPunct="1">
              <a:lnSpc>
                <a:spcPct val="120000"/>
              </a:lnSpc>
              <a:spcAft>
                <a:spcPts val="0"/>
              </a:spcAft>
              <a:buFont typeface="Wingdings" pitchFamily="2" charset="2"/>
              <a:buNone/>
              <a:defRPr/>
            </a:pPr>
            <a:r>
              <a:rPr lang="en-US" sz="2800" dirty="0" smtClean="0">
                <a:solidFill>
                  <a:schemeClr val="accent6"/>
                </a:solidFill>
              </a:rPr>
              <a:t/>
            </a:r>
            <a:br>
              <a:rPr lang="en-US" sz="2800" dirty="0" smtClean="0">
                <a:solidFill>
                  <a:schemeClr val="accent6"/>
                </a:solidFill>
              </a:rPr>
            </a:br>
            <a:r>
              <a:rPr lang="en-US" sz="2800" dirty="0" smtClean="0">
                <a:solidFill>
                  <a:schemeClr val="accent6"/>
                </a:solidFill>
              </a:rPr>
              <a:t>Open Policy</a:t>
            </a:r>
          </a:p>
          <a:p>
            <a:pPr eaLnBrk="1" fontAlgn="auto" hangingPunct="1">
              <a:lnSpc>
                <a:spcPct val="120000"/>
              </a:lnSpc>
              <a:spcAft>
                <a:spcPts val="0"/>
              </a:spcAft>
              <a:defRPr/>
            </a:pPr>
            <a:r>
              <a:rPr lang="en-US" sz="2000" dirty="0" smtClean="0"/>
              <a:t>Deny Tom read access to “</a:t>
            </a:r>
            <a:r>
              <a:rPr lang="en-US" sz="2000" dirty="0" err="1" smtClean="0"/>
              <a:t>foo</a:t>
            </a:r>
            <a:r>
              <a:rPr lang="en-US" sz="2000" dirty="0" smtClean="0"/>
              <a:t>”</a:t>
            </a:r>
          </a:p>
          <a:p>
            <a:pPr eaLnBrk="1" fontAlgn="auto" hangingPunct="1">
              <a:lnSpc>
                <a:spcPct val="120000"/>
              </a:lnSpc>
              <a:spcAft>
                <a:spcPts val="0"/>
              </a:spcAft>
              <a:defRPr/>
            </a:pPr>
            <a:r>
              <a:rPr lang="en-US" sz="2000" dirty="0" smtClean="0"/>
              <a:t>Deny Bob r/w access to “bar”</a:t>
            </a:r>
          </a:p>
          <a:p>
            <a:pPr eaLnBrk="1" fontAlgn="auto" hangingPunct="1">
              <a:lnSpc>
                <a:spcPct val="120000"/>
              </a:lnSpc>
              <a:spcAft>
                <a:spcPts val="0"/>
              </a:spcAft>
              <a:defRPr/>
            </a:pPr>
            <a:r>
              <a:rPr lang="en-US" sz="2000" dirty="0" smtClean="0"/>
              <a:t>Tom: I would like to read “</a:t>
            </a:r>
            <a:r>
              <a:rPr lang="en-US" sz="2000" dirty="0" err="1" smtClean="0"/>
              <a:t>foo</a:t>
            </a:r>
            <a:r>
              <a:rPr lang="en-US" sz="2000" dirty="0" smtClean="0"/>
              <a:t>”</a:t>
            </a:r>
            <a:endParaRPr lang="it-IT" sz="2000" dirty="0" smtClean="0"/>
          </a:p>
          <a:p>
            <a:pPr lvl="1" eaLnBrk="1" fontAlgn="auto" hangingPunct="1">
              <a:lnSpc>
                <a:spcPct val="120000"/>
              </a:lnSpc>
              <a:spcAft>
                <a:spcPts val="0"/>
              </a:spcAft>
              <a:defRPr/>
            </a:pPr>
            <a:r>
              <a:rPr lang="it-IT" sz="2000" dirty="0" smtClean="0">
                <a:solidFill>
                  <a:schemeClr val="accent6"/>
                </a:solidFill>
              </a:rPr>
              <a:t>Access denied</a:t>
            </a:r>
          </a:p>
          <a:p>
            <a:pPr eaLnBrk="1" fontAlgn="auto" hangingPunct="1">
              <a:lnSpc>
                <a:spcPct val="120000"/>
              </a:lnSpc>
              <a:spcAft>
                <a:spcPts val="0"/>
              </a:spcAft>
              <a:defRPr/>
            </a:pPr>
            <a:r>
              <a:rPr lang="en-US" sz="2000" dirty="0" smtClean="0"/>
              <a:t>Tom: I would like to read “bar”</a:t>
            </a:r>
            <a:endParaRPr lang="it-IT" sz="2000" dirty="0" smtClean="0"/>
          </a:p>
          <a:p>
            <a:pPr lvl="1" eaLnBrk="1" fontAlgn="auto" hangingPunct="1">
              <a:lnSpc>
                <a:spcPct val="120000"/>
              </a:lnSpc>
              <a:spcAft>
                <a:spcPts val="0"/>
              </a:spcAft>
              <a:defRPr/>
            </a:pPr>
            <a:r>
              <a:rPr lang="it-IT" sz="2000" dirty="0" smtClean="0">
                <a:solidFill>
                  <a:schemeClr val="accent6"/>
                </a:solidFill>
              </a:rPr>
              <a:t>Access allowed</a:t>
            </a:r>
          </a:p>
        </p:txBody>
      </p:sp>
      <p:sp>
        <p:nvSpPr>
          <p:cNvPr id="4" name="Segnaposto numero diapositiva 5"/>
          <p:cNvSpPr>
            <a:spLocks noGrp="1"/>
          </p:cNvSpPr>
          <p:nvPr>
            <p:ph type="sldNum" sz="quarter" idx="12"/>
          </p:nvPr>
        </p:nvSpPr>
        <p:spPr/>
        <p:txBody>
          <a:bodyPr/>
          <a:lstStyle/>
          <a:p>
            <a:pPr>
              <a:defRPr/>
            </a:pPr>
            <a:fld id="{9547B8A8-448B-4FD2-A8A6-2EDBDF3E3A86}" type="slidenum">
              <a:rPr lang="it-IT">
                <a:solidFill>
                  <a:prstClr val="white">
                    <a:tint val="75000"/>
                  </a:prstClr>
                </a:solidFill>
              </a:rPr>
              <a:pPr>
                <a:defRPr/>
              </a:pPr>
              <a:t>41</a:t>
            </a:fld>
            <a:endParaRPr lang="it-IT" dirty="0">
              <a:solidFill>
                <a:prstClr val="white">
                  <a:tint val="75000"/>
                </a:prstClr>
              </a:solidFill>
            </a:endParaRPr>
          </a:p>
        </p:txBody>
      </p:sp>
    </p:spTree>
    <p:extLst>
      <p:ext uri="{BB962C8B-B14F-4D97-AF65-F5344CB8AC3E}">
        <p14:creationId xmlns:p14="http://schemas.microsoft.com/office/powerpoint/2010/main" val="185596951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it-IT" sz="3600" smtClean="0"/>
              <a:t>Closed Policy with Negative</a:t>
            </a:r>
            <a:br>
              <a:rPr lang="it-IT" sz="3600" smtClean="0"/>
            </a:br>
            <a:r>
              <a:rPr lang="it-IT" sz="3600" smtClean="0"/>
              <a:t>Authorizations and  Deny Priority </a:t>
            </a:r>
            <a:endParaRPr lang="en-US" sz="3600" smtClean="0"/>
          </a:p>
        </p:txBody>
      </p:sp>
      <p:sp>
        <p:nvSpPr>
          <p:cNvPr id="3" name="Content Placeholder 2"/>
          <p:cNvSpPr>
            <a:spLocks noGrp="1"/>
          </p:cNvSpPr>
          <p:nvPr>
            <p:ph idx="1"/>
          </p:nvPr>
        </p:nvSpPr>
        <p:spPr>
          <a:xfrm>
            <a:off x="457200" y="1981200"/>
            <a:ext cx="8229600" cy="4144963"/>
          </a:xfrm>
        </p:spPr>
        <p:txBody>
          <a:bodyPr rtlCol="0">
            <a:normAutofit/>
          </a:bodyPr>
          <a:lstStyle/>
          <a:p>
            <a:pPr marL="514350" indent="-514350" eaLnBrk="1" fontAlgn="auto" hangingPunct="1">
              <a:spcAft>
                <a:spcPts val="0"/>
              </a:spcAft>
              <a:buClr>
                <a:schemeClr val="tx1"/>
              </a:buClr>
              <a:buSzPct val="110000"/>
              <a:defRPr/>
            </a:pPr>
            <a:r>
              <a:rPr lang="en-US" sz="2800" dirty="0" smtClean="0"/>
              <a:t>Give Tom r/w access to “bar”</a:t>
            </a:r>
          </a:p>
          <a:p>
            <a:pPr marL="514350" indent="-514350" eaLnBrk="1" fontAlgn="auto" hangingPunct="1">
              <a:spcAft>
                <a:spcPts val="0"/>
              </a:spcAft>
              <a:buClr>
                <a:schemeClr val="tx1"/>
              </a:buClr>
              <a:buSzPct val="110000"/>
              <a:defRPr/>
            </a:pPr>
            <a:r>
              <a:rPr lang="en-US" sz="2800" dirty="0" smtClean="0"/>
              <a:t>Deny Tom write access to “bar”</a:t>
            </a:r>
          </a:p>
          <a:p>
            <a:pPr marL="514350" indent="-514350" eaLnBrk="1" fontAlgn="auto" hangingPunct="1">
              <a:spcAft>
                <a:spcPts val="0"/>
              </a:spcAft>
              <a:buClr>
                <a:schemeClr val="tx1"/>
              </a:buClr>
              <a:buSzPct val="110000"/>
              <a:defRPr/>
            </a:pPr>
            <a:r>
              <a:rPr lang="en-US" sz="2800" dirty="0" smtClean="0"/>
              <a:t>Tom: I would like to read “bar”</a:t>
            </a:r>
          </a:p>
          <a:p>
            <a:pPr marL="863600" lvl="1" indent="-514350" eaLnBrk="1" fontAlgn="auto" hangingPunct="1">
              <a:spcAft>
                <a:spcPts val="0"/>
              </a:spcAft>
              <a:buClr>
                <a:schemeClr val="tx1"/>
              </a:buClr>
              <a:buSzPct val="110000"/>
              <a:defRPr/>
            </a:pPr>
            <a:r>
              <a:rPr lang="en-US" sz="2400" dirty="0" smtClean="0">
                <a:solidFill>
                  <a:schemeClr val="accent6"/>
                </a:solidFill>
              </a:rPr>
              <a:t>Access  allowed</a:t>
            </a:r>
          </a:p>
          <a:p>
            <a:pPr marL="514350" indent="-514350" eaLnBrk="1" fontAlgn="auto" hangingPunct="1">
              <a:spcAft>
                <a:spcPts val="0"/>
              </a:spcAft>
              <a:buClr>
                <a:schemeClr val="tx1"/>
              </a:buClr>
              <a:buSzPct val="110000"/>
              <a:defRPr/>
            </a:pPr>
            <a:r>
              <a:rPr lang="en-US" sz="2800" dirty="0" smtClean="0"/>
              <a:t>Tom: I would like to write “bar”</a:t>
            </a:r>
          </a:p>
          <a:p>
            <a:pPr marL="863600" lvl="1" indent="-514350" eaLnBrk="1" fontAlgn="auto" hangingPunct="1">
              <a:spcAft>
                <a:spcPts val="0"/>
              </a:spcAft>
              <a:buClr>
                <a:schemeClr val="tx1"/>
              </a:buClr>
              <a:buSzPct val="110000"/>
              <a:defRPr/>
            </a:pPr>
            <a:r>
              <a:rPr lang="en-US" sz="2400" dirty="0" smtClean="0">
                <a:solidFill>
                  <a:schemeClr val="accent6"/>
                </a:solidFill>
              </a:rPr>
              <a:t>Access denied</a:t>
            </a:r>
          </a:p>
          <a:p>
            <a:pPr marL="514350" indent="-514350" eaLnBrk="1" fontAlgn="auto" hangingPunct="1">
              <a:spcAft>
                <a:spcPts val="0"/>
              </a:spcAft>
              <a:buClr>
                <a:schemeClr val="tx1"/>
              </a:buClr>
              <a:buSzPct val="110000"/>
              <a:defRPr/>
            </a:pPr>
            <a:r>
              <a:rPr lang="en-US" sz="2800" dirty="0" smtClean="0"/>
              <a:t>Policy is used by Windows to manage access control to the file system</a:t>
            </a:r>
          </a:p>
        </p:txBody>
      </p:sp>
      <p:sp>
        <p:nvSpPr>
          <p:cNvPr id="6" name="Slide Number Placeholder 5"/>
          <p:cNvSpPr>
            <a:spLocks noGrp="1"/>
          </p:cNvSpPr>
          <p:nvPr>
            <p:ph type="sldNum" sz="quarter" idx="12"/>
          </p:nvPr>
        </p:nvSpPr>
        <p:spPr/>
        <p:txBody>
          <a:bodyPr/>
          <a:lstStyle/>
          <a:p>
            <a:pPr>
              <a:defRPr/>
            </a:pPr>
            <a:fld id="{C173EEA3-8355-4C53-B6C3-DD3CF2111587}" type="slidenum">
              <a:rPr lang="en-US">
                <a:solidFill>
                  <a:prstClr val="white">
                    <a:tint val="75000"/>
                  </a:prstClr>
                </a:solidFill>
              </a:rPr>
              <a:pPr>
                <a:defRPr/>
              </a:pPr>
              <a:t>42</a:t>
            </a:fld>
            <a:endParaRPr lang="en-US">
              <a:solidFill>
                <a:prstClr val="white">
                  <a:tint val="75000"/>
                </a:prstClr>
              </a:solidFill>
            </a:endParaRPr>
          </a:p>
        </p:txBody>
      </p:sp>
    </p:spTree>
    <p:extLst>
      <p:ext uri="{BB962C8B-B14F-4D97-AF65-F5344CB8AC3E}">
        <p14:creationId xmlns:p14="http://schemas.microsoft.com/office/powerpoint/2010/main" val="3326751167"/>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Access Control Entries and Lists</a:t>
            </a:r>
          </a:p>
        </p:txBody>
      </p:sp>
      <p:sp>
        <p:nvSpPr>
          <p:cNvPr id="10244" name="Rectangle 3" descr="Rectangle: Click to edit Master text styles&#10;Second level&#10;Third level&#10;Fourth level&#10;Fifth level"/>
          <p:cNvSpPr>
            <a:spLocks noGrp="1" noChangeArrowheads="1"/>
          </p:cNvSpPr>
          <p:nvPr>
            <p:ph idx="1"/>
          </p:nvPr>
        </p:nvSpPr>
        <p:spPr>
          <a:xfrm>
            <a:off x="785813" y="1571625"/>
            <a:ext cx="7715250" cy="4786313"/>
          </a:xfrm>
        </p:spPr>
        <p:txBody>
          <a:bodyPr rtlCol="0">
            <a:normAutofit fontScale="85000" lnSpcReduction="20000"/>
          </a:bodyPr>
          <a:lstStyle/>
          <a:p>
            <a:pPr eaLnBrk="1" fontAlgn="auto" hangingPunct="1">
              <a:lnSpc>
                <a:spcPct val="120000"/>
              </a:lnSpc>
              <a:spcAft>
                <a:spcPts val="0"/>
              </a:spcAft>
              <a:defRPr/>
            </a:pPr>
            <a:r>
              <a:rPr lang="en-US" sz="2800" dirty="0" smtClean="0"/>
              <a:t>An </a:t>
            </a:r>
            <a:r>
              <a:rPr lang="en-US" sz="2800" dirty="0" smtClean="0">
                <a:solidFill>
                  <a:schemeClr val="accent6"/>
                </a:solidFill>
              </a:rPr>
              <a:t>Access Control List</a:t>
            </a:r>
            <a:r>
              <a:rPr lang="en-US" sz="2800" dirty="0" smtClean="0"/>
              <a:t> (ACL) for a resource (e.g., a file or folder) is a sorted list of zero or more </a:t>
            </a:r>
            <a:r>
              <a:rPr lang="en-US" sz="2800" dirty="0" smtClean="0">
                <a:solidFill>
                  <a:schemeClr val="accent6"/>
                </a:solidFill>
              </a:rPr>
              <a:t>Access Control Entries</a:t>
            </a:r>
            <a:r>
              <a:rPr lang="en-US" sz="2800" dirty="0" smtClean="0"/>
              <a:t> (ACEs)</a:t>
            </a:r>
          </a:p>
          <a:p>
            <a:pPr eaLnBrk="1" fontAlgn="auto" hangingPunct="1">
              <a:lnSpc>
                <a:spcPct val="120000"/>
              </a:lnSpc>
              <a:spcAft>
                <a:spcPts val="0"/>
              </a:spcAft>
              <a:defRPr/>
            </a:pPr>
            <a:r>
              <a:rPr lang="en-US" sz="2800" dirty="0" smtClean="0"/>
              <a:t>An ACE specifies that a certain set of accesses (e.g., read, execute and write) to the resources is allowed or denied for a user or group</a:t>
            </a:r>
          </a:p>
          <a:p>
            <a:pPr eaLnBrk="1" fontAlgn="auto" hangingPunct="1">
              <a:lnSpc>
                <a:spcPct val="120000"/>
              </a:lnSpc>
              <a:spcAft>
                <a:spcPts val="0"/>
              </a:spcAft>
              <a:defRPr/>
            </a:pPr>
            <a:r>
              <a:rPr lang="en-US" sz="2800" dirty="0" smtClean="0"/>
              <a:t>Examples of ACEs for folder “Bob’s CS167 Grades”</a:t>
            </a:r>
          </a:p>
          <a:p>
            <a:pPr lvl="1" eaLnBrk="1" fontAlgn="auto" hangingPunct="1">
              <a:lnSpc>
                <a:spcPct val="120000"/>
              </a:lnSpc>
              <a:spcAft>
                <a:spcPts val="0"/>
              </a:spcAft>
              <a:defRPr/>
            </a:pPr>
            <a:r>
              <a:rPr lang="en-US" sz="2400" dirty="0" smtClean="0"/>
              <a:t>Bob; Read; Allow</a:t>
            </a:r>
          </a:p>
          <a:p>
            <a:pPr lvl="1" eaLnBrk="1" fontAlgn="auto" hangingPunct="1">
              <a:lnSpc>
                <a:spcPct val="120000"/>
              </a:lnSpc>
              <a:spcAft>
                <a:spcPts val="0"/>
              </a:spcAft>
              <a:defRPr/>
            </a:pPr>
            <a:r>
              <a:rPr lang="en-US" sz="2400" dirty="0" smtClean="0"/>
              <a:t>TAs; Read; Allow</a:t>
            </a:r>
          </a:p>
          <a:p>
            <a:pPr lvl="1" eaLnBrk="1" fontAlgn="auto" hangingPunct="1">
              <a:lnSpc>
                <a:spcPct val="120000"/>
              </a:lnSpc>
              <a:spcAft>
                <a:spcPts val="0"/>
              </a:spcAft>
              <a:defRPr/>
            </a:pPr>
            <a:r>
              <a:rPr lang="en-US" sz="2400" dirty="0" smtClean="0"/>
              <a:t>TWD; Read, Write; Allow</a:t>
            </a:r>
          </a:p>
          <a:p>
            <a:pPr lvl="1" eaLnBrk="1" fontAlgn="auto" hangingPunct="1">
              <a:lnSpc>
                <a:spcPct val="120000"/>
              </a:lnSpc>
              <a:spcAft>
                <a:spcPts val="0"/>
              </a:spcAft>
              <a:defRPr/>
            </a:pPr>
            <a:r>
              <a:rPr lang="en-US" sz="2400" dirty="0" smtClean="0"/>
              <a:t>Bob; Write; Deny</a:t>
            </a:r>
          </a:p>
          <a:p>
            <a:pPr lvl="1" eaLnBrk="1" fontAlgn="auto" hangingPunct="1">
              <a:lnSpc>
                <a:spcPct val="120000"/>
              </a:lnSpc>
              <a:spcAft>
                <a:spcPts val="0"/>
              </a:spcAft>
              <a:defRPr/>
            </a:pPr>
            <a:r>
              <a:rPr lang="en-US" sz="2400" dirty="0" smtClean="0"/>
              <a:t>TAs; Write; Allow</a:t>
            </a:r>
          </a:p>
        </p:txBody>
      </p:sp>
      <p:sp>
        <p:nvSpPr>
          <p:cNvPr id="10" name="Segnaposto numero diapositiva 4"/>
          <p:cNvSpPr>
            <a:spLocks noGrp="1"/>
          </p:cNvSpPr>
          <p:nvPr>
            <p:ph type="sldNum" sz="quarter" idx="12"/>
          </p:nvPr>
        </p:nvSpPr>
        <p:spPr>
          <a:xfrm>
            <a:off x="6462713" y="6248400"/>
            <a:ext cx="2895600" cy="457200"/>
          </a:xfrm>
        </p:spPr>
        <p:txBody>
          <a:bodyPr/>
          <a:lstStyle/>
          <a:p>
            <a:pPr algn="ctr">
              <a:defRPr/>
            </a:pPr>
            <a:fld id="{33A282FB-84E4-4D50-B213-695BEDB0F78A}" type="slidenum">
              <a:rPr lang="en-GB">
                <a:solidFill>
                  <a:prstClr val="white">
                    <a:tint val="75000"/>
                  </a:prstClr>
                </a:solidFill>
              </a:rPr>
              <a:pPr algn="ctr">
                <a:defRPr/>
              </a:pPr>
              <a:t>43</a:t>
            </a:fld>
            <a:endParaRPr lang="en-GB" dirty="0">
              <a:solidFill>
                <a:prstClr val="white">
                  <a:tint val="75000"/>
                </a:prstClr>
              </a:solidFill>
            </a:endParaRPr>
          </a:p>
        </p:txBody>
      </p:sp>
    </p:spTree>
    <p:extLst>
      <p:ext uri="{BB962C8B-B14F-4D97-AF65-F5344CB8AC3E}">
        <p14:creationId xmlns:p14="http://schemas.microsoft.com/office/powerpoint/2010/main" val="489954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Linux vs. Windows</a:t>
            </a:r>
          </a:p>
        </p:txBody>
      </p:sp>
      <p:sp>
        <p:nvSpPr>
          <p:cNvPr id="3" name="Content Placeholder 2"/>
          <p:cNvSpPr>
            <a:spLocks noGrp="1"/>
          </p:cNvSpPr>
          <p:nvPr>
            <p:ph idx="1"/>
          </p:nvPr>
        </p:nvSpPr>
        <p:spPr>
          <a:xfrm>
            <a:off x="457200" y="1600200"/>
            <a:ext cx="8228013" cy="4572000"/>
          </a:xfrm>
        </p:spPr>
        <p:txBody>
          <a:bodyPr numCol="2" rtlCol="0">
            <a:normAutofit fontScale="77500" lnSpcReduction="20000"/>
          </a:bodyPr>
          <a:lstStyle/>
          <a:p>
            <a:pPr eaLnBrk="1" fontAlgn="auto" hangingPunct="1">
              <a:lnSpc>
                <a:spcPct val="110000"/>
              </a:lnSpc>
              <a:spcAft>
                <a:spcPts val="0"/>
              </a:spcAft>
              <a:defRPr/>
            </a:pPr>
            <a:r>
              <a:rPr lang="en-US" dirty="0" smtClean="0"/>
              <a:t>Linux</a:t>
            </a:r>
          </a:p>
          <a:p>
            <a:pPr lvl="1" eaLnBrk="1" fontAlgn="auto" hangingPunct="1">
              <a:lnSpc>
                <a:spcPct val="110000"/>
              </a:lnSpc>
              <a:spcAft>
                <a:spcPts val="0"/>
              </a:spcAft>
              <a:defRPr/>
            </a:pPr>
            <a:r>
              <a:rPr lang="en-US" dirty="0" smtClean="0"/>
              <a:t>Allow-only ACEs</a:t>
            </a:r>
          </a:p>
          <a:p>
            <a:pPr lvl="1" eaLnBrk="1" fontAlgn="auto" hangingPunct="1">
              <a:lnSpc>
                <a:spcPct val="110000"/>
              </a:lnSpc>
              <a:spcAft>
                <a:spcPts val="0"/>
              </a:spcAft>
              <a:defRPr/>
            </a:pPr>
            <a:r>
              <a:rPr lang="en-US" dirty="0" smtClean="0"/>
              <a:t>Access to file depends on ACL of file and of all its ancestor folders</a:t>
            </a:r>
          </a:p>
          <a:p>
            <a:pPr lvl="1" eaLnBrk="1" fontAlgn="auto" hangingPunct="1">
              <a:lnSpc>
                <a:spcPct val="110000"/>
              </a:lnSpc>
              <a:spcAft>
                <a:spcPts val="0"/>
              </a:spcAft>
              <a:defRPr/>
            </a:pPr>
            <a:r>
              <a:rPr lang="en-US" dirty="0" smtClean="0"/>
              <a:t>Start at root of file system</a:t>
            </a:r>
          </a:p>
          <a:p>
            <a:pPr lvl="1" eaLnBrk="1" fontAlgn="auto" hangingPunct="1">
              <a:lnSpc>
                <a:spcPct val="110000"/>
              </a:lnSpc>
              <a:spcAft>
                <a:spcPts val="0"/>
              </a:spcAft>
              <a:defRPr/>
            </a:pPr>
            <a:r>
              <a:rPr lang="en-US" dirty="0" smtClean="0"/>
              <a:t>Traverse path of folders</a:t>
            </a:r>
          </a:p>
          <a:p>
            <a:pPr lvl="1" eaLnBrk="1" fontAlgn="auto" hangingPunct="1">
              <a:lnSpc>
                <a:spcPct val="110000"/>
              </a:lnSpc>
              <a:spcAft>
                <a:spcPts val="0"/>
              </a:spcAft>
              <a:defRPr/>
            </a:pPr>
            <a:r>
              <a:rPr lang="en-US" dirty="0" smtClean="0"/>
              <a:t>Each folder must have execute (</a:t>
            </a:r>
            <a:r>
              <a:rPr lang="en-US" dirty="0" err="1" smtClean="0"/>
              <a:t>cd</a:t>
            </a:r>
            <a:r>
              <a:rPr lang="en-US" dirty="0" smtClean="0"/>
              <a:t>) permission</a:t>
            </a:r>
          </a:p>
          <a:p>
            <a:pPr lvl="1" eaLnBrk="1" fontAlgn="auto" hangingPunct="1">
              <a:lnSpc>
                <a:spcPct val="110000"/>
              </a:lnSpc>
              <a:spcAft>
                <a:spcPts val="0"/>
              </a:spcAft>
              <a:defRPr/>
            </a:pPr>
            <a:r>
              <a:rPr lang="en-US" dirty="0" smtClean="0"/>
              <a:t>Different paths to same file not equivalent</a:t>
            </a:r>
          </a:p>
          <a:p>
            <a:pPr lvl="1" eaLnBrk="1" fontAlgn="auto" hangingPunct="1">
              <a:lnSpc>
                <a:spcPct val="110000"/>
              </a:lnSpc>
              <a:spcAft>
                <a:spcPts val="0"/>
              </a:spcAft>
              <a:defRPr/>
            </a:pPr>
            <a:r>
              <a:rPr lang="en-US" dirty="0" smtClean="0"/>
              <a:t>File’s ACL must allow requested access</a:t>
            </a:r>
          </a:p>
          <a:p>
            <a:pPr eaLnBrk="1" fontAlgn="auto" hangingPunct="1">
              <a:lnSpc>
                <a:spcPct val="110000"/>
              </a:lnSpc>
              <a:spcAft>
                <a:spcPts val="0"/>
              </a:spcAft>
              <a:defRPr/>
            </a:pPr>
            <a:r>
              <a:rPr lang="en-US" dirty="0" smtClean="0"/>
              <a:t>Windows</a:t>
            </a:r>
          </a:p>
          <a:p>
            <a:pPr lvl="1" eaLnBrk="1" fontAlgn="auto" hangingPunct="1">
              <a:lnSpc>
                <a:spcPct val="110000"/>
              </a:lnSpc>
              <a:spcAft>
                <a:spcPts val="0"/>
              </a:spcAft>
              <a:defRPr/>
            </a:pPr>
            <a:r>
              <a:rPr lang="en-US" dirty="0" smtClean="0"/>
              <a:t>Allow and deny ACEs</a:t>
            </a:r>
          </a:p>
          <a:p>
            <a:pPr lvl="1" eaLnBrk="1" fontAlgn="auto" hangingPunct="1">
              <a:lnSpc>
                <a:spcPct val="110000"/>
              </a:lnSpc>
              <a:spcAft>
                <a:spcPts val="0"/>
              </a:spcAft>
              <a:defRPr/>
            </a:pPr>
            <a:r>
              <a:rPr lang="en-US" dirty="0" smtClean="0"/>
              <a:t>By default, deny ACEs precede allow ones</a:t>
            </a:r>
          </a:p>
          <a:p>
            <a:pPr lvl="1" eaLnBrk="1" fontAlgn="auto" hangingPunct="1">
              <a:lnSpc>
                <a:spcPct val="110000"/>
              </a:lnSpc>
              <a:spcAft>
                <a:spcPts val="0"/>
              </a:spcAft>
              <a:defRPr/>
            </a:pPr>
            <a:r>
              <a:rPr lang="en-US" dirty="0" smtClean="0"/>
              <a:t>Access to file depends first on file’s ACL</a:t>
            </a:r>
          </a:p>
          <a:p>
            <a:pPr lvl="1" eaLnBrk="1" fontAlgn="auto" hangingPunct="1">
              <a:lnSpc>
                <a:spcPct val="110000"/>
              </a:lnSpc>
              <a:spcAft>
                <a:spcPts val="0"/>
              </a:spcAft>
              <a:defRPr/>
            </a:pPr>
            <a:r>
              <a:rPr lang="en-US" dirty="0" smtClean="0"/>
              <a:t>Permissions set on a folder can be set to propagate to descendants (inheritance)</a:t>
            </a:r>
          </a:p>
          <a:p>
            <a:pPr lvl="1" eaLnBrk="1" fontAlgn="auto" hangingPunct="1">
              <a:lnSpc>
                <a:spcPct val="110000"/>
              </a:lnSpc>
              <a:spcAft>
                <a:spcPts val="0"/>
              </a:spcAft>
              <a:defRPr/>
            </a:pPr>
            <a:r>
              <a:rPr lang="en-US" dirty="0" smtClean="0"/>
              <a:t>System keeps track of inherited ACE’s. Lower priority than object’s ACE.</a:t>
            </a:r>
          </a:p>
        </p:txBody>
      </p:sp>
      <p:sp>
        <p:nvSpPr>
          <p:cNvPr id="6" name="Slide Number Placeholder 5"/>
          <p:cNvSpPr>
            <a:spLocks noGrp="1"/>
          </p:cNvSpPr>
          <p:nvPr>
            <p:ph type="sldNum" sz="quarter" idx="12"/>
          </p:nvPr>
        </p:nvSpPr>
        <p:spPr/>
        <p:txBody>
          <a:bodyPr/>
          <a:lstStyle/>
          <a:p>
            <a:pPr>
              <a:defRPr/>
            </a:pPr>
            <a:fld id="{2C287002-2DBF-4CA2-AB8D-0035D854FF65}" type="slidenum">
              <a:rPr lang="en-US">
                <a:solidFill>
                  <a:prstClr val="white">
                    <a:tint val="75000"/>
                  </a:prstClr>
                </a:solidFill>
              </a:rPr>
              <a:pPr>
                <a:defRPr/>
              </a:pPr>
              <a:t>44</a:t>
            </a:fld>
            <a:endParaRPr lang="en-US" dirty="0">
              <a:solidFill>
                <a:prstClr val="white">
                  <a:tint val="75000"/>
                </a:prstClr>
              </a:solidFill>
            </a:endParaRPr>
          </a:p>
        </p:txBody>
      </p:sp>
    </p:spTree>
    <p:extLst>
      <p:ext uri="{BB962C8B-B14F-4D97-AF65-F5344CB8AC3E}">
        <p14:creationId xmlns:p14="http://schemas.microsoft.com/office/powerpoint/2010/main" val="4245841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492125"/>
            <a:ext cx="8229600" cy="708025"/>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smtClean="0"/>
              <a:t>Linux File Access Control</a:t>
            </a:r>
          </a:p>
        </p:txBody>
      </p:sp>
      <p:sp>
        <p:nvSpPr>
          <p:cNvPr id="12291" name="Rectangle 2"/>
          <p:cNvSpPr>
            <a:spLocks noGrp="1" noChangeArrowheads="1"/>
          </p:cNvSpPr>
          <p:nvPr>
            <p:ph idx="1"/>
          </p:nvPr>
        </p:nvSpPr>
        <p:spPr/>
        <p:txBody>
          <a:bodyPr>
            <a:sp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File Access Control for:</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Files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Directories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Therefore…</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\dev\ : </a:t>
            </a:r>
            <a:r>
              <a:rPr lang="en-GB" i="1" smtClean="0"/>
              <a:t>devices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\mnt\ : </a:t>
            </a:r>
            <a:r>
              <a:rPr lang="en-GB" i="1" smtClean="0"/>
              <a:t>mounted file systems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What else? </a:t>
            </a:r>
            <a:r>
              <a:rPr lang="en-GB" i="1" smtClean="0"/>
              <a:t>Sockets, pipes, symbolic links</a:t>
            </a:r>
            <a:r>
              <a:rPr lang="en-GB" smtClean="0"/>
              <a:t>…</a:t>
            </a:r>
          </a:p>
        </p:txBody>
      </p:sp>
      <p:sp>
        <p:nvSpPr>
          <p:cNvPr id="6" name="Segnaposto numero diapositiva 5"/>
          <p:cNvSpPr>
            <a:spLocks noGrp="1"/>
          </p:cNvSpPr>
          <p:nvPr>
            <p:ph type="sldNum" sz="quarter" idx="12"/>
          </p:nvPr>
        </p:nvSpPr>
        <p:spPr/>
        <p:txBody>
          <a:bodyPr/>
          <a:lstStyle/>
          <a:p>
            <a:pPr>
              <a:defRPr/>
            </a:pPr>
            <a:fld id="{DE6A5337-7027-4874-855B-F091D6D6E2D3}" type="slidenum">
              <a:rPr lang="en-GB">
                <a:solidFill>
                  <a:prstClr val="white">
                    <a:tint val="75000"/>
                  </a:prstClr>
                </a:solidFill>
              </a:rPr>
              <a:pPr>
                <a:defRPr/>
              </a:pPr>
              <a:t>45</a:t>
            </a:fld>
            <a:endParaRPr lang="en-GB">
              <a:solidFill>
                <a:prstClr val="white">
                  <a:tint val="75000"/>
                </a:prstClr>
              </a:solidFill>
            </a:endParaRPr>
          </a:p>
        </p:txBody>
      </p:sp>
    </p:spTree>
    <p:extLst>
      <p:ext uri="{BB962C8B-B14F-4D97-AF65-F5344CB8AC3E}">
        <p14:creationId xmlns:p14="http://schemas.microsoft.com/office/powerpoint/2010/main" val="23982095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Linux File System</a:t>
            </a:r>
          </a:p>
        </p:txBody>
      </p:sp>
      <p:sp>
        <p:nvSpPr>
          <p:cNvPr id="3" name="Content Placeholder 2"/>
          <p:cNvSpPr>
            <a:spLocks noGrp="1"/>
          </p:cNvSpPr>
          <p:nvPr>
            <p:ph idx="1"/>
          </p:nvPr>
        </p:nvSpPr>
        <p:spPr>
          <a:xfrm>
            <a:off x="457200" y="1295400"/>
            <a:ext cx="8229600" cy="5181600"/>
          </a:xfrm>
        </p:spPr>
        <p:txBody>
          <a:bodyPr rtlCol="0">
            <a:normAutofit fontScale="55000" lnSpcReduction="20000"/>
          </a:bodyPr>
          <a:lstStyle/>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Tree of directories (folders)</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Each directory has links to zero or more files or directories</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Hard link</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From a directory to a file</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same file can have hard links from multiple directories, each with its own filename, but all sharing owner, group, and permissions</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File deleted when no more hard links to it</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Symbolic link (</a:t>
            </a:r>
            <a:r>
              <a:rPr lang="en-GB" dirty="0" err="1" smtClean="0">
                <a:solidFill>
                  <a:schemeClr val="accent6"/>
                </a:solidFill>
              </a:rPr>
              <a:t>symlink</a:t>
            </a:r>
            <a:r>
              <a:rPr lang="en-GB" dirty="0" smtClean="0">
                <a:solidFill>
                  <a:schemeClr val="accent6"/>
                </a:solidFill>
              </a:rPr>
              <a: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From a directory to a target file or directory</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Stores path to target, which is traversed for each access</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same file or directory can have multiple </a:t>
            </a:r>
            <a:r>
              <a:rPr lang="en-GB" dirty="0" err="1" smtClean="0"/>
              <a:t>symlinks</a:t>
            </a:r>
            <a:r>
              <a:rPr lang="en-GB" dirty="0" smtClean="0"/>
              <a:t> to it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Removal of </a:t>
            </a:r>
            <a:r>
              <a:rPr lang="en-GB" dirty="0" err="1" smtClean="0"/>
              <a:t>symlink</a:t>
            </a:r>
            <a:r>
              <a:rPr lang="en-GB" dirty="0" smtClean="0"/>
              <a:t> does not affect target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Removal of target invalidates (but not removes) </a:t>
            </a:r>
            <a:r>
              <a:rPr lang="en-GB" dirty="0" err="1" smtClean="0"/>
              <a:t>symlinks</a:t>
            </a:r>
            <a:r>
              <a:rPr lang="en-GB" dirty="0" smtClean="0"/>
              <a:t> to it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Analogue of Windows shortcut or Mac OS </a:t>
            </a:r>
            <a:r>
              <a:rPr lang="en-GB" dirty="0" smtClean="0"/>
              <a:t>alias</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Permissions of the target are checked before read/write.  Permissions of the </a:t>
            </a:r>
            <a:r>
              <a:rPr lang="en-GB" dirty="0" err="1" smtClean="0"/>
              <a:t>symlink</a:t>
            </a:r>
            <a:r>
              <a:rPr lang="en-GB" dirty="0" smtClean="0"/>
              <a:t> are irrelevant. </a:t>
            </a:r>
            <a:endParaRPr lang="en-US" dirty="0" smtClean="0"/>
          </a:p>
        </p:txBody>
      </p:sp>
      <p:sp>
        <p:nvSpPr>
          <p:cNvPr id="6" name="Slide Number Placeholder 5"/>
          <p:cNvSpPr>
            <a:spLocks noGrp="1"/>
          </p:cNvSpPr>
          <p:nvPr>
            <p:ph type="sldNum" sz="quarter" idx="12"/>
          </p:nvPr>
        </p:nvSpPr>
        <p:spPr/>
        <p:txBody>
          <a:bodyPr/>
          <a:lstStyle/>
          <a:p>
            <a:pPr>
              <a:defRPr/>
            </a:pPr>
            <a:fld id="{2BBDF7DD-F156-4330-9484-11A77FED5EBA}" type="slidenum">
              <a:rPr lang="en-US">
                <a:solidFill>
                  <a:prstClr val="white">
                    <a:tint val="75000"/>
                  </a:prstClr>
                </a:solidFill>
              </a:rPr>
              <a:pPr>
                <a:defRPr/>
              </a:pPr>
              <a:t>46</a:t>
            </a:fld>
            <a:endParaRPr lang="en-US" dirty="0">
              <a:solidFill>
                <a:prstClr val="white">
                  <a:tint val="75000"/>
                </a:prstClr>
              </a:solidFill>
            </a:endParaRPr>
          </a:p>
        </p:txBody>
      </p:sp>
    </p:spTree>
    <p:extLst>
      <p:ext uri="{BB962C8B-B14F-4D97-AF65-F5344CB8AC3E}">
        <p14:creationId xmlns:p14="http://schemas.microsoft.com/office/powerpoint/2010/main" val="36652211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Exploiting Symbolic Links</a:t>
            </a:r>
          </a:p>
        </p:txBody>
      </p:sp>
      <p:sp>
        <p:nvSpPr>
          <p:cNvPr id="3" name="Content Placeholder 2"/>
          <p:cNvSpPr>
            <a:spLocks noGrp="1"/>
          </p:cNvSpPr>
          <p:nvPr>
            <p:ph idx="1"/>
          </p:nvPr>
        </p:nvSpPr>
        <p:spPr>
          <a:xfrm>
            <a:off x="457200" y="1295400"/>
            <a:ext cx="8229600" cy="5181600"/>
          </a:xfrm>
        </p:spPr>
        <p:txBody>
          <a:bodyPr rtlCol="0">
            <a:normAutofit fontScale="85000" lnSpcReduction="20000"/>
          </a:bodyPr>
          <a:lstStyle/>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Consider a program that allows a user to specify a program to open and read. </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Program specifically checks that the file is </a:t>
            </a:r>
            <a:r>
              <a:rPr lang="en-US" b="1" dirty="0" smtClean="0"/>
              <a:t>not</a:t>
            </a:r>
            <a:r>
              <a:rPr lang="en-US" dirty="0" smtClean="0"/>
              <a:t> </a:t>
            </a:r>
            <a:br>
              <a:rPr lang="en-US" dirty="0" smtClean="0"/>
            </a:br>
            <a:r>
              <a:rPr lang="en-US" dirty="0" smtClean="0"/>
              <a:t>/</a:t>
            </a:r>
            <a:r>
              <a:rPr lang="en-US" dirty="0" err="1" smtClean="0"/>
              <a:t>etc</a:t>
            </a:r>
            <a:r>
              <a:rPr lang="en-US" dirty="0" smtClean="0"/>
              <a:t>/</a:t>
            </a:r>
            <a:r>
              <a:rPr lang="en-US" dirty="0" err="1" smtClean="0"/>
              <a:t>passwd</a:t>
            </a:r>
            <a:r>
              <a:rPr lang="en-US" dirty="0" smtClean="0"/>
              <a: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Doesn’t check whether it is a symbolic link to /</a:t>
            </a:r>
            <a:r>
              <a:rPr lang="en-US" dirty="0" err="1" smtClean="0"/>
              <a:t>etc</a:t>
            </a:r>
            <a:r>
              <a:rPr lang="en-US" dirty="0" smtClean="0"/>
              <a:t>/</a:t>
            </a:r>
            <a:r>
              <a:rPr lang="en-US" dirty="0" err="1" smtClean="0"/>
              <a:t>passwd</a:t>
            </a:r>
            <a:r>
              <a:rPr lang="en-US" dirty="0" smtClean="0"/>
              <a:t>. </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Should either check if it is a </a:t>
            </a:r>
            <a:r>
              <a:rPr lang="en-US" dirty="0" err="1" smtClean="0"/>
              <a:t>symlink</a:t>
            </a:r>
            <a:r>
              <a:rPr lang="en-US" dirty="0" smtClean="0"/>
              <a:t>, or use a </a:t>
            </a:r>
            <a:r>
              <a:rPr lang="en-US" b="1" dirty="0" smtClean="0"/>
              <a:t>stat</a:t>
            </a:r>
            <a:r>
              <a:rPr lang="en-US" dirty="0" smtClean="0"/>
              <a:t> system call which provides file information.</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Windows offers </a:t>
            </a:r>
            <a:r>
              <a:rPr lang="en-US" dirty="0" err="1" smtClean="0"/>
              <a:t>symlinks</a:t>
            </a:r>
            <a:r>
              <a:rPr lang="en-US" dirty="0" smtClean="0"/>
              <a:t>, but also </a:t>
            </a:r>
            <a:r>
              <a:rPr lang="en-US" i="1" dirty="0" smtClean="0"/>
              <a:t>shortcuts:</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Also point to files, but not automatically resolved by OS.  </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Instead have to specify their use as shortcuts in a program.</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dirty="0" smtClean="0"/>
              <a:t>Provides security, but removes some of the flexibility. </a:t>
            </a:r>
          </a:p>
        </p:txBody>
      </p:sp>
      <p:sp>
        <p:nvSpPr>
          <p:cNvPr id="6" name="Slide Number Placeholder 5"/>
          <p:cNvSpPr>
            <a:spLocks noGrp="1"/>
          </p:cNvSpPr>
          <p:nvPr>
            <p:ph type="sldNum" sz="quarter" idx="12"/>
          </p:nvPr>
        </p:nvSpPr>
        <p:spPr/>
        <p:txBody>
          <a:bodyPr/>
          <a:lstStyle/>
          <a:p>
            <a:pPr>
              <a:defRPr/>
            </a:pPr>
            <a:fld id="{2BBDF7DD-F156-4330-9484-11A77FED5EBA}" type="slidenum">
              <a:rPr lang="en-US">
                <a:solidFill>
                  <a:prstClr val="white">
                    <a:tint val="75000"/>
                  </a:prstClr>
                </a:solidFill>
              </a:rPr>
              <a:pPr>
                <a:defRPr/>
              </a:pPr>
              <a:t>47</a:t>
            </a:fld>
            <a:endParaRPr lang="en-US" dirty="0">
              <a:solidFill>
                <a:prstClr val="white">
                  <a:tint val="75000"/>
                </a:prstClr>
              </a:solidFill>
            </a:endParaRPr>
          </a:p>
        </p:txBody>
      </p:sp>
    </p:spTree>
    <p:extLst>
      <p:ext uri="{BB962C8B-B14F-4D97-AF65-F5344CB8AC3E}">
        <p14:creationId xmlns:p14="http://schemas.microsoft.com/office/powerpoint/2010/main" val="21459947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exercise</a:t>
            </a:r>
            <a:endParaRPr lang="en-US" dirty="0"/>
          </a:p>
        </p:txBody>
      </p:sp>
      <p:sp>
        <p:nvSpPr>
          <p:cNvPr id="3" name="Content Placeholder 2"/>
          <p:cNvSpPr>
            <a:spLocks noGrp="1"/>
          </p:cNvSpPr>
          <p:nvPr>
            <p:ph idx="1"/>
          </p:nvPr>
        </p:nvSpPr>
        <p:spPr/>
        <p:txBody>
          <a:bodyPr/>
          <a:lstStyle/>
          <a:p>
            <a:pPr marL="0" indent="0">
              <a:buNone/>
            </a:pPr>
            <a:r>
              <a:rPr lang="en-US" sz="2000" dirty="0"/>
              <a:t>On Unix systems, a convenient way of packaging a collection of files is a </a:t>
            </a:r>
            <a:r>
              <a:rPr lang="en-US" sz="2000" dirty="0" err="1"/>
              <a:t>SHell</a:t>
            </a:r>
            <a:r>
              <a:rPr lang="en-US" sz="2000" dirty="0"/>
              <a:t> </a:t>
            </a:r>
            <a:r>
              <a:rPr lang="en-US" sz="2000" dirty="0" err="1"/>
              <a:t>ARchive</a:t>
            </a:r>
            <a:r>
              <a:rPr lang="en-US" sz="2000" dirty="0"/>
              <a:t>, or </a:t>
            </a:r>
            <a:r>
              <a:rPr lang="en-US" sz="2000" dirty="0" err="1"/>
              <a:t>shar</a:t>
            </a:r>
            <a:r>
              <a:rPr lang="en-US" sz="2000" dirty="0"/>
              <a:t> file. A </a:t>
            </a:r>
            <a:r>
              <a:rPr lang="en-US" sz="2000" dirty="0" err="1"/>
              <a:t>shar</a:t>
            </a:r>
            <a:r>
              <a:rPr lang="en-US" sz="2000" dirty="0"/>
              <a:t> file is a shell script that will unpack itself into the appropriate files and directories. </a:t>
            </a:r>
            <a:r>
              <a:rPr lang="en-US" sz="2000" dirty="0" err="1"/>
              <a:t>Shar</a:t>
            </a:r>
            <a:r>
              <a:rPr lang="en-US" sz="2000" dirty="0"/>
              <a:t> files are created by the </a:t>
            </a:r>
            <a:r>
              <a:rPr lang="en-US" sz="2000" dirty="0" err="1"/>
              <a:t>shar</a:t>
            </a:r>
            <a:r>
              <a:rPr lang="en-US" sz="2000" dirty="0"/>
              <a:t> command. The implementation of the </a:t>
            </a:r>
            <a:r>
              <a:rPr lang="en-US" sz="2000" dirty="0" err="1"/>
              <a:t>shar</a:t>
            </a:r>
            <a:r>
              <a:rPr lang="en-US" sz="2000" dirty="0"/>
              <a:t> command in a legacy version of the HP-UX operating system created a temporary file with an easily predictable filename in directory /</a:t>
            </a:r>
            <a:r>
              <a:rPr lang="en-US" sz="2000" dirty="0" err="1"/>
              <a:t>tmp</a:t>
            </a:r>
            <a:r>
              <a:rPr lang="en-US" sz="2000" dirty="0"/>
              <a:t>. This temporary file is an intermediate file that is created by </a:t>
            </a:r>
            <a:r>
              <a:rPr lang="en-US" sz="2000" dirty="0" err="1"/>
              <a:t>shar</a:t>
            </a:r>
            <a:r>
              <a:rPr lang="en-US" sz="2000" dirty="0"/>
              <a:t> for storing temporary contents during its execution. Also, if a file with this name already exists, then </a:t>
            </a:r>
            <a:r>
              <a:rPr lang="en-US" sz="2000" dirty="0" err="1"/>
              <a:t>shar</a:t>
            </a:r>
            <a:r>
              <a:rPr lang="en-US" sz="2000" dirty="0"/>
              <a:t> opens the file and overwrites it with temporary contents. If directory /</a:t>
            </a:r>
            <a:r>
              <a:rPr lang="en-US" sz="2000" dirty="0" err="1"/>
              <a:t>tmp</a:t>
            </a:r>
            <a:r>
              <a:rPr lang="en-US" sz="2000" dirty="0"/>
              <a:t> allows anyone to write to it, a vulnerability exists. An attacker can exploit such a vulnerability to overwrite a victim’s file. (1) What knowledge about </a:t>
            </a:r>
            <a:r>
              <a:rPr lang="en-US" sz="2000" dirty="0" err="1"/>
              <a:t>shar</a:t>
            </a:r>
            <a:r>
              <a:rPr lang="en-US" sz="2000" dirty="0"/>
              <a:t> should the attacker have? (2) Describe the command that the attacker issues in order to have </a:t>
            </a:r>
            <a:r>
              <a:rPr lang="en-US" sz="2000" dirty="0" err="1"/>
              <a:t>shar</a:t>
            </a:r>
            <a:r>
              <a:rPr lang="en-US" sz="2000" dirty="0"/>
              <a:t> overwrite an arbitrary file of a victim. Hint: the command is issued before </a:t>
            </a:r>
            <a:r>
              <a:rPr lang="en-US" sz="2000" dirty="0" err="1"/>
              <a:t>shar</a:t>
            </a:r>
            <a:r>
              <a:rPr lang="en-US" sz="2000" dirty="0"/>
              <a:t> is executed. (3) Suggest a simple fix to the </a:t>
            </a:r>
            <a:r>
              <a:rPr lang="en-US" sz="2000" dirty="0" err="1"/>
              <a:t>shar</a:t>
            </a:r>
            <a:r>
              <a:rPr lang="en-US" sz="2000" dirty="0"/>
              <a:t> utility to prevent the attack. Note that this is not a </a:t>
            </a:r>
            <a:r>
              <a:rPr lang="en-US" sz="2000" dirty="0" err="1"/>
              <a:t>setuid</a:t>
            </a:r>
            <a:r>
              <a:rPr lang="en-US" sz="2000" dirty="0"/>
              <a:t> question. </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BA847D45-FF56-467C-A16B-FC3ACD04248E}" type="slidenum">
              <a:rPr lang="en-US" smtClean="0">
                <a:solidFill>
                  <a:prstClr val="white">
                    <a:tint val="75000"/>
                  </a:prstClr>
                </a:solidFill>
              </a:rPr>
              <a:pPr>
                <a:defRPr/>
              </a:pPr>
              <a:t>48</a:t>
            </a:fld>
            <a:endParaRPr lang="en-US">
              <a:solidFill>
                <a:prstClr val="white">
                  <a:tint val="75000"/>
                </a:prstClr>
              </a:solidFill>
            </a:endParaRPr>
          </a:p>
        </p:txBody>
      </p:sp>
    </p:spTree>
    <p:extLst>
      <p:ext uri="{BB962C8B-B14F-4D97-AF65-F5344CB8AC3E}">
        <p14:creationId xmlns:p14="http://schemas.microsoft.com/office/powerpoint/2010/main" val="657316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Unix Permissions</a:t>
            </a:r>
          </a:p>
        </p:txBody>
      </p:sp>
      <p:sp>
        <p:nvSpPr>
          <p:cNvPr id="31750" name="Rectangle 2"/>
          <p:cNvSpPr>
            <a:spLocks noGrp="1" noChangeArrowheads="1"/>
          </p:cNvSpPr>
          <p:nvPr>
            <p:ph idx="1"/>
          </p:nvPr>
        </p:nvSpPr>
        <p:spPr>
          <a:xfrm>
            <a:off x="457200" y="1600200"/>
            <a:ext cx="8229600" cy="4327525"/>
          </a:xfrm>
        </p:spPr>
        <p:txBody>
          <a:bodyPr rtlCol="0">
            <a:spAutoFit/>
          </a:bodyPr>
          <a:lstStyle/>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Standard for all </a:t>
            </a:r>
            <a:r>
              <a:rPr lang="en-GB" sz="2800" dirty="0" err="1" smtClean="0"/>
              <a:t>UNIXes</a:t>
            </a:r>
            <a:endParaRPr lang="en-GB" sz="2800" dirty="0" smtClean="0"/>
          </a:p>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Every file is owned by a user and has an associated group</a:t>
            </a:r>
          </a:p>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Permissions often displayed in compact 10-character notation</a:t>
            </a:r>
          </a:p>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To see permissions, use </a:t>
            </a:r>
            <a:r>
              <a:rPr lang="en-GB" sz="2800" dirty="0" err="1" smtClean="0">
                <a:solidFill>
                  <a:schemeClr val="accent6"/>
                </a:solidFill>
                <a:latin typeface="Lucida Sans Typewriter" pitchFamily="49" charset="0"/>
              </a:rPr>
              <a:t>ls</a:t>
            </a:r>
            <a:r>
              <a:rPr lang="en-GB" sz="2800" dirty="0" smtClean="0">
                <a:solidFill>
                  <a:schemeClr val="accent6"/>
                </a:solidFill>
                <a:latin typeface="Lucida Sans Typewriter" pitchFamily="49" charset="0"/>
              </a:rPr>
              <a:t> –l</a:t>
            </a:r>
            <a:endParaRPr lang="en-GB" sz="2800" dirty="0" smtClean="0"/>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800" dirty="0" smtClean="0">
              <a:latin typeface="Lucida Sans Typewriter" pitchFamily="49" charset="0"/>
            </a:endParaRP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smtClean="0">
                <a:solidFill>
                  <a:schemeClr val="accent6"/>
                </a:solidFill>
                <a:latin typeface="Lucida Sans Typewriter" pitchFamily="49" charset="0"/>
              </a:rPr>
              <a:t>jk@sphere</a:t>
            </a:r>
            <a:r>
              <a:rPr lang="en-GB" sz="2000" dirty="0" smtClean="0">
                <a:solidFill>
                  <a:schemeClr val="accent6"/>
                </a:solidFill>
                <a:latin typeface="Lucida Sans Typewriter" pitchFamily="49" charset="0"/>
              </a:rPr>
              <a:t>:~/test$ </a:t>
            </a:r>
            <a:r>
              <a:rPr lang="en-GB" sz="2000" dirty="0" err="1" smtClean="0">
                <a:solidFill>
                  <a:schemeClr val="accent6"/>
                </a:solidFill>
                <a:latin typeface="Lucida Sans Typewriter" pitchFamily="49" charset="0"/>
              </a:rPr>
              <a:t>ls</a:t>
            </a:r>
            <a:r>
              <a:rPr lang="en-GB" sz="2000" dirty="0" smtClean="0">
                <a:solidFill>
                  <a:schemeClr val="accent6"/>
                </a:solidFill>
                <a:latin typeface="Lucida Sans Typewriter" pitchFamily="49" charset="0"/>
              </a:rPr>
              <a:t> –l</a:t>
            </a: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total 0</a:t>
            </a: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rw</a:t>
            </a:r>
            <a:r>
              <a:rPr lang="en-GB" sz="2000" dirty="0" smtClean="0">
                <a:solidFill>
                  <a:schemeClr val="accent6"/>
                </a:solidFill>
                <a:latin typeface="Lucida Sans Typewriter" pitchFamily="49" charset="0"/>
              </a:rPr>
              <a:t>-r-----  1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0 2005-10-13 07:18 file1</a:t>
            </a: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rwxrwxrwx</a:t>
            </a:r>
            <a:r>
              <a:rPr lang="en-GB" sz="2000" dirty="0" smtClean="0">
                <a:solidFill>
                  <a:schemeClr val="accent6"/>
                </a:solidFill>
                <a:latin typeface="Lucida Sans Typewriter" pitchFamily="49" charset="0"/>
              </a:rPr>
              <a:t>  1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0 2005-10-13 07:18 file2</a:t>
            </a:r>
          </a:p>
        </p:txBody>
      </p:sp>
      <p:sp>
        <p:nvSpPr>
          <p:cNvPr id="6" name="Segnaposto numero diapositiva 5"/>
          <p:cNvSpPr>
            <a:spLocks noGrp="1"/>
          </p:cNvSpPr>
          <p:nvPr>
            <p:ph type="sldNum" sz="quarter" idx="12"/>
          </p:nvPr>
        </p:nvSpPr>
        <p:spPr/>
        <p:txBody>
          <a:bodyPr/>
          <a:lstStyle/>
          <a:p>
            <a:pPr>
              <a:defRPr/>
            </a:pPr>
            <a:fld id="{2ED220FC-FB82-4BA0-96F1-44E6F81EB811}" type="slidenum">
              <a:rPr lang="en-GB">
                <a:solidFill>
                  <a:prstClr val="white">
                    <a:tint val="75000"/>
                  </a:prstClr>
                </a:solidFill>
              </a:rPr>
              <a:pPr>
                <a:defRPr/>
              </a:pPr>
              <a:t>49</a:t>
            </a:fld>
            <a:endParaRPr lang="en-GB">
              <a:solidFill>
                <a:prstClr val="white">
                  <a:tint val="75000"/>
                </a:prstClr>
              </a:solidFill>
            </a:endParaRPr>
          </a:p>
        </p:txBody>
      </p:sp>
    </p:spTree>
    <p:extLst>
      <p:ext uri="{BB962C8B-B14F-4D97-AF65-F5344CB8AC3E}">
        <p14:creationId xmlns:p14="http://schemas.microsoft.com/office/powerpoint/2010/main" val="26569177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Kernel</a:t>
            </a:r>
            <a:endParaRPr lang="en-US" dirty="0"/>
          </a:p>
        </p:txBody>
      </p:sp>
      <p:sp>
        <p:nvSpPr>
          <p:cNvPr id="3" name="Content Placeholder 2"/>
          <p:cNvSpPr>
            <a:spLocks noGrp="1"/>
          </p:cNvSpPr>
          <p:nvPr>
            <p:ph sz="half" idx="1"/>
          </p:nvPr>
        </p:nvSpPr>
        <p:spPr>
          <a:xfrm>
            <a:off x="228600" y="990600"/>
            <a:ext cx="5181600" cy="5562600"/>
          </a:xfrm>
        </p:spPr>
        <p:txBody>
          <a:bodyPr/>
          <a:lstStyle/>
          <a:p>
            <a:r>
              <a:rPr lang="en-US" sz="2400" dirty="0" smtClean="0"/>
              <a:t>The </a:t>
            </a:r>
            <a:r>
              <a:rPr lang="en-US" sz="2400" b="1" dirty="0" smtClean="0"/>
              <a:t>kernel </a:t>
            </a:r>
            <a:r>
              <a:rPr lang="en-US" sz="2400" dirty="0" smtClean="0"/>
              <a:t>is the core component of the operating system. It handles the management of low-level hardware resources, including memory, processors, and input/output (I/O) devices, such as a keyboard, mouse, or video display.</a:t>
            </a:r>
          </a:p>
          <a:p>
            <a:r>
              <a:rPr lang="en-US" sz="2400" dirty="0" smtClean="0"/>
              <a:t>Most operating systems define the tasks associated with the kernel in terms of a </a:t>
            </a:r>
            <a:r>
              <a:rPr lang="en-US" sz="2400" b="1" dirty="0" smtClean="0"/>
              <a:t>layer </a:t>
            </a:r>
            <a:r>
              <a:rPr lang="en-US" sz="2400" dirty="0" smtClean="0"/>
              <a:t>metaphor, with the hardware components, such as the CPU, memory, and input/output devices being on the bottom, and users and applications being on the top.</a:t>
            </a:r>
            <a:endParaRPr lang="en-US" sz="2400"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5</a:t>
            </a:fld>
            <a:endParaRPr lang="en-US">
              <a:solidFill>
                <a:prstClr val="black">
                  <a:tint val="75000"/>
                </a:prstClr>
              </a:solidFill>
            </a:endParaRPr>
          </a:p>
        </p:txBody>
      </p:sp>
      <p:grpSp>
        <p:nvGrpSpPr>
          <p:cNvPr id="18" name="Group 17"/>
          <p:cNvGrpSpPr/>
          <p:nvPr/>
        </p:nvGrpSpPr>
        <p:grpSpPr>
          <a:xfrm>
            <a:off x="5410200" y="1981200"/>
            <a:ext cx="3657600" cy="2971800"/>
            <a:chOff x="2743200" y="304800"/>
            <a:chExt cx="5029200" cy="3581400"/>
          </a:xfrm>
        </p:grpSpPr>
        <p:sp>
          <p:nvSpPr>
            <p:cNvPr id="8" name="Rounded Rectangle 7"/>
            <p:cNvSpPr/>
            <p:nvPr/>
          </p:nvSpPr>
          <p:spPr>
            <a:xfrm>
              <a:off x="2743200" y="304800"/>
              <a:ext cx="2743200" cy="838200"/>
            </a:xfrm>
            <a:prstGeom prst="roundRect">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r>
                <a:rPr lang="en-US" sz="1200" dirty="0">
                  <a:solidFill>
                    <a:prstClr val="white"/>
                  </a:solidFill>
                  <a:latin typeface="Calibri"/>
                  <a:sym typeface="Arial" pitchFamily="34" charset="0"/>
                </a:rPr>
                <a:t>User Applications</a:t>
              </a:r>
            </a:p>
          </p:txBody>
        </p:sp>
        <p:sp>
          <p:nvSpPr>
            <p:cNvPr id="9" name="Rounded Rectangle 8"/>
            <p:cNvSpPr/>
            <p:nvPr/>
          </p:nvSpPr>
          <p:spPr>
            <a:xfrm>
              <a:off x="2743200" y="1219200"/>
              <a:ext cx="2743200" cy="838200"/>
            </a:xfrm>
            <a:prstGeom prst="roundRect">
              <a:avLst/>
            </a:prstGeom>
            <a:solidFill>
              <a:schemeClr val="tx1">
                <a:lumMod val="65000"/>
                <a:lumOff val="3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r>
                <a:rPr lang="en-US" sz="1200" dirty="0">
                  <a:solidFill>
                    <a:prstClr val="white"/>
                  </a:solidFill>
                  <a:latin typeface="Calibri"/>
                  <a:sym typeface="Arial" pitchFamily="34" charset="0"/>
                </a:rPr>
                <a:t>Non-essential OS Applications</a:t>
              </a:r>
            </a:p>
          </p:txBody>
        </p:sp>
        <p:sp>
          <p:nvSpPr>
            <p:cNvPr id="10" name="Rounded Rectangle 9"/>
            <p:cNvSpPr/>
            <p:nvPr/>
          </p:nvSpPr>
          <p:spPr>
            <a:xfrm>
              <a:off x="2743200" y="2133600"/>
              <a:ext cx="2743200" cy="838200"/>
            </a:xfrm>
            <a:prstGeom prst="roundRect">
              <a:avLst/>
            </a:prstGeom>
            <a:solidFill>
              <a:schemeClr val="tx1">
                <a:lumMod val="75000"/>
                <a:lumOff val="2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r>
                <a:rPr lang="en-US" sz="1200" dirty="0">
                  <a:solidFill>
                    <a:prstClr val="white"/>
                  </a:solidFill>
                  <a:latin typeface="Calibri"/>
                  <a:sym typeface="Arial" pitchFamily="34" charset="0"/>
                </a:rPr>
                <a:t>The OS Kernel</a:t>
              </a:r>
            </a:p>
          </p:txBody>
        </p:sp>
        <p:sp>
          <p:nvSpPr>
            <p:cNvPr id="11" name="Rounded Rectangle 10"/>
            <p:cNvSpPr/>
            <p:nvPr/>
          </p:nvSpPr>
          <p:spPr>
            <a:xfrm>
              <a:off x="2743200" y="3048000"/>
              <a:ext cx="2743200" cy="838200"/>
            </a:xfrm>
            <a:prstGeom prst="roundRect">
              <a:avLst/>
            </a:prstGeom>
            <a:solidFill>
              <a:schemeClr val="tx1">
                <a:lumMod val="85000"/>
                <a:lumOff val="1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r>
                <a:rPr lang="en-US" sz="1200" dirty="0">
                  <a:solidFill>
                    <a:prstClr val="white"/>
                  </a:solidFill>
                  <a:latin typeface="Calibri"/>
                  <a:sym typeface="Arial" pitchFamily="34" charset="0"/>
                </a:rPr>
                <a:t>CPU, Memory, </a:t>
              </a:r>
              <a:r>
                <a:rPr lang="en-US" sz="1200" dirty="0" err="1">
                  <a:solidFill>
                    <a:prstClr val="white"/>
                  </a:solidFill>
                  <a:latin typeface="Calibri"/>
                  <a:sym typeface="Arial" pitchFamily="34" charset="0"/>
                </a:rPr>
                <a:t>Input/Output</a:t>
              </a:r>
              <a:endParaRPr lang="en-US" sz="1200" dirty="0">
                <a:solidFill>
                  <a:prstClr val="white"/>
                </a:solidFill>
                <a:latin typeface="Calibri"/>
                <a:sym typeface="Arial" pitchFamily="34" charset="0"/>
              </a:endParaRPr>
            </a:p>
          </p:txBody>
        </p:sp>
        <p:sp>
          <p:nvSpPr>
            <p:cNvPr id="12" name="Right Brace 11"/>
            <p:cNvSpPr/>
            <p:nvPr/>
          </p:nvSpPr>
          <p:spPr>
            <a:xfrm>
              <a:off x="5562600" y="304800"/>
              <a:ext cx="152400" cy="838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200">
                <a:solidFill>
                  <a:prstClr val="black"/>
                </a:solidFill>
                <a:latin typeface="Calibri"/>
                <a:sym typeface="Arial" pitchFamily="34" charset="0"/>
              </a:endParaRPr>
            </a:p>
          </p:txBody>
        </p:sp>
        <p:sp>
          <p:nvSpPr>
            <p:cNvPr id="13" name="TextBox 12"/>
            <p:cNvSpPr txBox="1"/>
            <p:nvPr/>
          </p:nvSpPr>
          <p:spPr>
            <a:xfrm>
              <a:off x="5750004" y="533400"/>
              <a:ext cx="1107996" cy="369332"/>
            </a:xfrm>
            <a:prstGeom prst="rect">
              <a:avLst/>
            </a:prstGeom>
            <a:noFill/>
          </p:spPr>
          <p:txBody>
            <a:bodyPr wrap="none" rtlCol="0">
              <a:spAutoFit/>
            </a:bodyPr>
            <a:lstStyle/>
            <a:p>
              <a:pPr defTabSz="914400" fontAlgn="base">
                <a:spcBef>
                  <a:spcPct val="0"/>
                </a:spcBef>
                <a:spcAft>
                  <a:spcPct val="0"/>
                </a:spcAft>
              </a:pPr>
              <a:r>
                <a:rPr lang="en-US" sz="1200" dirty="0" err="1">
                  <a:solidFill>
                    <a:srgbClr val="000000"/>
                  </a:solidFill>
                  <a:latin typeface="Arial" pitchFamily="34" charset="0"/>
                  <a:cs typeface="Arial" pitchFamily="34" charset="0"/>
                  <a:sym typeface="Arial" pitchFamily="34" charset="0"/>
                </a:rPr>
                <a:t>Userland</a:t>
              </a:r>
              <a:endParaRPr lang="en-US" sz="1200" dirty="0">
                <a:solidFill>
                  <a:srgbClr val="000000"/>
                </a:solidFill>
                <a:latin typeface="Arial" pitchFamily="34" charset="0"/>
                <a:cs typeface="Arial" pitchFamily="34" charset="0"/>
                <a:sym typeface="Arial" pitchFamily="34" charset="0"/>
              </a:endParaRPr>
            </a:p>
          </p:txBody>
        </p:sp>
        <p:sp>
          <p:nvSpPr>
            <p:cNvPr id="14" name="Right Brace 13"/>
            <p:cNvSpPr/>
            <p:nvPr/>
          </p:nvSpPr>
          <p:spPr>
            <a:xfrm>
              <a:off x="5562600" y="1219200"/>
              <a:ext cx="152400" cy="1752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200">
                <a:solidFill>
                  <a:prstClr val="black"/>
                </a:solidFill>
                <a:latin typeface="Calibri"/>
                <a:sym typeface="Arial" pitchFamily="34" charset="0"/>
              </a:endParaRPr>
            </a:p>
          </p:txBody>
        </p:sp>
        <p:sp>
          <p:nvSpPr>
            <p:cNvPr id="15" name="TextBox 14"/>
            <p:cNvSpPr txBox="1"/>
            <p:nvPr/>
          </p:nvSpPr>
          <p:spPr>
            <a:xfrm>
              <a:off x="5741075" y="1916668"/>
              <a:ext cx="2031325"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Operating System</a:t>
              </a:r>
            </a:p>
          </p:txBody>
        </p:sp>
        <p:sp>
          <p:nvSpPr>
            <p:cNvPr id="16" name="Right Brace 15"/>
            <p:cNvSpPr/>
            <p:nvPr/>
          </p:nvSpPr>
          <p:spPr>
            <a:xfrm>
              <a:off x="5562600" y="3048000"/>
              <a:ext cx="152400" cy="838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sz="1200">
                <a:solidFill>
                  <a:prstClr val="black"/>
                </a:solidFill>
                <a:latin typeface="Calibri"/>
                <a:sym typeface="Arial" pitchFamily="34" charset="0"/>
              </a:endParaRPr>
            </a:p>
          </p:txBody>
        </p:sp>
        <p:sp>
          <p:nvSpPr>
            <p:cNvPr id="17" name="TextBox 16"/>
            <p:cNvSpPr txBox="1"/>
            <p:nvPr/>
          </p:nvSpPr>
          <p:spPr>
            <a:xfrm>
              <a:off x="5715000" y="3288268"/>
              <a:ext cx="1184940" cy="369332"/>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latin typeface="Arial" pitchFamily="34" charset="0"/>
                  <a:cs typeface="Arial" pitchFamily="34" charset="0"/>
                  <a:sym typeface="Arial" pitchFamily="34" charset="0"/>
                </a:rPr>
                <a:t>Hardware</a:t>
              </a:r>
            </a:p>
          </p:txBody>
        </p:sp>
      </p:grpSp>
    </p:spTree>
    <p:extLst>
      <p:ext uri="{BB962C8B-B14F-4D97-AF65-F5344CB8AC3E}">
        <p14:creationId xmlns:p14="http://schemas.microsoft.com/office/powerpoint/2010/main" val="3066015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Permissions Examples (Regular Files)</a:t>
            </a:r>
          </a:p>
        </p:txBody>
      </p:sp>
      <p:sp>
        <p:nvSpPr>
          <p:cNvPr id="25" name="Segnaposto numero diapositiva 5"/>
          <p:cNvSpPr>
            <a:spLocks noGrp="1"/>
          </p:cNvSpPr>
          <p:nvPr>
            <p:ph type="sldNum" sz="quarter" idx="12"/>
          </p:nvPr>
        </p:nvSpPr>
        <p:spPr/>
        <p:txBody>
          <a:bodyPr/>
          <a:lstStyle/>
          <a:p>
            <a:pPr>
              <a:defRPr/>
            </a:pPr>
            <a:fld id="{DF00C439-838C-4072-AC6F-3234C17BFF46}" type="slidenum">
              <a:rPr lang="en-GB">
                <a:solidFill>
                  <a:prstClr val="white">
                    <a:tint val="75000"/>
                  </a:prstClr>
                </a:solidFill>
              </a:rPr>
              <a:pPr>
                <a:defRPr/>
              </a:pPr>
              <a:t>50</a:t>
            </a:fld>
            <a:endParaRPr lang="en-GB">
              <a:solidFill>
                <a:prstClr val="white">
                  <a:tint val="75000"/>
                </a:prstClr>
              </a:solidFill>
            </a:endParaRPr>
          </a:p>
        </p:txBody>
      </p:sp>
      <p:grpSp>
        <p:nvGrpSpPr>
          <p:cNvPr id="15366" name="Group 2"/>
          <p:cNvGrpSpPr>
            <a:grpSpLocks/>
          </p:cNvGrpSpPr>
          <p:nvPr/>
        </p:nvGrpSpPr>
        <p:grpSpPr bwMode="auto">
          <a:xfrm>
            <a:off x="457200" y="1600200"/>
            <a:ext cx="8228013" cy="4721225"/>
            <a:chOff x="288" y="1008"/>
            <a:chExt cx="5183" cy="2974"/>
          </a:xfrm>
        </p:grpSpPr>
        <p:sp>
          <p:nvSpPr>
            <p:cNvPr id="32775" name="Rectangle 3"/>
            <p:cNvSpPr>
              <a:spLocks noChangeArrowheads="1"/>
            </p:cNvSpPr>
            <p:nvPr/>
          </p:nvSpPr>
          <p:spPr bwMode="auto">
            <a:xfrm>
              <a:off x="2160" y="3387"/>
              <a:ext cx="331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prstClr val="white"/>
                  </a:solidFill>
                  <a:latin typeface="Calibri"/>
                  <a:ea typeface="ヒラギノ角ゴ Pro W3"/>
                  <a:cs typeface="ヒラギノ角ゴ Pro W3"/>
                  <a:sym typeface="Arial" pitchFamily="34" charset="0"/>
                </a:rPr>
                <a:t>read/write/execute to everyone</a:t>
              </a:r>
              <a:endParaRPr lang="en-GB" sz="2800" i="1" dirty="0">
                <a:solidFill>
                  <a:prstClr val="white"/>
                </a:solidFill>
                <a:latin typeface="Calibri"/>
                <a:ea typeface="ヒラギノ角ゴ Pro W3"/>
                <a:cs typeface="ヒラギノ角ゴ Pro W3"/>
                <a:sym typeface="Arial" pitchFamily="34" charset="0"/>
              </a:endParaRPr>
            </a:p>
          </p:txBody>
        </p:sp>
        <p:sp>
          <p:nvSpPr>
            <p:cNvPr id="32776" name="Rectangle 4"/>
            <p:cNvSpPr>
              <a:spLocks noChangeArrowheads="1"/>
            </p:cNvSpPr>
            <p:nvPr/>
          </p:nvSpPr>
          <p:spPr bwMode="auto">
            <a:xfrm>
              <a:off x="288" y="3387"/>
              <a:ext cx="187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-rwxrwxrwx</a:t>
              </a:r>
            </a:p>
          </p:txBody>
        </p:sp>
        <p:sp>
          <p:nvSpPr>
            <p:cNvPr id="32777" name="Rectangle 5"/>
            <p:cNvSpPr>
              <a:spLocks noChangeArrowheads="1"/>
            </p:cNvSpPr>
            <p:nvPr/>
          </p:nvSpPr>
          <p:spPr bwMode="auto">
            <a:xfrm>
              <a:off x="2160" y="2792"/>
              <a:ext cx="331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read-only to everyone, including owner</a:t>
              </a:r>
            </a:p>
          </p:txBody>
        </p:sp>
        <p:sp>
          <p:nvSpPr>
            <p:cNvPr id="32778" name="Rectangle 6"/>
            <p:cNvSpPr>
              <a:spLocks noChangeArrowheads="1"/>
            </p:cNvSpPr>
            <p:nvPr/>
          </p:nvSpPr>
          <p:spPr bwMode="auto">
            <a:xfrm>
              <a:off x="288" y="2792"/>
              <a:ext cx="187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-r--r--r--</a:t>
              </a:r>
            </a:p>
          </p:txBody>
        </p:sp>
        <p:sp>
          <p:nvSpPr>
            <p:cNvPr id="32779" name="Rectangle 7"/>
            <p:cNvSpPr>
              <a:spLocks noChangeArrowheads="1"/>
            </p:cNvSpPr>
            <p:nvPr/>
          </p:nvSpPr>
          <p:spPr bwMode="auto">
            <a:xfrm>
              <a:off x="2160" y="2198"/>
              <a:ext cx="331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prstClr val="white"/>
                  </a:solidFill>
                  <a:latin typeface="Calibri"/>
                  <a:ea typeface="ヒラギノ角ゴ Pro W3"/>
                  <a:cs typeface="ヒラギノ角ゴ Pro W3"/>
                  <a:sym typeface="Arial" pitchFamily="34" charset="0"/>
                </a:rPr>
                <a:t>read/write/execute for owner, forbidden to everyone else</a:t>
              </a:r>
            </a:p>
          </p:txBody>
        </p:sp>
        <p:sp>
          <p:nvSpPr>
            <p:cNvPr id="32780" name="Rectangle 8"/>
            <p:cNvSpPr>
              <a:spLocks noChangeArrowheads="1"/>
            </p:cNvSpPr>
            <p:nvPr/>
          </p:nvSpPr>
          <p:spPr bwMode="auto">
            <a:xfrm>
              <a:off x="288" y="2198"/>
              <a:ext cx="187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-rwx------</a:t>
              </a:r>
            </a:p>
          </p:txBody>
        </p:sp>
        <p:sp>
          <p:nvSpPr>
            <p:cNvPr id="32781" name="Rectangle 9"/>
            <p:cNvSpPr>
              <a:spLocks noChangeArrowheads="1"/>
            </p:cNvSpPr>
            <p:nvPr/>
          </p:nvSpPr>
          <p:spPr bwMode="auto">
            <a:xfrm>
              <a:off x="2160" y="1603"/>
              <a:ext cx="331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prstClr val="white"/>
                  </a:solidFill>
                  <a:latin typeface="Calibri"/>
                  <a:ea typeface="ヒラギノ角ゴ Pro W3"/>
                  <a:cs typeface="ヒラギノ角ゴ Pro W3"/>
                  <a:sym typeface="Arial" pitchFamily="34" charset="0"/>
                </a:rPr>
                <a:t>read/write for owner, read-only for group, forbidden to others</a:t>
              </a:r>
            </a:p>
          </p:txBody>
        </p:sp>
        <p:sp>
          <p:nvSpPr>
            <p:cNvPr id="32782" name="Rectangle 10"/>
            <p:cNvSpPr>
              <a:spLocks noChangeArrowheads="1"/>
            </p:cNvSpPr>
            <p:nvPr/>
          </p:nvSpPr>
          <p:spPr bwMode="auto">
            <a:xfrm>
              <a:off x="288" y="1603"/>
              <a:ext cx="187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-rw-r-----</a:t>
              </a:r>
            </a:p>
          </p:txBody>
        </p:sp>
        <p:sp>
          <p:nvSpPr>
            <p:cNvPr id="32783" name="Rectangle 11"/>
            <p:cNvSpPr>
              <a:spLocks noChangeArrowheads="1"/>
            </p:cNvSpPr>
            <p:nvPr/>
          </p:nvSpPr>
          <p:spPr bwMode="auto">
            <a:xfrm>
              <a:off x="2160" y="1008"/>
              <a:ext cx="331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prstClr val="white"/>
                  </a:solidFill>
                  <a:latin typeface="Calibri"/>
                  <a:ea typeface="ヒラギノ角ゴ Pro W3"/>
                  <a:cs typeface="ヒラギノ角ゴ Pro W3"/>
                  <a:sym typeface="Arial" pitchFamily="34" charset="0"/>
                </a:rPr>
                <a:t>read/write for owner, read-only for everyone else</a:t>
              </a:r>
            </a:p>
          </p:txBody>
        </p:sp>
        <p:sp>
          <p:nvSpPr>
            <p:cNvPr id="32784" name="Rectangle 12"/>
            <p:cNvSpPr>
              <a:spLocks noChangeArrowheads="1"/>
            </p:cNvSpPr>
            <p:nvPr/>
          </p:nvSpPr>
          <p:spPr bwMode="auto">
            <a:xfrm>
              <a:off x="288" y="1008"/>
              <a:ext cx="187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-rw-r—r--</a:t>
              </a:r>
            </a:p>
          </p:txBody>
        </p:sp>
        <p:sp>
          <p:nvSpPr>
            <p:cNvPr id="32785" name="Line 13"/>
            <p:cNvSpPr>
              <a:spLocks noChangeShapeType="1"/>
            </p:cNvSpPr>
            <p:nvPr/>
          </p:nvSpPr>
          <p:spPr bwMode="auto">
            <a:xfrm>
              <a:off x="288" y="1008"/>
              <a:ext cx="5183" cy="1"/>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2786" name="Line 14"/>
            <p:cNvSpPr>
              <a:spLocks noChangeShapeType="1"/>
            </p:cNvSpPr>
            <p:nvPr/>
          </p:nvSpPr>
          <p:spPr bwMode="auto">
            <a:xfrm>
              <a:off x="288" y="1603"/>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2787" name="Line 15"/>
            <p:cNvSpPr>
              <a:spLocks noChangeShapeType="1"/>
            </p:cNvSpPr>
            <p:nvPr/>
          </p:nvSpPr>
          <p:spPr bwMode="auto">
            <a:xfrm>
              <a:off x="288" y="2198"/>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2788" name="Line 16"/>
            <p:cNvSpPr>
              <a:spLocks noChangeShapeType="1"/>
            </p:cNvSpPr>
            <p:nvPr/>
          </p:nvSpPr>
          <p:spPr bwMode="auto">
            <a:xfrm>
              <a:off x="288" y="2792"/>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2789" name="Line 17"/>
            <p:cNvSpPr>
              <a:spLocks noChangeShapeType="1"/>
            </p:cNvSpPr>
            <p:nvPr/>
          </p:nvSpPr>
          <p:spPr bwMode="auto">
            <a:xfrm>
              <a:off x="288" y="3387"/>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2790" name="Line 18"/>
            <p:cNvSpPr>
              <a:spLocks noChangeShapeType="1"/>
            </p:cNvSpPr>
            <p:nvPr/>
          </p:nvSpPr>
          <p:spPr bwMode="auto">
            <a:xfrm>
              <a:off x="288" y="3982"/>
              <a:ext cx="5183" cy="1"/>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2791" name="Line 19"/>
            <p:cNvSpPr>
              <a:spLocks noChangeShapeType="1"/>
            </p:cNvSpPr>
            <p:nvPr/>
          </p:nvSpPr>
          <p:spPr bwMode="auto">
            <a:xfrm>
              <a:off x="288" y="1008"/>
              <a:ext cx="1" cy="2974"/>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2792" name="Line 20"/>
            <p:cNvSpPr>
              <a:spLocks noChangeShapeType="1"/>
            </p:cNvSpPr>
            <p:nvPr/>
          </p:nvSpPr>
          <p:spPr bwMode="auto">
            <a:xfrm>
              <a:off x="2160" y="1008"/>
              <a:ext cx="1" cy="2974"/>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2793" name="Line 21"/>
            <p:cNvSpPr>
              <a:spLocks noChangeShapeType="1"/>
            </p:cNvSpPr>
            <p:nvPr/>
          </p:nvSpPr>
          <p:spPr bwMode="auto">
            <a:xfrm>
              <a:off x="5471" y="1008"/>
              <a:ext cx="1" cy="2974"/>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grpSp>
    </p:spTree>
    <p:extLst>
      <p:ext uri="{BB962C8B-B14F-4D97-AF65-F5344CB8AC3E}">
        <p14:creationId xmlns:p14="http://schemas.microsoft.com/office/powerpoint/2010/main" val="22440030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Permissions for Directories</a:t>
            </a:r>
          </a:p>
        </p:txBody>
      </p:sp>
      <p:sp>
        <p:nvSpPr>
          <p:cNvPr id="33798" name="Rectangle 2"/>
          <p:cNvSpPr>
            <a:spLocks noGrp="1" noChangeArrowheads="1"/>
          </p:cNvSpPr>
          <p:nvPr>
            <p:ph idx="1"/>
          </p:nvPr>
        </p:nvSpPr>
        <p:spPr>
          <a:xfrm>
            <a:off x="457200" y="1600200"/>
            <a:ext cx="8229600" cy="4595813"/>
          </a:xfrm>
        </p:spPr>
        <p:txBody>
          <a:bodyPr rtlCol="0">
            <a:spAutoFit/>
          </a:bodyPr>
          <a:lstStyle/>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Permissions bits interpreted differently for directories</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smtClean="0">
                <a:solidFill>
                  <a:schemeClr val="accent6"/>
                </a:solidFill>
              </a:rPr>
              <a:t>Read</a:t>
            </a:r>
            <a:r>
              <a:rPr lang="en-GB" sz="2400" dirty="0" smtClean="0"/>
              <a:t> bit allows listing names of files in directory, but not their properties like size and permissions</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smtClean="0">
                <a:solidFill>
                  <a:schemeClr val="accent6"/>
                </a:solidFill>
              </a:rPr>
              <a:t>Write</a:t>
            </a:r>
            <a:r>
              <a:rPr lang="en-GB" sz="2400" dirty="0" smtClean="0"/>
              <a:t> bit allows creating and deleting files within the directory</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smtClean="0">
                <a:solidFill>
                  <a:schemeClr val="accent6"/>
                </a:solidFill>
              </a:rPr>
              <a:t>Execute</a:t>
            </a:r>
            <a:r>
              <a:rPr lang="en-GB" sz="2400" dirty="0" smtClean="0"/>
              <a:t> bit allows entering the directory and getting properties of files in the directory</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Lines for directories in </a:t>
            </a:r>
            <a:r>
              <a:rPr lang="en-GB" sz="2400" dirty="0" err="1" smtClean="0">
                <a:solidFill>
                  <a:schemeClr val="accent6"/>
                </a:solidFill>
                <a:latin typeface="Lucida Sans Typewriter" pitchFamily="49" charset="0"/>
              </a:rPr>
              <a:t>ls</a:t>
            </a:r>
            <a:r>
              <a:rPr lang="en-GB" sz="2400" dirty="0" smtClean="0">
                <a:solidFill>
                  <a:schemeClr val="accent6"/>
                </a:solidFill>
                <a:latin typeface="Lucida Sans Typewriter" pitchFamily="49" charset="0"/>
              </a:rPr>
              <a:t> –l</a:t>
            </a:r>
            <a:r>
              <a:rPr lang="en-GB" sz="2400" dirty="0" smtClean="0"/>
              <a:t> output begin with </a:t>
            </a:r>
            <a:r>
              <a:rPr lang="en-GB" sz="2400" dirty="0" smtClean="0">
                <a:latin typeface="Lucida Sans Typewriter" pitchFamily="49" charset="0"/>
              </a:rPr>
              <a:t>d</a:t>
            </a:r>
            <a:r>
              <a:rPr lang="en-GB" sz="2400" dirty="0" smtClean="0"/>
              <a:t>, as below:</a:t>
            </a:r>
            <a:br>
              <a:rPr lang="en-GB" sz="2400" dirty="0" smtClean="0"/>
            </a:br>
            <a:endParaRPr lang="en-GB" sz="2400" dirty="0" smtClean="0"/>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smtClean="0">
                <a:solidFill>
                  <a:schemeClr val="accent6"/>
                </a:solidFill>
                <a:latin typeface="Lucida Sans Typewriter" pitchFamily="49" charset="0"/>
              </a:rPr>
              <a:t>jk@sphere</a:t>
            </a:r>
            <a:r>
              <a:rPr lang="en-GB" sz="2000" dirty="0" smtClean="0">
                <a:solidFill>
                  <a:schemeClr val="accent6"/>
                </a:solidFill>
                <a:latin typeface="Lucida Sans Typewriter" pitchFamily="49" charset="0"/>
              </a:rPr>
              <a:t>:~/test$ </a:t>
            </a:r>
            <a:r>
              <a:rPr lang="en-GB" sz="2000" dirty="0" err="1" smtClean="0">
                <a:solidFill>
                  <a:schemeClr val="accent6"/>
                </a:solidFill>
                <a:latin typeface="Lucida Sans Typewriter" pitchFamily="49" charset="0"/>
              </a:rPr>
              <a:t>ls</a:t>
            </a:r>
            <a:r>
              <a:rPr lang="en-GB" sz="2000" dirty="0" smtClean="0">
                <a:solidFill>
                  <a:schemeClr val="accent6"/>
                </a:solidFill>
                <a:latin typeface="Lucida Sans Typewriter" pitchFamily="49" charset="0"/>
              </a:rPr>
              <a:t> –l</a:t>
            </a:r>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Total 4</a:t>
            </a:r>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smtClean="0">
                <a:solidFill>
                  <a:schemeClr val="accent6"/>
                </a:solidFill>
                <a:latin typeface="Lucida Sans Typewriter" pitchFamily="49" charset="0"/>
              </a:rPr>
              <a:t>drwxr</a:t>
            </a: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xr</a:t>
            </a:r>
            <a:r>
              <a:rPr lang="en-GB" sz="2000" dirty="0" smtClean="0">
                <a:solidFill>
                  <a:schemeClr val="accent6"/>
                </a:solidFill>
                <a:latin typeface="Lucida Sans Typewriter" pitchFamily="49" charset="0"/>
              </a:rPr>
              <a:t>-x  2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4096 2005-10-13 07:37 dir1</a:t>
            </a:r>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rw</a:t>
            </a:r>
            <a:r>
              <a:rPr lang="en-GB" sz="2000" dirty="0" smtClean="0">
                <a:solidFill>
                  <a:schemeClr val="accent6"/>
                </a:solidFill>
                <a:latin typeface="Lucida Sans Typewriter" pitchFamily="49" charset="0"/>
              </a:rPr>
              <a:t>-r--r--  1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0 2005-10-13 07:18 file1</a:t>
            </a:r>
          </a:p>
        </p:txBody>
      </p:sp>
      <p:sp>
        <p:nvSpPr>
          <p:cNvPr id="6" name="Segnaposto numero diapositiva 5"/>
          <p:cNvSpPr>
            <a:spLocks noGrp="1"/>
          </p:cNvSpPr>
          <p:nvPr>
            <p:ph type="sldNum" sz="quarter" idx="12"/>
          </p:nvPr>
        </p:nvSpPr>
        <p:spPr/>
        <p:txBody>
          <a:bodyPr/>
          <a:lstStyle/>
          <a:p>
            <a:pPr>
              <a:defRPr/>
            </a:pPr>
            <a:fld id="{D9677CEE-D720-43D5-AA8B-B8475665A370}" type="slidenum">
              <a:rPr lang="en-GB">
                <a:solidFill>
                  <a:prstClr val="white">
                    <a:tint val="75000"/>
                  </a:prstClr>
                </a:solidFill>
              </a:rPr>
              <a:pPr>
                <a:defRPr/>
              </a:pPr>
              <a:t>51</a:t>
            </a:fld>
            <a:endParaRPr lang="en-GB">
              <a:solidFill>
                <a:prstClr val="white">
                  <a:tint val="75000"/>
                </a:prstClr>
              </a:solidFill>
            </a:endParaRPr>
          </a:p>
        </p:txBody>
      </p:sp>
    </p:spTree>
    <p:extLst>
      <p:ext uri="{BB962C8B-B14F-4D97-AF65-F5344CB8AC3E}">
        <p14:creationId xmlns:p14="http://schemas.microsoft.com/office/powerpoint/2010/main" val="37008964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Permissions Examples (Directories)</a:t>
            </a:r>
          </a:p>
        </p:txBody>
      </p:sp>
      <p:sp>
        <p:nvSpPr>
          <p:cNvPr id="22" name="Segnaposto numero diapositiva 5"/>
          <p:cNvSpPr>
            <a:spLocks noGrp="1"/>
          </p:cNvSpPr>
          <p:nvPr>
            <p:ph type="sldNum" sz="quarter" idx="12"/>
          </p:nvPr>
        </p:nvSpPr>
        <p:spPr/>
        <p:txBody>
          <a:bodyPr/>
          <a:lstStyle/>
          <a:p>
            <a:pPr>
              <a:defRPr/>
            </a:pPr>
            <a:fld id="{A0AA8953-F2F7-4302-9211-478C202722C4}" type="slidenum">
              <a:rPr lang="en-GB">
                <a:solidFill>
                  <a:prstClr val="white">
                    <a:tint val="75000"/>
                  </a:prstClr>
                </a:solidFill>
              </a:rPr>
              <a:pPr>
                <a:defRPr/>
              </a:pPr>
              <a:t>52</a:t>
            </a:fld>
            <a:endParaRPr lang="en-GB">
              <a:solidFill>
                <a:prstClr val="white">
                  <a:tint val="75000"/>
                </a:prstClr>
              </a:solidFill>
            </a:endParaRPr>
          </a:p>
        </p:txBody>
      </p:sp>
      <p:grpSp>
        <p:nvGrpSpPr>
          <p:cNvPr id="17414" name="Group 2"/>
          <p:cNvGrpSpPr>
            <a:grpSpLocks/>
          </p:cNvGrpSpPr>
          <p:nvPr/>
        </p:nvGrpSpPr>
        <p:grpSpPr bwMode="auto">
          <a:xfrm>
            <a:off x="457200" y="1600200"/>
            <a:ext cx="8228013" cy="4630738"/>
            <a:chOff x="288" y="1008"/>
            <a:chExt cx="5183" cy="2917"/>
          </a:xfrm>
        </p:grpSpPr>
        <p:sp>
          <p:nvSpPr>
            <p:cNvPr id="34823" name="Rectangle 3"/>
            <p:cNvSpPr>
              <a:spLocks noChangeArrowheads="1"/>
            </p:cNvSpPr>
            <p:nvPr/>
          </p:nvSpPr>
          <p:spPr bwMode="auto">
            <a:xfrm>
              <a:off x="2160" y="3330"/>
              <a:ext cx="331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prstClr val="white"/>
                  </a:solidFill>
                  <a:latin typeface="Calibri"/>
                  <a:ea typeface="ヒラギノ角ゴ Pro W3"/>
                  <a:cs typeface="ヒラギノ角ゴ Pro W3"/>
                  <a:sym typeface="Arial" pitchFamily="34" charset="0"/>
                </a:rPr>
                <a:t>full access to everyone</a:t>
              </a:r>
              <a:endParaRPr lang="en-GB" sz="2800" i="1" dirty="0">
                <a:solidFill>
                  <a:prstClr val="white"/>
                </a:solidFill>
                <a:latin typeface="Calibri"/>
                <a:ea typeface="ヒラギノ角ゴ Pro W3"/>
                <a:cs typeface="ヒラギノ角ゴ Pro W3"/>
                <a:sym typeface="Arial" pitchFamily="34" charset="0"/>
              </a:endParaRPr>
            </a:p>
          </p:txBody>
        </p:sp>
        <p:sp>
          <p:nvSpPr>
            <p:cNvPr id="34824" name="Rectangle 4"/>
            <p:cNvSpPr>
              <a:spLocks noChangeArrowheads="1"/>
            </p:cNvSpPr>
            <p:nvPr/>
          </p:nvSpPr>
          <p:spPr bwMode="auto">
            <a:xfrm>
              <a:off x="288" y="3330"/>
              <a:ext cx="187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-rwxrwxrwx</a:t>
              </a:r>
            </a:p>
          </p:txBody>
        </p:sp>
        <p:sp>
          <p:nvSpPr>
            <p:cNvPr id="34825" name="Rectangle 5"/>
            <p:cNvSpPr>
              <a:spLocks noChangeArrowheads="1"/>
            </p:cNvSpPr>
            <p:nvPr/>
          </p:nvSpPr>
          <p:spPr bwMode="auto">
            <a:xfrm>
              <a:off x="2160" y="2467"/>
              <a:ext cx="3312" cy="864"/>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full access to owner, group can access known filenames in directory, forbidden to others</a:t>
              </a:r>
            </a:p>
          </p:txBody>
        </p:sp>
        <p:sp>
          <p:nvSpPr>
            <p:cNvPr id="34826" name="Rectangle 6"/>
            <p:cNvSpPr>
              <a:spLocks noChangeArrowheads="1"/>
            </p:cNvSpPr>
            <p:nvPr/>
          </p:nvSpPr>
          <p:spPr bwMode="auto">
            <a:xfrm>
              <a:off x="288" y="2467"/>
              <a:ext cx="1872" cy="864"/>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drwx--x---</a:t>
              </a:r>
            </a:p>
          </p:txBody>
        </p:sp>
        <p:sp>
          <p:nvSpPr>
            <p:cNvPr id="34827" name="Rectangle 7"/>
            <p:cNvSpPr>
              <a:spLocks noChangeArrowheads="1"/>
            </p:cNvSpPr>
            <p:nvPr/>
          </p:nvSpPr>
          <p:spPr bwMode="auto">
            <a:xfrm>
              <a:off x="2160" y="1872"/>
              <a:ext cx="331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full access to owner and group, forbidden to others</a:t>
              </a:r>
            </a:p>
          </p:txBody>
        </p:sp>
        <p:sp>
          <p:nvSpPr>
            <p:cNvPr id="34828" name="Rectangle 8"/>
            <p:cNvSpPr>
              <a:spLocks noChangeArrowheads="1"/>
            </p:cNvSpPr>
            <p:nvPr/>
          </p:nvSpPr>
          <p:spPr bwMode="auto">
            <a:xfrm>
              <a:off x="288" y="1872"/>
              <a:ext cx="1872" cy="595"/>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drwxrwx---</a:t>
              </a:r>
            </a:p>
          </p:txBody>
        </p:sp>
        <p:sp>
          <p:nvSpPr>
            <p:cNvPr id="34829" name="Rectangle 9"/>
            <p:cNvSpPr>
              <a:spLocks noChangeArrowheads="1"/>
            </p:cNvSpPr>
            <p:nvPr/>
          </p:nvSpPr>
          <p:spPr bwMode="auto">
            <a:xfrm>
              <a:off x="2160" y="1008"/>
              <a:ext cx="3312" cy="864"/>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all can enter and list the directory, only owner can add/delete files</a:t>
              </a:r>
            </a:p>
          </p:txBody>
        </p:sp>
        <p:sp>
          <p:nvSpPr>
            <p:cNvPr id="34830" name="Rectangle 10"/>
            <p:cNvSpPr>
              <a:spLocks noChangeArrowheads="1"/>
            </p:cNvSpPr>
            <p:nvPr/>
          </p:nvSpPr>
          <p:spPr bwMode="auto">
            <a:xfrm>
              <a:off x="288" y="1008"/>
              <a:ext cx="1872" cy="864"/>
            </a:xfrm>
            <a:prstGeom prst="rect">
              <a:avLst/>
            </a:prstGeom>
            <a:noFill/>
            <a:ln w="9525">
              <a:noFill/>
              <a:round/>
              <a:headEnd/>
              <a:tailEnd/>
            </a:ln>
          </p:spPr>
          <p:txBody>
            <a:bodyPr lIns="90000" tIns="46800" rIns="90000" bIns="46800"/>
            <a:lstStyle/>
            <a:p>
              <a:pPr defTabSz="914400" fontAlgn="base">
                <a:spcBef>
                  <a:spcPts val="7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prstClr val="white"/>
                  </a:solidFill>
                  <a:latin typeface="Calibri"/>
                  <a:ea typeface="ヒラギノ角ゴ Pro W3"/>
                  <a:cs typeface="ヒラギノ角ゴ Pro W3"/>
                  <a:sym typeface="Arial" pitchFamily="34" charset="0"/>
                </a:rPr>
                <a:t>drwxr-xr-x</a:t>
              </a:r>
            </a:p>
          </p:txBody>
        </p:sp>
        <p:sp>
          <p:nvSpPr>
            <p:cNvPr id="34831" name="Line 11"/>
            <p:cNvSpPr>
              <a:spLocks noChangeShapeType="1"/>
            </p:cNvSpPr>
            <p:nvPr/>
          </p:nvSpPr>
          <p:spPr bwMode="auto">
            <a:xfrm>
              <a:off x="288" y="1008"/>
              <a:ext cx="5183" cy="1"/>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4832" name="Line 12"/>
            <p:cNvSpPr>
              <a:spLocks noChangeShapeType="1"/>
            </p:cNvSpPr>
            <p:nvPr/>
          </p:nvSpPr>
          <p:spPr bwMode="auto">
            <a:xfrm>
              <a:off x="288" y="1872"/>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4833" name="Line 13"/>
            <p:cNvSpPr>
              <a:spLocks noChangeShapeType="1"/>
            </p:cNvSpPr>
            <p:nvPr/>
          </p:nvSpPr>
          <p:spPr bwMode="auto">
            <a:xfrm>
              <a:off x="288" y="2467"/>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4834" name="Line 14"/>
            <p:cNvSpPr>
              <a:spLocks noChangeShapeType="1"/>
            </p:cNvSpPr>
            <p:nvPr/>
          </p:nvSpPr>
          <p:spPr bwMode="auto">
            <a:xfrm>
              <a:off x="288" y="3330"/>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4835" name="Line 15"/>
            <p:cNvSpPr>
              <a:spLocks noChangeShapeType="1"/>
            </p:cNvSpPr>
            <p:nvPr/>
          </p:nvSpPr>
          <p:spPr bwMode="auto">
            <a:xfrm>
              <a:off x="288" y="3925"/>
              <a:ext cx="5183" cy="1"/>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4836" name="Line 16"/>
            <p:cNvSpPr>
              <a:spLocks noChangeShapeType="1"/>
            </p:cNvSpPr>
            <p:nvPr/>
          </p:nvSpPr>
          <p:spPr bwMode="auto">
            <a:xfrm>
              <a:off x="288" y="1008"/>
              <a:ext cx="1" cy="2917"/>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4837" name="Line 17"/>
            <p:cNvSpPr>
              <a:spLocks noChangeShapeType="1"/>
            </p:cNvSpPr>
            <p:nvPr/>
          </p:nvSpPr>
          <p:spPr bwMode="auto">
            <a:xfrm>
              <a:off x="2160" y="1008"/>
              <a:ext cx="1" cy="2917"/>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34838" name="Line 18"/>
            <p:cNvSpPr>
              <a:spLocks noChangeShapeType="1"/>
            </p:cNvSpPr>
            <p:nvPr/>
          </p:nvSpPr>
          <p:spPr bwMode="auto">
            <a:xfrm>
              <a:off x="5471" y="1008"/>
              <a:ext cx="1" cy="2917"/>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grpSp>
    </p:spTree>
    <p:extLst>
      <p:ext uri="{BB962C8B-B14F-4D97-AF65-F5344CB8AC3E}">
        <p14:creationId xmlns:p14="http://schemas.microsoft.com/office/powerpoint/2010/main" val="17734694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Special Permission Bits</a:t>
            </a:r>
          </a:p>
        </p:txBody>
      </p:sp>
      <p:sp>
        <p:nvSpPr>
          <p:cNvPr id="37894" name="Rectangle 2"/>
          <p:cNvSpPr>
            <a:spLocks noGrp="1" noChangeArrowheads="1"/>
          </p:cNvSpPr>
          <p:nvPr>
            <p:ph idx="1"/>
          </p:nvPr>
        </p:nvSpPr>
        <p:spPr>
          <a:xfrm>
            <a:off x="457200" y="1600200"/>
            <a:ext cx="8229600" cy="1997075"/>
          </a:xfrm>
        </p:spPr>
        <p:txBody>
          <a:bodyPr rtlCol="0">
            <a:spAutoFit/>
          </a:bodyPr>
          <a:lstStyle/>
          <a:p>
            <a:pPr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Three other permission bits exist</a:t>
            </a:r>
          </a:p>
          <a:p>
            <a:pPr lvl="1" eaLnBrk="1" fontAlgn="auto" hangingPunct="1">
              <a:lnSpc>
                <a:spcPct val="93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Set-user-ID</a:t>
            </a:r>
            <a:r>
              <a:rPr lang="en-GB" dirty="0" smtClean="0"/>
              <a:t> (“</a:t>
            </a:r>
            <a:r>
              <a:rPr lang="en-GB" dirty="0" err="1" smtClean="0"/>
              <a:t>suid</a:t>
            </a:r>
            <a:r>
              <a:rPr lang="en-GB" dirty="0" smtClean="0"/>
              <a:t>” or “</a:t>
            </a:r>
            <a:r>
              <a:rPr lang="en-GB" dirty="0" err="1" smtClean="0"/>
              <a:t>setuid</a:t>
            </a:r>
            <a:r>
              <a:rPr lang="en-GB" dirty="0" smtClean="0"/>
              <a:t>”) bit</a:t>
            </a:r>
          </a:p>
          <a:p>
            <a:pPr lvl="1" eaLnBrk="1" fontAlgn="auto" hangingPunct="1">
              <a:lnSpc>
                <a:spcPct val="93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Set-group-ID</a:t>
            </a:r>
            <a:r>
              <a:rPr lang="en-GB" dirty="0" smtClean="0"/>
              <a:t> (“</a:t>
            </a:r>
            <a:r>
              <a:rPr lang="en-GB" dirty="0" err="1" smtClean="0"/>
              <a:t>sgid</a:t>
            </a:r>
            <a:r>
              <a:rPr lang="en-GB" dirty="0" smtClean="0"/>
              <a:t>” or “</a:t>
            </a:r>
            <a:r>
              <a:rPr lang="en-GB" dirty="0" err="1" smtClean="0"/>
              <a:t>setgid</a:t>
            </a:r>
            <a:r>
              <a:rPr lang="en-GB" dirty="0" smtClean="0"/>
              <a:t>”) bit</a:t>
            </a:r>
          </a:p>
          <a:p>
            <a:pPr lvl="1" eaLnBrk="1" fontAlgn="auto" hangingPunct="1">
              <a:lnSpc>
                <a:spcPct val="93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Sticky bit</a:t>
            </a:r>
          </a:p>
        </p:txBody>
      </p:sp>
      <p:sp>
        <p:nvSpPr>
          <p:cNvPr id="6" name="Segnaposto numero diapositiva 5"/>
          <p:cNvSpPr>
            <a:spLocks noGrp="1"/>
          </p:cNvSpPr>
          <p:nvPr>
            <p:ph type="sldNum" sz="quarter" idx="12"/>
          </p:nvPr>
        </p:nvSpPr>
        <p:spPr/>
        <p:txBody>
          <a:bodyPr/>
          <a:lstStyle/>
          <a:p>
            <a:pPr>
              <a:defRPr/>
            </a:pPr>
            <a:fld id="{314165DC-EA14-45E9-A0BC-D106AF3BED3D}" type="slidenum">
              <a:rPr lang="en-GB">
                <a:solidFill>
                  <a:prstClr val="white">
                    <a:tint val="75000"/>
                  </a:prstClr>
                </a:solidFill>
              </a:rPr>
              <a:pPr>
                <a:defRPr/>
              </a:pPr>
              <a:t>53</a:t>
            </a:fld>
            <a:endParaRPr lang="en-GB">
              <a:solidFill>
                <a:prstClr val="white">
                  <a:tint val="75000"/>
                </a:prstClr>
              </a:solidFill>
            </a:endParaRPr>
          </a:p>
        </p:txBody>
      </p:sp>
    </p:spTree>
    <p:extLst>
      <p:ext uri="{BB962C8B-B14F-4D97-AF65-F5344CB8AC3E}">
        <p14:creationId xmlns:p14="http://schemas.microsoft.com/office/powerpoint/2010/main" val="15369922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Set-user-ID</a:t>
            </a:r>
          </a:p>
        </p:txBody>
      </p:sp>
      <p:sp>
        <p:nvSpPr>
          <p:cNvPr id="38918" name="Rectangle 2"/>
          <p:cNvSpPr>
            <a:spLocks noGrp="1" noChangeArrowheads="1"/>
          </p:cNvSpPr>
          <p:nvPr>
            <p:ph idx="1"/>
          </p:nvPr>
        </p:nvSpPr>
        <p:spPr>
          <a:xfrm>
            <a:off x="457200" y="1600200"/>
            <a:ext cx="8229600" cy="3951288"/>
          </a:xfrm>
        </p:spPr>
        <p:txBody>
          <a:bodyPr rtlCol="0">
            <a:spAutoFit/>
          </a:bodyPr>
          <a:lstStyle/>
          <a:p>
            <a:pPr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Set-user-ID (“</a:t>
            </a:r>
            <a:r>
              <a:rPr lang="en-GB" dirty="0" err="1" smtClean="0"/>
              <a:t>suid</a:t>
            </a:r>
            <a:r>
              <a:rPr lang="en-GB" dirty="0" smtClean="0"/>
              <a:t>” or “</a:t>
            </a:r>
            <a:r>
              <a:rPr lang="en-GB" dirty="0" err="1" smtClean="0"/>
              <a:t>setuid</a:t>
            </a:r>
            <a:r>
              <a:rPr lang="en-GB" dirty="0" smtClean="0"/>
              <a:t>”) bit</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On executable files, causes the program to run as file owner regardless of who runs it</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Ignored for everything else</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10-character display, replaces the 4</a:t>
            </a:r>
            <a:r>
              <a:rPr lang="en-GB" baseline="30000" dirty="0" smtClean="0"/>
              <a:t>th</a:t>
            </a:r>
            <a:r>
              <a:rPr lang="en-GB" dirty="0" smtClean="0"/>
              <a:t> character (</a:t>
            </a:r>
            <a:r>
              <a:rPr lang="en-GB" dirty="0" smtClean="0">
                <a:latin typeface="HE_TERMINAL"/>
              </a:rPr>
              <a:t>x</a:t>
            </a:r>
            <a:r>
              <a:rPr lang="en-GB" dirty="0" smtClean="0"/>
              <a:t> or </a:t>
            </a:r>
            <a:r>
              <a:rPr lang="en-GB" dirty="0" smtClean="0">
                <a:latin typeface="HE_TERMINAL"/>
              </a:rPr>
              <a:t>-</a:t>
            </a:r>
            <a:r>
              <a:rPr lang="en-GB" dirty="0" smtClean="0"/>
              <a:t>) with </a:t>
            </a:r>
            <a:r>
              <a:rPr lang="en-GB" dirty="0" smtClean="0">
                <a:latin typeface="HE_TERMINAL"/>
              </a:rPr>
              <a:t>s</a:t>
            </a:r>
            <a:r>
              <a:rPr lang="en-GB" dirty="0" smtClean="0"/>
              <a:t> (or </a:t>
            </a:r>
            <a:r>
              <a:rPr lang="en-GB" dirty="0" smtClean="0">
                <a:latin typeface="HE_TERMINAL"/>
              </a:rPr>
              <a:t>S</a:t>
            </a:r>
            <a:r>
              <a:rPr lang="en-GB" dirty="0" smtClean="0"/>
              <a:t> if not also executable)</a:t>
            </a:r>
          </a:p>
          <a:p>
            <a:pPr lvl="2" eaLnBrk="1" fontAlgn="auto" hangingPunct="1">
              <a:lnSpc>
                <a:spcPct val="90000"/>
              </a:lnSpc>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a:t>
            </a:r>
            <a:r>
              <a:rPr lang="en-GB" dirty="0" err="1" smtClean="0">
                <a:solidFill>
                  <a:schemeClr val="accent6"/>
                </a:solidFill>
              </a:rPr>
              <a:t>rwsr</a:t>
            </a:r>
            <a:r>
              <a:rPr lang="en-GB" dirty="0" smtClean="0">
                <a:solidFill>
                  <a:schemeClr val="accent6"/>
                </a:solidFill>
              </a:rPr>
              <a:t>-</a:t>
            </a:r>
            <a:r>
              <a:rPr lang="en-GB" dirty="0" err="1" smtClean="0">
                <a:solidFill>
                  <a:schemeClr val="accent6"/>
                </a:solidFill>
              </a:rPr>
              <a:t>xr</a:t>
            </a:r>
            <a:r>
              <a:rPr lang="en-GB" dirty="0" smtClean="0">
                <a:solidFill>
                  <a:schemeClr val="accent6"/>
                </a:solidFill>
              </a:rPr>
              <a:t>-x</a:t>
            </a:r>
            <a:r>
              <a:rPr lang="en-GB" dirty="0" smtClean="0"/>
              <a:t>: </a:t>
            </a:r>
            <a:r>
              <a:rPr lang="en-GB" dirty="0" err="1" smtClean="0"/>
              <a:t>setuid</a:t>
            </a:r>
            <a:r>
              <a:rPr lang="en-GB" dirty="0" smtClean="0"/>
              <a:t>, executable by all</a:t>
            </a:r>
          </a:p>
          <a:p>
            <a:pPr lvl="2" eaLnBrk="1" fontAlgn="auto" hangingPunct="1">
              <a:lnSpc>
                <a:spcPct val="90000"/>
              </a:lnSpc>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a:t>
            </a:r>
            <a:r>
              <a:rPr lang="en-GB" dirty="0" err="1" smtClean="0">
                <a:solidFill>
                  <a:schemeClr val="accent6"/>
                </a:solidFill>
              </a:rPr>
              <a:t>rwxr</a:t>
            </a:r>
            <a:r>
              <a:rPr lang="en-GB" dirty="0" smtClean="0">
                <a:solidFill>
                  <a:schemeClr val="accent6"/>
                </a:solidFill>
              </a:rPr>
              <a:t>-</a:t>
            </a:r>
            <a:r>
              <a:rPr lang="en-GB" dirty="0" err="1" smtClean="0">
                <a:solidFill>
                  <a:schemeClr val="accent6"/>
                </a:solidFill>
              </a:rPr>
              <a:t>xr</a:t>
            </a:r>
            <a:r>
              <a:rPr lang="en-GB" dirty="0" smtClean="0">
                <a:solidFill>
                  <a:schemeClr val="accent6"/>
                </a:solidFill>
              </a:rPr>
              <a:t>-x</a:t>
            </a:r>
            <a:r>
              <a:rPr lang="en-GB" dirty="0" smtClean="0"/>
              <a:t>: executable by all, but not </a:t>
            </a:r>
            <a:r>
              <a:rPr lang="en-GB" dirty="0" err="1" smtClean="0"/>
              <a:t>setuid</a:t>
            </a:r>
            <a:endParaRPr lang="en-GB" dirty="0" smtClean="0"/>
          </a:p>
          <a:p>
            <a:pPr lvl="2" eaLnBrk="1" fontAlgn="auto" hangingPunct="1">
              <a:lnSpc>
                <a:spcPct val="90000"/>
              </a:lnSpc>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a:t>
            </a:r>
            <a:r>
              <a:rPr lang="en-GB" dirty="0" err="1" smtClean="0">
                <a:solidFill>
                  <a:schemeClr val="accent6"/>
                </a:solidFill>
              </a:rPr>
              <a:t>rwSr</a:t>
            </a:r>
            <a:r>
              <a:rPr lang="en-GB" dirty="0" smtClean="0">
                <a:solidFill>
                  <a:schemeClr val="accent6"/>
                </a:solidFill>
              </a:rPr>
              <a:t>--r--</a:t>
            </a:r>
            <a:r>
              <a:rPr lang="en-GB" dirty="0" smtClean="0"/>
              <a:t>: </a:t>
            </a:r>
            <a:r>
              <a:rPr lang="en-GB" dirty="0" err="1" smtClean="0"/>
              <a:t>setuid</a:t>
            </a:r>
            <a:r>
              <a:rPr lang="en-GB" dirty="0" smtClean="0"/>
              <a:t>, but not executable - not useful</a:t>
            </a:r>
          </a:p>
        </p:txBody>
      </p:sp>
      <p:sp>
        <p:nvSpPr>
          <p:cNvPr id="6" name="Segnaposto numero diapositiva 5"/>
          <p:cNvSpPr>
            <a:spLocks noGrp="1"/>
          </p:cNvSpPr>
          <p:nvPr>
            <p:ph type="sldNum" sz="quarter" idx="12"/>
          </p:nvPr>
        </p:nvSpPr>
        <p:spPr/>
        <p:txBody>
          <a:bodyPr/>
          <a:lstStyle/>
          <a:p>
            <a:pPr>
              <a:defRPr/>
            </a:pPr>
            <a:fld id="{88C765B2-619D-4D91-96C3-1A044C4AAB30}" type="slidenum">
              <a:rPr lang="en-GB">
                <a:solidFill>
                  <a:prstClr val="white">
                    <a:tint val="75000"/>
                  </a:prstClr>
                </a:solidFill>
              </a:rPr>
              <a:pPr>
                <a:defRPr/>
              </a:pPr>
              <a:t>54</a:t>
            </a:fld>
            <a:endParaRPr lang="en-GB">
              <a:solidFill>
                <a:prstClr val="white">
                  <a:tint val="75000"/>
                </a:prstClr>
              </a:solidFill>
            </a:endParaRPr>
          </a:p>
        </p:txBody>
      </p:sp>
    </p:spTree>
    <p:extLst>
      <p:ext uri="{BB962C8B-B14F-4D97-AF65-F5344CB8AC3E}">
        <p14:creationId xmlns:p14="http://schemas.microsoft.com/office/powerpoint/2010/main" val="18150525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Set-user-ID</a:t>
            </a:r>
          </a:p>
        </p:txBody>
      </p:sp>
      <p:sp>
        <p:nvSpPr>
          <p:cNvPr id="38918" name="Rectangle 2"/>
          <p:cNvSpPr>
            <a:spLocks noGrp="1" noChangeArrowheads="1"/>
          </p:cNvSpPr>
          <p:nvPr>
            <p:ph idx="1"/>
          </p:nvPr>
        </p:nvSpPr>
        <p:spPr>
          <a:xfrm>
            <a:off x="457200" y="1600200"/>
            <a:ext cx="8229600" cy="4199098"/>
          </a:xfrm>
        </p:spPr>
        <p:txBody>
          <a:bodyPr rtlCol="0">
            <a:spAutoFit/>
          </a:bodyPr>
          <a:lstStyle/>
          <a:p>
            <a:pPr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Suppose a user wants to change their entry in /</a:t>
            </a:r>
            <a:r>
              <a:rPr lang="en-GB" dirty="0" err="1" smtClean="0"/>
              <a:t>etc</a:t>
            </a:r>
            <a:r>
              <a:rPr lang="en-GB" dirty="0" smtClean="0"/>
              <a:t>/</a:t>
            </a:r>
            <a:r>
              <a:rPr lang="en-GB" dirty="0" err="1" smtClean="0"/>
              <a:t>passwd</a:t>
            </a:r>
            <a:r>
              <a:rPr lang="en-GB" dirty="0"/>
              <a:t>.</a:t>
            </a:r>
            <a:endParaRPr lang="en-GB" dirty="0" smtClean="0"/>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They shouldn’t have permission to read/write.</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They should be able to change their own entry! </a:t>
            </a:r>
          </a:p>
          <a:p>
            <a:pPr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a:t>
            </a:r>
            <a:r>
              <a:rPr lang="en-GB" dirty="0" err="1" smtClean="0"/>
              <a:t>passwd</a:t>
            </a:r>
            <a:r>
              <a:rPr lang="en-GB" dirty="0" smtClean="0"/>
              <a:t> executable has the </a:t>
            </a:r>
            <a:r>
              <a:rPr lang="en-GB" dirty="0" err="1" smtClean="0"/>
              <a:t>setuid</a:t>
            </a:r>
            <a:r>
              <a:rPr lang="en-GB" dirty="0" smtClean="0"/>
              <a:t> bit set.</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Even when run by a user in the “other” category, it is still given the privileges of the owner, which is root.  </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Useful, but dangerous!</a:t>
            </a:r>
          </a:p>
        </p:txBody>
      </p:sp>
      <p:sp>
        <p:nvSpPr>
          <p:cNvPr id="6" name="Segnaposto numero diapositiva 5"/>
          <p:cNvSpPr>
            <a:spLocks noGrp="1"/>
          </p:cNvSpPr>
          <p:nvPr>
            <p:ph type="sldNum" sz="quarter" idx="12"/>
          </p:nvPr>
        </p:nvSpPr>
        <p:spPr/>
        <p:txBody>
          <a:bodyPr/>
          <a:lstStyle/>
          <a:p>
            <a:pPr>
              <a:defRPr/>
            </a:pPr>
            <a:fld id="{88C765B2-619D-4D91-96C3-1A044C4AAB30}" type="slidenum">
              <a:rPr lang="en-GB">
                <a:solidFill>
                  <a:prstClr val="white">
                    <a:tint val="75000"/>
                  </a:prstClr>
                </a:solidFill>
              </a:rPr>
              <a:pPr>
                <a:defRPr/>
              </a:pPr>
              <a:t>55</a:t>
            </a:fld>
            <a:endParaRPr lang="en-GB">
              <a:solidFill>
                <a:prstClr val="white">
                  <a:tint val="75000"/>
                </a:prstClr>
              </a:solidFill>
            </a:endParaRPr>
          </a:p>
        </p:txBody>
      </p:sp>
    </p:spTree>
    <p:extLst>
      <p:ext uri="{BB962C8B-B14F-4D97-AF65-F5344CB8AC3E}">
        <p14:creationId xmlns:p14="http://schemas.microsoft.com/office/powerpoint/2010/main" val="33122290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Root</a:t>
            </a:r>
          </a:p>
        </p:txBody>
      </p:sp>
      <p:sp>
        <p:nvSpPr>
          <p:cNvPr id="25603" name="Rectangle 2"/>
          <p:cNvSpPr>
            <a:spLocks noGrp="1" noChangeArrowheads="1"/>
          </p:cNvSpPr>
          <p:nvPr>
            <p:ph idx="1"/>
          </p:nvPr>
        </p:nvSpPr>
        <p:spPr>
          <a:xfrm>
            <a:off x="457200" y="1600200"/>
            <a:ext cx="8229600" cy="3425825"/>
          </a:xfrm>
        </p:spPr>
        <p:txBody>
          <a:bodyPr>
            <a:spAutoFit/>
          </a:bodyPr>
          <a:lstStyle/>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“root” account is a super-user account, like Administrator on Windows</a:t>
            </a:r>
            <a:br>
              <a:rPr lang="en-GB" sz="2800" smtClean="0"/>
            </a:br>
            <a:endParaRPr lang="en-GB" sz="2800" smtClean="0"/>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Multiple roots possible</a:t>
            </a:r>
            <a:br>
              <a:rPr lang="en-GB" sz="2800" smtClean="0"/>
            </a:br>
            <a:endParaRPr lang="en-GB" sz="2800" smtClean="0"/>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File permissions do not restrict root</a:t>
            </a:r>
            <a:br>
              <a:rPr lang="en-GB" sz="2800" smtClean="0"/>
            </a:br>
            <a:endParaRPr lang="en-GB" sz="2800" smtClean="0"/>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This is </a:t>
            </a:r>
            <a:r>
              <a:rPr lang="en-GB" sz="2800" i="1" smtClean="0"/>
              <a:t>dangerous</a:t>
            </a:r>
            <a:r>
              <a:rPr lang="en-GB" sz="2800" smtClean="0"/>
              <a:t>, but necessary, and OK with good practices</a:t>
            </a:r>
          </a:p>
        </p:txBody>
      </p:sp>
      <p:sp>
        <p:nvSpPr>
          <p:cNvPr id="6" name="Segnaposto numero diapositiva 5"/>
          <p:cNvSpPr>
            <a:spLocks noGrp="1"/>
          </p:cNvSpPr>
          <p:nvPr>
            <p:ph type="sldNum" sz="quarter" idx="12"/>
          </p:nvPr>
        </p:nvSpPr>
        <p:spPr/>
        <p:txBody>
          <a:bodyPr/>
          <a:lstStyle/>
          <a:p>
            <a:pPr>
              <a:defRPr/>
            </a:pPr>
            <a:fld id="{C5CD7669-CA99-404D-89F8-124D0E919451}" type="slidenum">
              <a:rPr lang="en-GB">
                <a:solidFill>
                  <a:prstClr val="white">
                    <a:tint val="75000"/>
                  </a:prstClr>
                </a:solidFill>
              </a:rPr>
              <a:pPr>
                <a:defRPr/>
              </a:pPr>
              <a:t>56</a:t>
            </a:fld>
            <a:endParaRPr lang="en-GB">
              <a:solidFill>
                <a:prstClr val="white">
                  <a:tint val="75000"/>
                </a:prstClr>
              </a:solidFill>
            </a:endParaRPr>
          </a:p>
        </p:txBody>
      </p:sp>
    </p:spTree>
    <p:extLst>
      <p:ext uri="{BB962C8B-B14F-4D97-AF65-F5344CB8AC3E}">
        <p14:creationId xmlns:p14="http://schemas.microsoft.com/office/powerpoint/2010/main" val="11792933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Changing Permissions</a:t>
            </a:r>
          </a:p>
        </p:txBody>
      </p:sp>
      <p:sp>
        <p:nvSpPr>
          <p:cNvPr id="48134" name="Rectangle 2"/>
          <p:cNvSpPr>
            <a:spLocks noGrp="1" noChangeArrowheads="1"/>
          </p:cNvSpPr>
          <p:nvPr>
            <p:ph idx="1"/>
          </p:nvPr>
        </p:nvSpPr>
        <p:spPr>
          <a:xfrm>
            <a:off x="457200" y="1600200"/>
            <a:ext cx="8229600" cy="3724275"/>
          </a:xfrm>
        </p:spPr>
        <p:txBody>
          <a:bodyPr rtlCol="0">
            <a:spAutoFit/>
          </a:bodyPr>
          <a:lstStyle/>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Permissions are changed with </a:t>
            </a:r>
            <a:r>
              <a:rPr lang="en-GB" sz="2400" dirty="0" err="1" smtClean="0">
                <a:solidFill>
                  <a:schemeClr val="accent6"/>
                </a:solidFill>
              </a:rPr>
              <a:t>chmod</a:t>
            </a:r>
            <a:r>
              <a:rPr lang="en-GB" sz="2400" dirty="0" smtClean="0"/>
              <a:t> or through a GUI like </a:t>
            </a:r>
            <a:r>
              <a:rPr lang="en-GB" sz="2400" dirty="0" err="1" smtClean="0"/>
              <a:t>Konqueror</a:t>
            </a:r>
            <a:endParaRPr lang="en-GB" sz="2400" dirty="0" smtClean="0"/>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Only the file owner or root can change permissions</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If a user owns a file, the user can use </a:t>
            </a:r>
            <a:r>
              <a:rPr lang="en-GB" sz="2400" dirty="0" err="1" smtClean="0">
                <a:solidFill>
                  <a:schemeClr val="accent6"/>
                </a:solidFill>
              </a:rPr>
              <a:t>chgrp</a:t>
            </a:r>
            <a:r>
              <a:rPr lang="en-GB" sz="2400" dirty="0" smtClean="0"/>
              <a:t> to set its group to any group of which the user is a member</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root can change file ownership with </a:t>
            </a:r>
            <a:r>
              <a:rPr lang="en-GB" sz="2400" dirty="0" err="1" smtClean="0">
                <a:solidFill>
                  <a:schemeClr val="accent6"/>
                </a:solidFill>
              </a:rPr>
              <a:t>chown</a:t>
            </a:r>
            <a:r>
              <a:rPr lang="en-GB" sz="2400" dirty="0" smtClean="0"/>
              <a:t> (and can optionally change group in the same command)</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err="1" smtClean="0"/>
              <a:t>chown</a:t>
            </a:r>
            <a:r>
              <a:rPr lang="en-GB" sz="2400" dirty="0" smtClean="0"/>
              <a:t>, </a:t>
            </a:r>
            <a:r>
              <a:rPr lang="en-GB" sz="2400" dirty="0" err="1" smtClean="0"/>
              <a:t>chmod</a:t>
            </a:r>
            <a:r>
              <a:rPr lang="en-GB" sz="2400" dirty="0" smtClean="0"/>
              <a:t>, and </a:t>
            </a:r>
            <a:r>
              <a:rPr lang="en-GB" sz="2400" dirty="0" err="1" smtClean="0"/>
              <a:t>chgrp</a:t>
            </a:r>
            <a:r>
              <a:rPr lang="en-GB" sz="2400" dirty="0" smtClean="0"/>
              <a:t> can take the </a:t>
            </a:r>
            <a:r>
              <a:rPr lang="en-GB" sz="2400" dirty="0" smtClean="0">
                <a:solidFill>
                  <a:schemeClr val="accent6"/>
                </a:solidFill>
              </a:rPr>
              <a:t>-R </a:t>
            </a:r>
            <a:r>
              <a:rPr lang="en-GB" sz="2400" dirty="0" smtClean="0"/>
              <a:t>option to recur through subdirectories</a:t>
            </a:r>
          </a:p>
        </p:txBody>
      </p:sp>
      <p:sp>
        <p:nvSpPr>
          <p:cNvPr id="6" name="Segnaposto numero diapositiva 5"/>
          <p:cNvSpPr>
            <a:spLocks noGrp="1"/>
          </p:cNvSpPr>
          <p:nvPr>
            <p:ph type="sldNum" sz="quarter" idx="12"/>
          </p:nvPr>
        </p:nvSpPr>
        <p:spPr/>
        <p:txBody>
          <a:bodyPr/>
          <a:lstStyle/>
          <a:p>
            <a:pPr>
              <a:defRPr/>
            </a:pPr>
            <a:fld id="{5B922ABA-9AEE-4F05-B53D-A50C292A0814}" type="slidenum">
              <a:rPr lang="en-GB">
                <a:solidFill>
                  <a:prstClr val="white">
                    <a:tint val="75000"/>
                  </a:prstClr>
                </a:solidFill>
              </a:rPr>
              <a:pPr>
                <a:defRPr/>
              </a:pPr>
              <a:t>57</a:t>
            </a:fld>
            <a:endParaRPr lang="en-GB">
              <a:solidFill>
                <a:prstClr val="white">
                  <a:tint val="75000"/>
                </a:prstClr>
              </a:solidFill>
            </a:endParaRPr>
          </a:p>
        </p:txBody>
      </p:sp>
    </p:spTree>
    <p:extLst>
      <p:ext uri="{BB962C8B-B14F-4D97-AF65-F5344CB8AC3E}">
        <p14:creationId xmlns:p14="http://schemas.microsoft.com/office/powerpoint/2010/main" val="29456854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Examples of Changing Permissions</a:t>
            </a:r>
          </a:p>
        </p:txBody>
      </p:sp>
      <p:sp>
        <p:nvSpPr>
          <p:cNvPr id="25" name="Segnaposto numero diapositiva 5"/>
          <p:cNvSpPr>
            <a:spLocks noGrp="1"/>
          </p:cNvSpPr>
          <p:nvPr>
            <p:ph type="sldNum" sz="quarter" idx="12"/>
          </p:nvPr>
        </p:nvSpPr>
        <p:spPr/>
        <p:txBody>
          <a:bodyPr/>
          <a:lstStyle/>
          <a:p>
            <a:pPr>
              <a:defRPr/>
            </a:pPr>
            <a:fld id="{9BBD3389-CA6D-45E7-BE96-AFA63D46FEB0}" type="slidenum">
              <a:rPr lang="en-GB">
                <a:solidFill>
                  <a:prstClr val="white">
                    <a:tint val="75000"/>
                  </a:prstClr>
                </a:solidFill>
              </a:rPr>
              <a:pPr>
                <a:defRPr/>
              </a:pPr>
              <a:t>58</a:t>
            </a:fld>
            <a:endParaRPr lang="en-GB">
              <a:solidFill>
                <a:prstClr val="white">
                  <a:tint val="75000"/>
                </a:prstClr>
              </a:solidFill>
            </a:endParaRPr>
          </a:p>
        </p:txBody>
      </p:sp>
      <p:grpSp>
        <p:nvGrpSpPr>
          <p:cNvPr id="28678" name="Group 23"/>
          <p:cNvGrpSpPr>
            <a:grpSpLocks/>
          </p:cNvGrpSpPr>
          <p:nvPr/>
        </p:nvGrpSpPr>
        <p:grpSpPr bwMode="auto">
          <a:xfrm>
            <a:off x="457200" y="1457325"/>
            <a:ext cx="8229600" cy="4953000"/>
            <a:chOff x="288" y="960"/>
            <a:chExt cx="5184" cy="3120"/>
          </a:xfrm>
        </p:grpSpPr>
        <p:sp>
          <p:nvSpPr>
            <p:cNvPr id="49159" name="Rectangle 3"/>
            <p:cNvSpPr>
              <a:spLocks noChangeArrowheads="1"/>
            </p:cNvSpPr>
            <p:nvPr/>
          </p:nvSpPr>
          <p:spPr bwMode="auto">
            <a:xfrm>
              <a:off x="3119" y="3620"/>
              <a:ext cx="2352" cy="460"/>
            </a:xfrm>
            <a:prstGeom prst="rect">
              <a:avLst/>
            </a:prstGeom>
            <a:noFill/>
            <a:ln w="9525">
              <a:noFill/>
              <a:round/>
              <a:headEnd/>
              <a:tailEnd/>
            </a:ln>
          </p:spPr>
          <p:txBody>
            <a:bodyPr lIns="90000" tIns="46800" rIns="90000" bIns="46800"/>
            <a:lstStyle/>
            <a:p>
              <a:pPr defTabSz="914400" fontAlgn="base">
                <a:spcBef>
                  <a:spcPts val="5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prstClr val="white"/>
                  </a:solidFill>
                  <a:latin typeface="Calibri"/>
                  <a:ea typeface="ヒラギノ角ゴ Pro W3"/>
                  <a:cs typeface="ヒラギノ角ゴ Pro W3"/>
                  <a:sym typeface="Arial" pitchFamily="34" charset="0"/>
                </a:rPr>
                <a:t>Sets the setuid bit on file1. (Doesn’t change execute bit.)</a:t>
              </a:r>
            </a:p>
          </p:txBody>
        </p:sp>
        <p:sp>
          <p:nvSpPr>
            <p:cNvPr id="49160" name="Rectangle 4"/>
            <p:cNvSpPr>
              <a:spLocks noChangeArrowheads="1"/>
            </p:cNvSpPr>
            <p:nvPr/>
          </p:nvSpPr>
          <p:spPr bwMode="auto">
            <a:xfrm>
              <a:off x="288" y="3620"/>
              <a:ext cx="2831" cy="460"/>
            </a:xfrm>
            <a:prstGeom prst="rect">
              <a:avLst/>
            </a:prstGeom>
            <a:noFill/>
            <a:ln w="9525">
              <a:noFill/>
              <a:round/>
              <a:headEnd/>
              <a:tailEnd/>
            </a:ln>
          </p:spPr>
          <p:txBody>
            <a:bodyPr lIns="90000" tIns="46800" rIns="90000" bIns="46800"/>
            <a:lstStyle/>
            <a:p>
              <a:pPr defTabSz="914400" fontAlgn="base">
                <a:spcBef>
                  <a:spcPts val="5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prstClr val="white"/>
                  </a:solidFill>
                  <a:latin typeface="Calibri"/>
                  <a:ea typeface="ヒラギノ角ゴ Pro W3"/>
                  <a:cs typeface="ヒラギノ角ゴ Pro W3"/>
                  <a:sym typeface="Arial" pitchFamily="34" charset="0"/>
                </a:rPr>
                <a:t>chmod u+s file1</a:t>
              </a:r>
            </a:p>
          </p:txBody>
        </p:sp>
        <p:sp>
          <p:nvSpPr>
            <p:cNvPr id="49161" name="Rectangle 5"/>
            <p:cNvSpPr>
              <a:spLocks noChangeArrowheads="1"/>
            </p:cNvSpPr>
            <p:nvPr/>
          </p:nvSpPr>
          <p:spPr bwMode="auto">
            <a:xfrm>
              <a:off x="3119" y="2987"/>
              <a:ext cx="2352" cy="633"/>
            </a:xfrm>
            <a:prstGeom prst="rect">
              <a:avLst/>
            </a:prstGeom>
            <a:noFill/>
            <a:ln w="9525">
              <a:noFill/>
              <a:round/>
              <a:headEnd/>
              <a:tailEnd/>
            </a:ln>
          </p:spPr>
          <p:txBody>
            <a:bodyPr lIns="90000" tIns="46800" rIns="90000" bIns="46800"/>
            <a:lstStyle/>
            <a:p>
              <a:pPr defTabSz="914400" fontAlgn="base">
                <a:spcBef>
                  <a:spcPts val="5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prstClr val="white"/>
                  </a:solidFill>
                  <a:latin typeface="Calibri"/>
                  <a:ea typeface="ヒラギノ角ゴ Pro W3"/>
                  <a:cs typeface="ヒラギノ角ゴ Pro W3"/>
                  <a:sym typeface="Arial" pitchFamily="34" charset="0"/>
                </a:rPr>
                <a:t>Sets file1’s group to testgrp, if the user is a member of that group</a:t>
              </a:r>
            </a:p>
          </p:txBody>
        </p:sp>
        <p:sp>
          <p:nvSpPr>
            <p:cNvPr id="49162" name="Rectangle 6"/>
            <p:cNvSpPr>
              <a:spLocks noChangeArrowheads="1"/>
            </p:cNvSpPr>
            <p:nvPr/>
          </p:nvSpPr>
          <p:spPr bwMode="auto">
            <a:xfrm>
              <a:off x="288" y="2987"/>
              <a:ext cx="2831" cy="633"/>
            </a:xfrm>
            <a:prstGeom prst="rect">
              <a:avLst/>
            </a:prstGeom>
            <a:noFill/>
            <a:ln w="9525">
              <a:noFill/>
              <a:round/>
              <a:headEnd/>
              <a:tailEnd/>
            </a:ln>
          </p:spPr>
          <p:txBody>
            <a:bodyPr lIns="90000" tIns="46800" rIns="90000" bIns="46800"/>
            <a:lstStyle/>
            <a:p>
              <a:pPr defTabSz="914400" fontAlgn="base">
                <a:spcBef>
                  <a:spcPts val="5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prstClr val="white"/>
                  </a:solidFill>
                  <a:latin typeface="Calibri"/>
                  <a:ea typeface="ヒラギノ角ゴ Pro W3"/>
                  <a:cs typeface="ヒラギノ角ゴ Pro W3"/>
                  <a:sym typeface="Arial" pitchFamily="34" charset="0"/>
                </a:rPr>
                <a:t>chgrp testgrp file1</a:t>
              </a:r>
            </a:p>
          </p:txBody>
        </p:sp>
        <p:sp>
          <p:nvSpPr>
            <p:cNvPr id="49163" name="Rectangle 7"/>
            <p:cNvSpPr>
              <a:spLocks noChangeArrowheads="1"/>
            </p:cNvSpPr>
            <p:nvPr/>
          </p:nvSpPr>
          <p:spPr bwMode="auto">
            <a:xfrm>
              <a:off x="3119" y="2115"/>
              <a:ext cx="2352" cy="872"/>
            </a:xfrm>
            <a:prstGeom prst="rect">
              <a:avLst/>
            </a:prstGeom>
            <a:noFill/>
            <a:ln w="9525">
              <a:noFill/>
              <a:round/>
              <a:headEnd/>
              <a:tailEnd/>
            </a:ln>
          </p:spPr>
          <p:txBody>
            <a:bodyPr lIns="90000" tIns="46800" rIns="90000" bIns="46800"/>
            <a:lstStyle/>
            <a:p>
              <a:pPr defTabSz="914400" fontAlgn="base">
                <a:spcBef>
                  <a:spcPts val="425"/>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700">
                  <a:solidFill>
                    <a:prstClr val="white"/>
                  </a:solidFill>
                  <a:latin typeface="Calibri"/>
                  <a:ea typeface="ヒラギノ角ゴ Pro W3"/>
                  <a:cs typeface="ヒラギノ角ゴ Pro W3"/>
                  <a:sym typeface="Arial" pitchFamily="34" charset="0"/>
                </a:rPr>
                <a:t>Adds group read/write permission to dir1 and everything within it, and group execute permission on files or directories where someone has execute permission</a:t>
              </a:r>
            </a:p>
          </p:txBody>
        </p:sp>
        <p:sp>
          <p:nvSpPr>
            <p:cNvPr id="49164" name="Rectangle 8"/>
            <p:cNvSpPr>
              <a:spLocks noChangeArrowheads="1"/>
            </p:cNvSpPr>
            <p:nvPr/>
          </p:nvSpPr>
          <p:spPr bwMode="auto">
            <a:xfrm>
              <a:off x="288" y="2115"/>
              <a:ext cx="2831" cy="872"/>
            </a:xfrm>
            <a:prstGeom prst="rect">
              <a:avLst/>
            </a:prstGeom>
            <a:noFill/>
            <a:ln w="9525">
              <a:noFill/>
              <a:round/>
              <a:headEnd/>
              <a:tailEnd/>
            </a:ln>
          </p:spPr>
          <p:txBody>
            <a:bodyPr lIns="90000" tIns="46800" rIns="90000" bIns="46800"/>
            <a:lstStyle/>
            <a:p>
              <a:pPr defTabSz="914400" fontAlgn="base">
                <a:spcBef>
                  <a:spcPts val="5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prstClr val="white"/>
                  </a:solidFill>
                  <a:latin typeface="Calibri"/>
                  <a:ea typeface="ヒラギノ角ゴ Pro W3"/>
                  <a:cs typeface="ヒラギノ角ゴ Pro W3"/>
                  <a:sym typeface="Arial" pitchFamily="34" charset="0"/>
                </a:rPr>
                <a:t>chmod -R g=rwX dir1</a:t>
              </a:r>
            </a:p>
          </p:txBody>
        </p:sp>
        <p:sp>
          <p:nvSpPr>
            <p:cNvPr id="49165" name="Rectangle 9"/>
            <p:cNvSpPr>
              <a:spLocks noChangeArrowheads="1"/>
            </p:cNvSpPr>
            <p:nvPr/>
          </p:nvSpPr>
          <p:spPr bwMode="auto">
            <a:xfrm>
              <a:off x="3119" y="1483"/>
              <a:ext cx="2352" cy="633"/>
            </a:xfrm>
            <a:prstGeom prst="rect">
              <a:avLst/>
            </a:prstGeom>
            <a:noFill/>
            <a:ln w="9525">
              <a:noFill/>
              <a:round/>
              <a:headEnd/>
              <a:tailEnd/>
            </a:ln>
          </p:spPr>
          <p:txBody>
            <a:bodyPr lIns="90000" tIns="46800" rIns="90000" bIns="46800"/>
            <a:lstStyle/>
            <a:p>
              <a:pPr defTabSz="914400" fontAlgn="base">
                <a:spcBef>
                  <a:spcPts val="5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prstClr val="white"/>
                  </a:solidFill>
                  <a:latin typeface="Calibri"/>
                  <a:ea typeface="ヒラギノ角ゴ Pro W3"/>
                  <a:cs typeface="ヒラギノ角ゴ Pro W3"/>
                  <a:sym typeface="Arial" pitchFamily="34" charset="0"/>
                </a:rPr>
                <a:t>Adds group write permission to file1 and file2, denying all access to others</a:t>
              </a:r>
            </a:p>
          </p:txBody>
        </p:sp>
        <p:sp>
          <p:nvSpPr>
            <p:cNvPr id="49166" name="Rectangle 10"/>
            <p:cNvSpPr>
              <a:spLocks noChangeArrowheads="1"/>
            </p:cNvSpPr>
            <p:nvPr/>
          </p:nvSpPr>
          <p:spPr bwMode="auto">
            <a:xfrm>
              <a:off x="288" y="1483"/>
              <a:ext cx="2831" cy="633"/>
            </a:xfrm>
            <a:prstGeom prst="rect">
              <a:avLst/>
            </a:prstGeom>
            <a:noFill/>
            <a:ln w="9525">
              <a:noFill/>
              <a:round/>
              <a:headEnd/>
              <a:tailEnd/>
            </a:ln>
          </p:spPr>
          <p:txBody>
            <a:bodyPr lIns="90000" tIns="46800" rIns="90000" bIns="46800"/>
            <a:lstStyle/>
            <a:p>
              <a:pPr defTabSz="914400" fontAlgn="base">
                <a:spcBef>
                  <a:spcPts val="5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prstClr val="white"/>
                  </a:solidFill>
                  <a:latin typeface="Calibri"/>
                  <a:ea typeface="ヒラギノ角ゴ Pro W3"/>
                  <a:cs typeface="ヒラギノ角ゴ Pro W3"/>
                  <a:sym typeface="Arial" pitchFamily="34" charset="0"/>
                </a:rPr>
                <a:t>chmod g+w,o-rwx file1 file2</a:t>
              </a:r>
            </a:p>
          </p:txBody>
        </p:sp>
        <p:sp>
          <p:nvSpPr>
            <p:cNvPr id="49167" name="Rectangle 11"/>
            <p:cNvSpPr>
              <a:spLocks noChangeArrowheads="1"/>
            </p:cNvSpPr>
            <p:nvPr/>
          </p:nvSpPr>
          <p:spPr bwMode="auto">
            <a:xfrm>
              <a:off x="3119" y="1008"/>
              <a:ext cx="2352" cy="475"/>
            </a:xfrm>
            <a:prstGeom prst="rect">
              <a:avLst/>
            </a:prstGeom>
            <a:noFill/>
            <a:ln w="9525">
              <a:noFill/>
              <a:round/>
              <a:headEnd/>
              <a:tailEnd/>
            </a:ln>
          </p:spPr>
          <p:txBody>
            <a:bodyPr lIns="90000" tIns="46800" rIns="90000" bIns="46800"/>
            <a:lstStyle/>
            <a:p>
              <a:pPr defTabSz="914400" fontAlgn="base">
                <a:spcBef>
                  <a:spcPts val="5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prstClr val="white"/>
                  </a:solidFill>
                  <a:latin typeface="Calibri"/>
                  <a:ea typeface="ヒラギノ角ゴ Pro W3"/>
                  <a:cs typeface="ヒラギノ角ゴ Pro W3"/>
                  <a:sym typeface="Arial" pitchFamily="34" charset="0"/>
                </a:rPr>
                <a:t>Changes ownership of dir1 and everything within it to root</a:t>
              </a:r>
            </a:p>
          </p:txBody>
        </p:sp>
        <p:sp>
          <p:nvSpPr>
            <p:cNvPr id="49168" name="Rectangle 12"/>
            <p:cNvSpPr>
              <a:spLocks noChangeArrowheads="1"/>
            </p:cNvSpPr>
            <p:nvPr/>
          </p:nvSpPr>
          <p:spPr bwMode="auto">
            <a:xfrm>
              <a:off x="288" y="1008"/>
              <a:ext cx="2831" cy="475"/>
            </a:xfrm>
            <a:prstGeom prst="rect">
              <a:avLst/>
            </a:prstGeom>
            <a:noFill/>
            <a:ln w="9525">
              <a:noFill/>
              <a:round/>
              <a:headEnd/>
              <a:tailEnd/>
            </a:ln>
          </p:spPr>
          <p:txBody>
            <a:bodyPr lIns="90000" tIns="46800" rIns="90000" bIns="46800"/>
            <a:lstStyle/>
            <a:p>
              <a:pPr defTabSz="914400" fontAlgn="base">
                <a:spcBef>
                  <a:spcPts val="5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prstClr val="white"/>
                  </a:solidFill>
                  <a:latin typeface="Calibri"/>
                  <a:ea typeface="ヒラギノ角ゴ Pro W3"/>
                  <a:cs typeface="ヒラギノ角ゴ Pro W3"/>
                  <a:sym typeface="Arial" pitchFamily="34" charset="0"/>
                </a:rPr>
                <a:t>chown -R root dir1</a:t>
              </a:r>
            </a:p>
          </p:txBody>
        </p:sp>
        <p:sp>
          <p:nvSpPr>
            <p:cNvPr id="49169" name="Line 13"/>
            <p:cNvSpPr>
              <a:spLocks noChangeShapeType="1"/>
            </p:cNvSpPr>
            <p:nvPr/>
          </p:nvSpPr>
          <p:spPr bwMode="auto">
            <a:xfrm>
              <a:off x="288" y="960"/>
              <a:ext cx="5184" cy="0"/>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49170" name="Line 14"/>
            <p:cNvSpPr>
              <a:spLocks noChangeShapeType="1"/>
            </p:cNvSpPr>
            <p:nvPr/>
          </p:nvSpPr>
          <p:spPr bwMode="auto">
            <a:xfrm>
              <a:off x="288" y="1483"/>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49171" name="Line 15"/>
            <p:cNvSpPr>
              <a:spLocks noChangeShapeType="1"/>
            </p:cNvSpPr>
            <p:nvPr/>
          </p:nvSpPr>
          <p:spPr bwMode="auto">
            <a:xfrm>
              <a:off x="288" y="2115"/>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49172" name="Line 16"/>
            <p:cNvSpPr>
              <a:spLocks noChangeShapeType="1"/>
            </p:cNvSpPr>
            <p:nvPr/>
          </p:nvSpPr>
          <p:spPr bwMode="auto">
            <a:xfrm>
              <a:off x="288" y="2987"/>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49173" name="Line 17"/>
            <p:cNvSpPr>
              <a:spLocks noChangeShapeType="1"/>
            </p:cNvSpPr>
            <p:nvPr/>
          </p:nvSpPr>
          <p:spPr bwMode="auto">
            <a:xfrm>
              <a:off x="288" y="3620"/>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49174" name="Line 18"/>
            <p:cNvSpPr>
              <a:spLocks noChangeShapeType="1"/>
            </p:cNvSpPr>
            <p:nvPr/>
          </p:nvSpPr>
          <p:spPr bwMode="auto">
            <a:xfrm flipV="1">
              <a:off x="288" y="4080"/>
              <a:ext cx="5184" cy="0"/>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49175" name="Line 19"/>
            <p:cNvSpPr>
              <a:spLocks noChangeShapeType="1"/>
            </p:cNvSpPr>
            <p:nvPr/>
          </p:nvSpPr>
          <p:spPr bwMode="auto">
            <a:xfrm flipH="1">
              <a:off x="288" y="960"/>
              <a:ext cx="0" cy="3120"/>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49176" name="Line 20"/>
            <p:cNvSpPr>
              <a:spLocks noChangeShapeType="1"/>
            </p:cNvSpPr>
            <p:nvPr/>
          </p:nvSpPr>
          <p:spPr bwMode="auto">
            <a:xfrm>
              <a:off x="3120" y="960"/>
              <a:ext cx="0" cy="3120"/>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49177" name="Line 21"/>
            <p:cNvSpPr>
              <a:spLocks noChangeShapeType="1"/>
            </p:cNvSpPr>
            <p:nvPr/>
          </p:nvSpPr>
          <p:spPr bwMode="auto">
            <a:xfrm>
              <a:off x="5472" y="960"/>
              <a:ext cx="0" cy="3120"/>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grpSp>
    </p:spTree>
    <p:extLst>
      <p:ext uri="{BB962C8B-B14F-4D97-AF65-F5344CB8AC3E}">
        <p14:creationId xmlns:p14="http://schemas.microsoft.com/office/powerpoint/2010/main" val="3147351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Octal Notation Examples</a:t>
            </a:r>
          </a:p>
        </p:txBody>
      </p:sp>
      <p:sp>
        <p:nvSpPr>
          <p:cNvPr id="28" name="Segnaposto numero diapositiva 5"/>
          <p:cNvSpPr>
            <a:spLocks noGrp="1"/>
          </p:cNvSpPr>
          <p:nvPr>
            <p:ph type="sldNum" sz="quarter" idx="12"/>
          </p:nvPr>
        </p:nvSpPr>
        <p:spPr/>
        <p:txBody>
          <a:bodyPr/>
          <a:lstStyle/>
          <a:p>
            <a:pPr>
              <a:defRPr/>
            </a:pPr>
            <a:fld id="{E2A60617-00C9-441A-92D2-9D6865C8A2AF}" type="slidenum">
              <a:rPr lang="en-GB">
                <a:solidFill>
                  <a:prstClr val="white">
                    <a:tint val="75000"/>
                  </a:prstClr>
                </a:solidFill>
              </a:rPr>
              <a:pPr>
                <a:defRPr/>
              </a:pPr>
              <a:t>59</a:t>
            </a:fld>
            <a:endParaRPr lang="en-GB">
              <a:solidFill>
                <a:prstClr val="white">
                  <a:tint val="75000"/>
                </a:prstClr>
              </a:solidFill>
            </a:endParaRPr>
          </a:p>
        </p:txBody>
      </p:sp>
      <p:grpSp>
        <p:nvGrpSpPr>
          <p:cNvPr id="30726" name="Group 2"/>
          <p:cNvGrpSpPr>
            <a:grpSpLocks/>
          </p:cNvGrpSpPr>
          <p:nvPr/>
        </p:nvGrpSpPr>
        <p:grpSpPr bwMode="auto">
          <a:xfrm>
            <a:off x="457200" y="1600200"/>
            <a:ext cx="8228013" cy="4838700"/>
            <a:chOff x="288" y="1008"/>
            <a:chExt cx="5183" cy="3048"/>
          </a:xfrm>
        </p:grpSpPr>
        <p:sp>
          <p:nvSpPr>
            <p:cNvPr id="51207" name="Rectangle 3"/>
            <p:cNvSpPr>
              <a:spLocks noChangeArrowheads="1"/>
            </p:cNvSpPr>
            <p:nvPr/>
          </p:nvSpPr>
          <p:spPr bwMode="auto">
            <a:xfrm>
              <a:off x="1872" y="3182"/>
              <a:ext cx="3600" cy="517"/>
            </a:xfrm>
            <a:prstGeom prst="rect">
              <a:avLst/>
            </a:prstGeom>
            <a:noFill/>
            <a:ln w="9525">
              <a:noFill/>
              <a:round/>
              <a:headEnd/>
              <a:tailEnd/>
            </a:ln>
          </p:spPr>
          <p:txBody>
            <a:bodyPr lIns="90000" tIns="46800" rIns="90000" bIns="46800"/>
            <a:lstStyle/>
            <a:p>
              <a:pP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read/write/execute to everyone </a:t>
              </a:r>
              <a:r>
                <a:rPr lang="en-GB" sz="2400" i="1">
                  <a:solidFill>
                    <a:prstClr val="white"/>
                  </a:solidFill>
                  <a:latin typeface="Calibri"/>
                  <a:ea typeface="ヒラギノ角ゴ Pro W3"/>
                  <a:cs typeface="ヒラギノ角ゴ Pro W3"/>
                  <a:sym typeface="Arial" pitchFamily="34" charset="0"/>
                </a:rPr>
                <a:t>(dangerous!)</a:t>
              </a:r>
            </a:p>
          </p:txBody>
        </p:sp>
        <p:sp>
          <p:nvSpPr>
            <p:cNvPr id="51208" name="Rectangle 4"/>
            <p:cNvSpPr>
              <a:spLocks noChangeArrowheads="1"/>
            </p:cNvSpPr>
            <p:nvPr/>
          </p:nvSpPr>
          <p:spPr bwMode="auto">
            <a:xfrm>
              <a:off x="288" y="3182"/>
              <a:ext cx="1584" cy="517"/>
            </a:xfrm>
            <a:prstGeom prst="rect">
              <a:avLst/>
            </a:prstGeom>
            <a:noFill/>
            <a:ln w="9525">
              <a:noFill/>
              <a:round/>
              <a:headEnd/>
              <a:tailEnd/>
            </a:ln>
          </p:spPr>
          <p:txBody>
            <a:bodyPr lIns="90000" tIns="46800" rIns="90000" bIns="46800"/>
            <a:lstStyle/>
            <a:p>
              <a:pPr algn="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777 or 0777</a:t>
              </a:r>
            </a:p>
          </p:txBody>
        </p:sp>
        <p:sp>
          <p:nvSpPr>
            <p:cNvPr id="51209" name="Rectangle 5"/>
            <p:cNvSpPr>
              <a:spLocks noChangeArrowheads="1"/>
            </p:cNvSpPr>
            <p:nvPr/>
          </p:nvSpPr>
          <p:spPr bwMode="auto">
            <a:xfrm>
              <a:off x="1872" y="3699"/>
              <a:ext cx="3600" cy="357"/>
            </a:xfrm>
            <a:prstGeom prst="rect">
              <a:avLst/>
            </a:prstGeom>
            <a:noFill/>
            <a:ln w="9525">
              <a:noFill/>
              <a:round/>
              <a:headEnd/>
              <a:tailEnd/>
            </a:ln>
          </p:spPr>
          <p:txBody>
            <a:bodyPr lIns="90000" tIns="46800" rIns="90000" bIns="46800"/>
            <a:lstStyle/>
            <a:p>
              <a:pP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same as 777, plus sticky bit</a:t>
              </a:r>
            </a:p>
          </p:txBody>
        </p:sp>
        <p:sp>
          <p:nvSpPr>
            <p:cNvPr id="51210" name="Rectangle 6"/>
            <p:cNvSpPr>
              <a:spLocks noChangeArrowheads="1"/>
            </p:cNvSpPr>
            <p:nvPr/>
          </p:nvSpPr>
          <p:spPr bwMode="auto">
            <a:xfrm>
              <a:off x="288" y="3699"/>
              <a:ext cx="1584" cy="357"/>
            </a:xfrm>
            <a:prstGeom prst="rect">
              <a:avLst/>
            </a:prstGeom>
            <a:noFill/>
            <a:ln w="9525">
              <a:noFill/>
              <a:round/>
              <a:headEnd/>
              <a:tailEnd/>
            </a:ln>
          </p:spPr>
          <p:txBody>
            <a:bodyPr lIns="90000" tIns="46800" rIns="90000" bIns="46800"/>
            <a:lstStyle/>
            <a:p>
              <a:pPr algn="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1777</a:t>
              </a:r>
            </a:p>
          </p:txBody>
        </p:sp>
        <p:sp>
          <p:nvSpPr>
            <p:cNvPr id="51211" name="Rectangle 7"/>
            <p:cNvSpPr>
              <a:spLocks noChangeArrowheads="1"/>
            </p:cNvSpPr>
            <p:nvPr/>
          </p:nvSpPr>
          <p:spPr bwMode="auto">
            <a:xfrm>
              <a:off x="1872" y="2665"/>
              <a:ext cx="3600" cy="517"/>
            </a:xfrm>
            <a:prstGeom prst="rect">
              <a:avLst/>
            </a:prstGeom>
            <a:noFill/>
            <a:ln w="9525">
              <a:noFill/>
              <a:round/>
              <a:headEnd/>
              <a:tailEnd/>
            </a:ln>
          </p:spPr>
          <p:txBody>
            <a:bodyPr lIns="90000" tIns="46800" rIns="90000" bIns="46800"/>
            <a:lstStyle/>
            <a:p>
              <a:pP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same as 775, plus setgid (useful for directories)</a:t>
              </a:r>
            </a:p>
          </p:txBody>
        </p:sp>
        <p:sp>
          <p:nvSpPr>
            <p:cNvPr id="51212" name="Rectangle 8"/>
            <p:cNvSpPr>
              <a:spLocks noChangeArrowheads="1"/>
            </p:cNvSpPr>
            <p:nvPr/>
          </p:nvSpPr>
          <p:spPr bwMode="auto">
            <a:xfrm>
              <a:off x="288" y="2665"/>
              <a:ext cx="1584" cy="517"/>
            </a:xfrm>
            <a:prstGeom prst="rect">
              <a:avLst/>
            </a:prstGeom>
            <a:noFill/>
            <a:ln w="9525">
              <a:noFill/>
              <a:round/>
              <a:headEnd/>
              <a:tailEnd/>
            </a:ln>
          </p:spPr>
          <p:txBody>
            <a:bodyPr lIns="90000" tIns="46800" rIns="90000" bIns="46800"/>
            <a:lstStyle/>
            <a:p>
              <a:pPr algn="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2775</a:t>
              </a:r>
            </a:p>
          </p:txBody>
        </p:sp>
        <p:sp>
          <p:nvSpPr>
            <p:cNvPr id="51213" name="Rectangle 9"/>
            <p:cNvSpPr>
              <a:spLocks noChangeArrowheads="1"/>
            </p:cNvSpPr>
            <p:nvPr/>
          </p:nvSpPr>
          <p:spPr bwMode="auto">
            <a:xfrm>
              <a:off x="1872" y="2096"/>
              <a:ext cx="3600" cy="570"/>
            </a:xfrm>
            <a:prstGeom prst="rect">
              <a:avLst/>
            </a:prstGeom>
            <a:noFill/>
            <a:ln w="9525">
              <a:noFill/>
              <a:round/>
              <a:headEnd/>
              <a:tailEnd/>
            </a:ln>
          </p:spPr>
          <p:txBody>
            <a:bodyPr lIns="90000" tIns="46800" rIns="90000" bIns="46800"/>
            <a:lstStyle/>
            <a:p>
              <a:pP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read/write for owner, read-only for group, forbidden to others</a:t>
              </a:r>
            </a:p>
          </p:txBody>
        </p:sp>
        <p:sp>
          <p:nvSpPr>
            <p:cNvPr id="51214" name="Rectangle 10"/>
            <p:cNvSpPr>
              <a:spLocks noChangeArrowheads="1"/>
            </p:cNvSpPr>
            <p:nvPr/>
          </p:nvSpPr>
          <p:spPr bwMode="auto">
            <a:xfrm>
              <a:off x="288" y="2096"/>
              <a:ext cx="1584" cy="570"/>
            </a:xfrm>
            <a:prstGeom prst="rect">
              <a:avLst/>
            </a:prstGeom>
            <a:noFill/>
            <a:ln w="9525">
              <a:noFill/>
              <a:round/>
              <a:headEnd/>
              <a:tailEnd/>
            </a:ln>
          </p:spPr>
          <p:txBody>
            <a:bodyPr lIns="90000" tIns="46800" rIns="90000" bIns="46800"/>
            <a:lstStyle/>
            <a:p>
              <a:pPr algn="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640 or 0640</a:t>
              </a:r>
            </a:p>
          </p:txBody>
        </p:sp>
        <p:sp>
          <p:nvSpPr>
            <p:cNvPr id="51215" name="Rectangle 11"/>
            <p:cNvSpPr>
              <a:spLocks noChangeArrowheads="1"/>
            </p:cNvSpPr>
            <p:nvPr/>
          </p:nvSpPr>
          <p:spPr bwMode="auto">
            <a:xfrm>
              <a:off x="1872" y="1525"/>
              <a:ext cx="3600" cy="571"/>
            </a:xfrm>
            <a:prstGeom prst="rect">
              <a:avLst/>
            </a:prstGeom>
            <a:noFill/>
            <a:ln w="9525">
              <a:noFill/>
              <a:round/>
              <a:headEnd/>
              <a:tailEnd/>
            </a:ln>
          </p:spPr>
          <p:txBody>
            <a:bodyPr lIns="90000" tIns="46800" rIns="90000" bIns="46800"/>
            <a:lstStyle/>
            <a:p>
              <a:pP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read/write/execute for owner and group, read/execute for others</a:t>
              </a:r>
            </a:p>
          </p:txBody>
        </p:sp>
        <p:sp>
          <p:nvSpPr>
            <p:cNvPr id="51216" name="Rectangle 12"/>
            <p:cNvSpPr>
              <a:spLocks noChangeArrowheads="1"/>
            </p:cNvSpPr>
            <p:nvPr/>
          </p:nvSpPr>
          <p:spPr bwMode="auto">
            <a:xfrm>
              <a:off x="288" y="1525"/>
              <a:ext cx="1584" cy="571"/>
            </a:xfrm>
            <a:prstGeom prst="rect">
              <a:avLst/>
            </a:prstGeom>
            <a:noFill/>
            <a:ln w="9525">
              <a:noFill/>
              <a:round/>
              <a:headEnd/>
              <a:tailEnd/>
            </a:ln>
          </p:spPr>
          <p:txBody>
            <a:bodyPr lIns="90000" tIns="46800" rIns="90000" bIns="46800"/>
            <a:lstStyle/>
            <a:p>
              <a:pPr algn="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775 or 0775</a:t>
              </a:r>
            </a:p>
          </p:txBody>
        </p:sp>
        <p:sp>
          <p:nvSpPr>
            <p:cNvPr id="51217" name="Rectangle 13"/>
            <p:cNvSpPr>
              <a:spLocks noChangeArrowheads="1"/>
            </p:cNvSpPr>
            <p:nvPr/>
          </p:nvSpPr>
          <p:spPr bwMode="auto">
            <a:xfrm>
              <a:off x="1872" y="1008"/>
              <a:ext cx="3600" cy="517"/>
            </a:xfrm>
            <a:prstGeom prst="rect">
              <a:avLst/>
            </a:prstGeom>
            <a:noFill/>
            <a:ln w="9525">
              <a:noFill/>
              <a:round/>
              <a:headEnd/>
              <a:tailEnd/>
            </a:ln>
          </p:spPr>
          <p:txBody>
            <a:bodyPr lIns="90000" tIns="46800" rIns="90000" bIns="46800"/>
            <a:lstStyle/>
            <a:p>
              <a:pP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read/write for owner, read-only for everyone else</a:t>
              </a:r>
            </a:p>
          </p:txBody>
        </p:sp>
        <p:sp>
          <p:nvSpPr>
            <p:cNvPr id="51218" name="Rectangle 14"/>
            <p:cNvSpPr>
              <a:spLocks noChangeArrowheads="1"/>
            </p:cNvSpPr>
            <p:nvPr/>
          </p:nvSpPr>
          <p:spPr bwMode="auto">
            <a:xfrm>
              <a:off x="288" y="1008"/>
              <a:ext cx="1584" cy="517"/>
            </a:xfrm>
            <a:prstGeom prst="rect">
              <a:avLst/>
            </a:prstGeom>
            <a:noFill/>
            <a:ln w="9525">
              <a:noFill/>
              <a:round/>
              <a:headEnd/>
              <a:tailEnd/>
            </a:ln>
          </p:spPr>
          <p:txBody>
            <a:bodyPr lIns="90000" tIns="46800" rIns="90000" bIns="46800"/>
            <a:lstStyle/>
            <a:p>
              <a:pPr algn="r" defTabSz="914400" fontAlgn="base">
                <a:spcBef>
                  <a:spcPts val="600"/>
                </a:spcBef>
                <a:spcAft>
                  <a:spcPct val="0"/>
                </a:spcAft>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a:solidFill>
                    <a:prstClr val="white"/>
                  </a:solidFill>
                  <a:latin typeface="Calibri"/>
                  <a:ea typeface="ヒラギノ角ゴ Pro W3"/>
                  <a:cs typeface="ヒラギノ角ゴ Pro W3"/>
                  <a:sym typeface="Arial" pitchFamily="34" charset="0"/>
                </a:rPr>
                <a:t>644 or 0644</a:t>
              </a:r>
            </a:p>
          </p:txBody>
        </p:sp>
        <p:sp>
          <p:nvSpPr>
            <p:cNvPr id="51219" name="Line 15"/>
            <p:cNvSpPr>
              <a:spLocks noChangeShapeType="1"/>
            </p:cNvSpPr>
            <p:nvPr/>
          </p:nvSpPr>
          <p:spPr bwMode="auto">
            <a:xfrm>
              <a:off x="288" y="1008"/>
              <a:ext cx="5183" cy="1"/>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51220" name="Line 16"/>
            <p:cNvSpPr>
              <a:spLocks noChangeShapeType="1"/>
            </p:cNvSpPr>
            <p:nvPr/>
          </p:nvSpPr>
          <p:spPr bwMode="auto">
            <a:xfrm>
              <a:off x="288" y="1525"/>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51221" name="Line 17"/>
            <p:cNvSpPr>
              <a:spLocks noChangeShapeType="1"/>
            </p:cNvSpPr>
            <p:nvPr/>
          </p:nvSpPr>
          <p:spPr bwMode="auto">
            <a:xfrm>
              <a:off x="288" y="2096"/>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51222" name="Line 18"/>
            <p:cNvSpPr>
              <a:spLocks noChangeShapeType="1"/>
            </p:cNvSpPr>
            <p:nvPr/>
          </p:nvSpPr>
          <p:spPr bwMode="auto">
            <a:xfrm>
              <a:off x="288" y="2665"/>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51223" name="Line 19"/>
            <p:cNvSpPr>
              <a:spLocks noChangeShapeType="1"/>
            </p:cNvSpPr>
            <p:nvPr/>
          </p:nvSpPr>
          <p:spPr bwMode="auto">
            <a:xfrm>
              <a:off x="288" y="3182"/>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51224" name="Line 20"/>
            <p:cNvSpPr>
              <a:spLocks noChangeShapeType="1"/>
            </p:cNvSpPr>
            <p:nvPr/>
          </p:nvSpPr>
          <p:spPr bwMode="auto">
            <a:xfrm>
              <a:off x="288" y="4056"/>
              <a:ext cx="5183" cy="1"/>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51225" name="Line 21"/>
            <p:cNvSpPr>
              <a:spLocks noChangeShapeType="1"/>
            </p:cNvSpPr>
            <p:nvPr/>
          </p:nvSpPr>
          <p:spPr bwMode="auto">
            <a:xfrm>
              <a:off x="288" y="1008"/>
              <a:ext cx="1" cy="3048"/>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51226" name="Line 22"/>
            <p:cNvSpPr>
              <a:spLocks noChangeShapeType="1"/>
            </p:cNvSpPr>
            <p:nvPr/>
          </p:nvSpPr>
          <p:spPr bwMode="auto">
            <a:xfrm>
              <a:off x="1872" y="1008"/>
              <a:ext cx="1" cy="3048"/>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51227" name="Line 23"/>
            <p:cNvSpPr>
              <a:spLocks noChangeShapeType="1"/>
            </p:cNvSpPr>
            <p:nvPr/>
          </p:nvSpPr>
          <p:spPr bwMode="auto">
            <a:xfrm>
              <a:off x="5471" y="1008"/>
              <a:ext cx="1" cy="3048"/>
            </a:xfrm>
            <a:prstGeom prst="line">
              <a:avLst/>
            </a:prstGeom>
            <a:noFill/>
            <a:ln w="2844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sp>
          <p:nvSpPr>
            <p:cNvPr id="51228" name="Line 24"/>
            <p:cNvSpPr>
              <a:spLocks noChangeShapeType="1"/>
            </p:cNvSpPr>
            <p:nvPr/>
          </p:nvSpPr>
          <p:spPr bwMode="auto">
            <a:xfrm>
              <a:off x="288" y="3699"/>
              <a:ext cx="5183" cy="1"/>
            </a:xfrm>
            <a:prstGeom prst="line">
              <a:avLst/>
            </a:prstGeom>
            <a:noFill/>
            <a:ln w="12600">
              <a:solidFill>
                <a:srgbClr val="000000"/>
              </a:solidFill>
              <a:miter lim="800000"/>
              <a:headEnd/>
              <a:tailEnd/>
            </a:ln>
          </p:spPr>
          <p:txBody>
            <a:bodyPr/>
            <a:lstStyle/>
            <a:p>
              <a:pPr defTabSz="914400" fontAlgn="base">
                <a:spcBef>
                  <a:spcPct val="0"/>
                </a:spcBef>
                <a:spcAft>
                  <a:spcPct val="0"/>
                </a:spcAft>
                <a:defRPr/>
              </a:pPr>
              <a:endParaRPr lang="en-US" sz="2400">
                <a:solidFill>
                  <a:prstClr val="white"/>
                </a:solidFill>
                <a:latin typeface="Calibri"/>
                <a:ea typeface="ヒラギノ角ゴ Pro W3"/>
                <a:cs typeface="ヒラギノ角ゴ Pro W3"/>
                <a:sym typeface="Arial" pitchFamily="34" charset="0"/>
              </a:endParaRPr>
            </a:p>
          </p:txBody>
        </p:sp>
      </p:grpSp>
    </p:spTree>
    <p:extLst>
      <p:ext uri="{BB962C8B-B14F-4D97-AF65-F5344CB8AC3E}">
        <p14:creationId xmlns:p14="http://schemas.microsoft.com/office/powerpoint/2010/main" val="20985377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Input/Output</a:t>
            </a:r>
            <a:endParaRPr lang="en-US" dirty="0"/>
          </a:p>
        </p:txBody>
      </p:sp>
      <p:sp>
        <p:nvSpPr>
          <p:cNvPr id="3" name="Content Placeholder 2"/>
          <p:cNvSpPr>
            <a:spLocks noGrp="1"/>
          </p:cNvSpPr>
          <p:nvPr>
            <p:ph idx="1"/>
          </p:nvPr>
        </p:nvSpPr>
        <p:spPr>
          <a:xfrm>
            <a:off x="457200" y="1219200"/>
            <a:ext cx="8534400" cy="5334000"/>
          </a:xfrm>
        </p:spPr>
        <p:txBody>
          <a:bodyPr/>
          <a:lstStyle/>
          <a:p>
            <a:r>
              <a:rPr lang="en-US" sz="2800" dirty="0" smtClean="0"/>
              <a:t>The </a:t>
            </a:r>
            <a:r>
              <a:rPr lang="en-US" sz="2800" b="1" dirty="0" smtClean="0"/>
              <a:t>input/output devices </a:t>
            </a:r>
            <a:r>
              <a:rPr lang="en-US" sz="2800" dirty="0" smtClean="0"/>
              <a:t>of a computer include things like its keyboard, mouse, video display, and network card, as well as other more optional devices, like a scanner, Wi-Fi interface, video camera, USB ports, etc. </a:t>
            </a:r>
          </a:p>
          <a:p>
            <a:r>
              <a:rPr lang="en-US" sz="2800" dirty="0" smtClean="0"/>
              <a:t>Each such device is represented in an operating system using a </a:t>
            </a:r>
            <a:r>
              <a:rPr lang="en-US" sz="2800" b="1" dirty="0" smtClean="0"/>
              <a:t>device driver, </a:t>
            </a:r>
            <a:r>
              <a:rPr lang="en-US" sz="2800" dirty="0" smtClean="0"/>
              <a:t>which encapsulates the details of how interaction with that device should be done. </a:t>
            </a:r>
          </a:p>
          <a:p>
            <a:pPr lvl="1"/>
            <a:r>
              <a:rPr lang="en-US" sz="2400" dirty="0" smtClean="0"/>
              <a:t>The </a:t>
            </a:r>
            <a:r>
              <a:rPr lang="en-US" sz="2400" b="1" dirty="0" smtClean="0"/>
              <a:t>application programmer interface </a:t>
            </a:r>
            <a:r>
              <a:rPr lang="en-US" sz="2400" dirty="0" smtClean="0"/>
              <a:t>(</a:t>
            </a:r>
            <a:r>
              <a:rPr lang="en-US" sz="2400" b="1" dirty="0" smtClean="0"/>
              <a:t>API), </a:t>
            </a:r>
            <a:r>
              <a:rPr lang="en-US" sz="2400" dirty="0" smtClean="0"/>
              <a:t>which the device drivers present to application programs, allows those programs to interact with those devices at a fairly high level, while the operating system does the “heavy lifting” of performing the low-level interactions that make such devices actually work.</a:t>
            </a:r>
          </a:p>
          <a:p>
            <a:endParaRPr lang="en-US" sz="28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6</a:t>
            </a:fld>
            <a:endParaRPr lang="en-US">
              <a:solidFill>
                <a:prstClr val="black">
                  <a:tint val="75000"/>
                </a:prstClr>
              </a:solidFill>
            </a:endParaRPr>
          </a:p>
        </p:txBody>
      </p:sp>
    </p:spTree>
    <p:extLst>
      <p:ext uri="{BB962C8B-B14F-4D97-AF65-F5344CB8AC3E}">
        <p14:creationId xmlns:p14="http://schemas.microsoft.com/office/powerpoint/2010/main" val="3622899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461963"/>
            <a:ext cx="8231188" cy="76993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Limitations of Unix Permissions</a:t>
            </a:r>
          </a:p>
        </p:txBody>
      </p:sp>
      <p:sp>
        <p:nvSpPr>
          <p:cNvPr id="31747" name="Rectangle 2"/>
          <p:cNvSpPr>
            <a:spLocks noGrp="1" noChangeArrowheads="1"/>
          </p:cNvSpPr>
          <p:nvPr>
            <p:ph idx="1"/>
          </p:nvPr>
        </p:nvSpPr>
        <p:spPr>
          <a:xfrm>
            <a:off x="457200" y="1600200"/>
            <a:ext cx="8231188" cy="4737100"/>
          </a:xfrm>
        </p:spPr>
        <p:txBody>
          <a:bodyPr>
            <a:spAutoFit/>
          </a:bodyPr>
          <a:lstStyle/>
          <a:p>
            <a:pPr marL="330200" indent="-330200" eaLnBrk="1" hangingPunct="1">
              <a:lnSpc>
                <a:spcPct val="93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800" smtClean="0"/>
              <a:t>Unix permissions are not perfect</a:t>
            </a:r>
          </a:p>
          <a:p>
            <a:pPr lvl="1"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Groups are restrictive</a:t>
            </a:r>
          </a:p>
          <a:p>
            <a:pPr lvl="1"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Limitations on file creation</a:t>
            </a:r>
            <a:endParaRPr lang="en-GB" smtClean="0"/>
          </a:p>
          <a:p>
            <a:pPr marL="330200" indent="-330200" eaLnBrk="1" hangingPunct="1">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800" smtClean="0"/>
              <a:t>Linux optionally uses POSIX ACLs</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Builds on top of traditional Unix permissions</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Several users and groups can be named in ACLs, each with different permissions</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Allows for finer-grained access control</a:t>
            </a:r>
          </a:p>
          <a:p>
            <a:pPr marL="330200" indent="-330200" eaLnBrk="1" hangingPunct="1">
              <a:lnSpc>
                <a:spcPct val="9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800" smtClean="0"/>
              <a:t>Each ACL is of the form </a:t>
            </a:r>
            <a:r>
              <a:rPr lang="en-GB" sz="2800" i="1" smtClean="0"/>
              <a:t>type</a:t>
            </a:r>
            <a:r>
              <a:rPr lang="en-GB" sz="2800" smtClean="0"/>
              <a:t>:[</a:t>
            </a:r>
            <a:r>
              <a:rPr lang="en-GB" sz="2800" i="1" smtClean="0"/>
              <a:t>name</a:t>
            </a:r>
            <a:r>
              <a:rPr lang="en-GB" sz="2800" smtClean="0"/>
              <a:t>]:</a:t>
            </a:r>
            <a:r>
              <a:rPr lang="en-GB" sz="2800" i="1" smtClean="0"/>
              <a:t>rwx</a:t>
            </a:r>
          </a:p>
          <a:p>
            <a:pPr lvl="1" eaLnBrk="1" hangingPunct="1">
              <a:lnSpc>
                <a:spcPct val="90000"/>
              </a:lnSpc>
              <a:spcBef>
                <a:spcPts val="5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Setuid, setgid, and sticky bits are outside the ACL system</a:t>
            </a:r>
          </a:p>
          <a:p>
            <a:pPr marL="330200" indent="-330200" eaLnBrk="1" hangingPunct="1">
              <a:spcBef>
                <a:spcPts val="700"/>
              </a:spcBef>
              <a:buFont typeface="Arial" pitchFamily="34" charset="0"/>
              <a:buNone/>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GB" sz="2800" smtClean="0"/>
          </a:p>
        </p:txBody>
      </p:sp>
      <p:sp>
        <p:nvSpPr>
          <p:cNvPr id="6" name="Segnaposto numero diapositiva 5"/>
          <p:cNvSpPr>
            <a:spLocks noGrp="1"/>
          </p:cNvSpPr>
          <p:nvPr>
            <p:ph type="sldNum" sz="quarter" idx="12"/>
          </p:nvPr>
        </p:nvSpPr>
        <p:spPr/>
        <p:txBody>
          <a:bodyPr/>
          <a:lstStyle/>
          <a:p>
            <a:pPr>
              <a:defRPr/>
            </a:pPr>
            <a:fld id="{01609E85-C124-4AE2-8FA6-87DCF45789E3}" type="slidenum">
              <a:rPr lang="en-GB">
                <a:solidFill>
                  <a:prstClr val="white">
                    <a:tint val="75000"/>
                  </a:prstClr>
                </a:solidFill>
              </a:rPr>
              <a:pPr>
                <a:defRPr/>
              </a:pPr>
              <a:t>60</a:t>
            </a:fld>
            <a:endParaRPr lang="en-GB">
              <a:solidFill>
                <a:prstClr val="white">
                  <a:tint val="75000"/>
                </a:prstClr>
              </a:solidFill>
            </a:endParaRPr>
          </a:p>
        </p:txBody>
      </p:sp>
    </p:spTree>
    <p:extLst>
      <p:ext uri="{BB962C8B-B14F-4D97-AF65-F5344CB8AC3E}">
        <p14:creationId xmlns:p14="http://schemas.microsoft.com/office/powerpoint/2010/main" val="40242315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Minimal ACLs</a:t>
            </a:r>
          </a:p>
        </p:txBody>
      </p:sp>
      <p:sp>
        <p:nvSpPr>
          <p:cNvPr id="32771" name="Rectangle 2"/>
          <p:cNvSpPr>
            <a:spLocks noGrp="1" noChangeArrowheads="1"/>
          </p:cNvSpPr>
          <p:nvPr>
            <p:ph idx="1"/>
          </p:nvPr>
        </p:nvSpPr>
        <p:spPr>
          <a:xfrm>
            <a:off x="457200" y="1600200"/>
            <a:ext cx="8231188" cy="4943475"/>
          </a:xfrm>
        </p:spPr>
        <p:txBody>
          <a:bodyPr>
            <a:spAutoFit/>
          </a:bodyPr>
          <a:lstStyle/>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In a file with minimal ACLs, </a:t>
            </a:r>
            <a:r>
              <a:rPr lang="en-GB" sz="2400" i="1" smtClean="0"/>
              <a:t>name</a:t>
            </a:r>
            <a:r>
              <a:rPr lang="en-GB" sz="2400" smtClean="0"/>
              <a:t> does not appear, and the ACLs with </a:t>
            </a:r>
            <a:r>
              <a:rPr lang="en-GB" sz="2400" i="1" smtClean="0"/>
              <a:t>type</a:t>
            </a:r>
            <a:r>
              <a:rPr lang="en-GB" sz="2400" smtClean="0"/>
              <a:t> “user” and “group” correspond to Unix user and group permissions, respectively.</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000" smtClean="0"/>
              <a:t>When name is omitted from a “user” type ACL entry, it applies to the file owner.</a:t>
            </a:r>
          </a:p>
        </p:txBody>
      </p:sp>
      <p:sp>
        <p:nvSpPr>
          <p:cNvPr id="7" name="Segnaposto numero diapositiva 5"/>
          <p:cNvSpPr>
            <a:spLocks noGrp="1"/>
          </p:cNvSpPr>
          <p:nvPr>
            <p:ph type="sldNum" sz="quarter" idx="12"/>
          </p:nvPr>
        </p:nvSpPr>
        <p:spPr/>
        <p:txBody>
          <a:bodyPr/>
          <a:lstStyle/>
          <a:p>
            <a:pPr>
              <a:defRPr/>
            </a:pPr>
            <a:fld id="{E5360201-3BD4-4ECF-BE05-65ED24F63852}" type="slidenum">
              <a:rPr lang="en-GB">
                <a:solidFill>
                  <a:prstClr val="white">
                    <a:tint val="75000"/>
                  </a:prstClr>
                </a:solidFill>
              </a:rPr>
              <a:pPr>
                <a:defRPr/>
              </a:pPr>
              <a:t>61</a:t>
            </a:fld>
            <a:endParaRPr lang="en-GB">
              <a:solidFill>
                <a:prstClr val="white">
                  <a:tint val="75000"/>
                </a:prstClr>
              </a:solidFill>
            </a:endParaRPr>
          </a:p>
        </p:txBody>
      </p:sp>
      <p:pic>
        <p:nvPicPr>
          <p:cNvPr id="32775" name="Picture 3"/>
          <p:cNvPicPr>
            <a:picLocks noChangeAspect="1" noChangeArrowheads="1"/>
          </p:cNvPicPr>
          <p:nvPr/>
        </p:nvPicPr>
        <p:blipFill>
          <a:blip r:embed="rId3" cstate="print"/>
          <a:srcRect/>
          <a:stretch>
            <a:fillRect/>
          </a:stretch>
        </p:blipFill>
        <p:spPr bwMode="auto">
          <a:xfrm>
            <a:off x="2057400" y="3429000"/>
            <a:ext cx="5018088" cy="2138363"/>
          </a:xfrm>
          <a:prstGeom prst="rect">
            <a:avLst/>
          </a:prstGeom>
          <a:noFill/>
          <a:ln w="9525">
            <a:noFill/>
            <a:round/>
            <a:headEnd/>
            <a:tailEnd/>
          </a:ln>
        </p:spPr>
      </p:pic>
    </p:spTree>
    <p:extLst>
      <p:ext uri="{BB962C8B-B14F-4D97-AF65-F5344CB8AC3E}">
        <p14:creationId xmlns:p14="http://schemas.microsoft.com/office/powerpoint/2010/main" val="11648201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228600"/>
            <a:ext cx="8229600" cy="1236663"/>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ACL Commands</a:t>
            </a:r>
          </a:p>
        </p:txBody>
      </p:sp>
      <p:sp>
        <p:nvSpPr>
          <p:cNvPr id="33795" name="Rectangle 2"/>
          <p:cNvSpPr>
            <a:spLocks noGrp="1" noChangeArrowheads="1"/>
          </p:cNvSpPr>
          <p:nvPr>
            <p:ph idx="1"/>
          </p:nvPr>
        </p:nvSpPr>
        <p:spPr>
          <a:xfrm>
            <a:off x="457200" y="1600200"/>
            <a:ext cx="8229600" cy="4878388"/>
          </a:xfrm>
        </p:spPr>
        <p:txBody>
          <a:bodyPr>
            <a:spAutoFit/>
          </a:bodyPr>
          <a:lstStyle/>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ACLs are read with the </a:t>
            </a:r>
            <a:r>
              <a:rPr lang="en-GB" sz="2400" smtClean="0">
                <a:latin typeface="HE_TERMINAL"/>
              </a:rPr>
              <a:t>getfacl</a:t>
            </a:r>
            <a:r>
              <a:rPr lang="en-GB" sz="2400" smtClean="0"/>
              <a:t> command and set with the </a:t>
            </a:r>
            <a:r>
              <a:rPr lang="en-GB" sz="2400" smtClean="0">
                <a:latin typeface="HE_TERMINAL"/>
              </a:rPr>
              <a:t>setfacl</a:t>
            </a:r>
            <a:r>
              <a:rPr lang="en-GB" sz="2400" smtClean="0"/>
              <a:t> command.</a:t>
            </a:r>
          </a:p>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Changing the ACLs corresponding to Unix permissions shows up in </a:t>
            </a:r>
            <a:r>
              <a:rPr lang="en-GB" sz="2400" smtClean="0">
                <a:latin typeface="HE_TERMINAL"/>
              </a:rPr>
              <a:t>ls -l</a:t>
            </a:r>
            <a:r>
              <a:rPr lang="en-GB" sz="2400" smtClean="0"/>
              <a:t> output, and changing the Unix permissions with </a:t>
            </a:r>
            <a:r>
              <a:rPr lang="en-GB" sz="2400" smtClean="0">
                <a:latin typeface="HE_TERMINAL"/>
              </a:rPr>
              <a:t>chmod</a:t>
            </a:r>
            <a:r>
              <a:rPr lang="en-GB" sz="2400" smtClean="0"/>
              <a:t> changes those ACLs.</a:t>
            </a:r>
          </a:p>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Example of </a:t>
            </a:r>
            <a:r>
              <a:rPr lang="en-GB" sz="2400" smtClean="0">
                <a:latin typeface="HE_TERMINAL"/>
              </a:rPr>
              <a:t>getfacl</a:t>
            </a:r>
            <a:r>
              <a:rPr lang="en-GB" sz="2400" smtClean="0"/>
              <a:t>:</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endParaRPr lang="en-GB" sz="2400" smtClean="0"/>
          </a:p>
        </p:txBody>
      </p:sp>
      <p:sp>
        <p:nvSpPr>
          <p:cNvPr id="7" name="Segnaposto numero diapositiva 5"/>
          <p:cNvSpPr>
            <a:spLocks noGrp="1"/>
          </p:cNvSpPr>
          <p:nvPr>
            <p:ph type="sldNum" sz="quarter" idx="12"/>
          </p:nvPr>
        </p:nvSpPr>
        <p:spPr/>
        <p:txBody>
          <a:bodyPr/>
          <a:lstStyle/>
          <a:p>
            <a:pPr>
              <a:defRPr/>
            </a:pPr>
            <a:fld id="{292BFA3C-8347-4ECF-B236-142994652F98}" type="slidenum">
              <a:rPr lang="en-GB">
                <a:solidFill>
                  <a:prstClr val="white">
                    <a:tint val="75000"/>
                  </a:prstClr>
                </a:solidFill>
              </a:rPr>
              <a:pPr>
                <a:defRPr/>
              </a:pPr>
              <a:t>62</a:t>
            </a:fld>
            <a:endParaRPr lang="en-GB">
              <a:solidFill>
                <a:prstClr val="white">
                  <a:tint val="75000"/>
                </a:prstClr>
              </a:solidFill>
            </a:endParaRPr>
          </a:p>
        </p:txBody>
      </p:sp>
      <p:sp>
        <p:nvSpPr>
          <p:cNvPr id="56327" name="Text Box 3"/>
          <p:cNvSpPr txBox="1">
            <a:spLocks noChangeArrowheads="1"/>
          </p:cNvSpPr>
          <p:nvPr/>
        </p:nvSpPr>
        <p:spPr bwMode="auto">
          <a:xfrm>
            <a:off x="1104900" y="3706813"/>
            <a:ext cx="7116763" cy="2778125"/>
          </a:xfrm>
          <a:prstGeom prst="rect">
            <a:avLst/>
          </a:prstGeom>
          <a:noFill/>
          <a:ln w="9525">
            <a:noFill/>
            <a:round/>
            <a:headEnd/>
            <a:tailEnd/>
          </a:ln>
        </p:spPr>
        <p:txBody>
          <a:bodyPr lIns="0" tIns="0" rIns="0" bIns="0">
            <a:spAutoFit/>
          </a:bodyPr>
          <a:lstStyle/>
          <a:p>
            <a:pPr defTabSz="914400" fontAlgn="base">
              <a:lnSpc>
                <a:spcPct val="94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err="1">
                <a:solidFill>
                  <a:srgbClr val="F79646"/>
                </a:solidFill>
                <a:latin typeface="Courier New" pitchFamily="49" charset="0"/>
                <a:ea typeface="ヒラギノ角ゴ Pro W3"/>
                <a:cs typeface="ヒラギノ角ゴ Pro W3"/>
                <a:sym typeface="Arial" pitchFamily="34" charset="0"/>
              </a:rPr>
              <a:t>jimmy@techhouse</a:t>
            </a:r>
            <a:r>
              <a:rPr lang="en-GB" dirty="0">
                <a:solidFill>
                  <a:srgbClr val="F79646"/>
                </a:solidFill>
                <a:latin typeface="Courier New" pitchFamily="49" charset="0"/>
                <a:ea typeface="ヒラギノ角ゴ Pro W3"/>
                <a:cs typeface="ヒラギノ角ゴ Pro W3"/>
                <a:sym typeface="Arial" pitchFamily="34" charset="0"/>
              </a:rPr>
              <a:t>:~/test$ </a:t>
            </a:r>
            <a:r>
              <a:rPr lang="en-GB" dirty="0" err="1">
                <a:solidFill>
                  <a:srgbClr val="F79646"/>
                </a:solidFill>
                <a:latin typeface="Courier New" pitchFamily="49" charset="0"/>
                <a:ea typeface="ヒラギノ角ゴ Pro W3"/>
                <a:cs typeface="ヒラギノ角ゴ Pro W3"/>
                <a:sym typeface="Arial" pitchFamily="34" charset="0"/>
              </a:rPr>
              <a:t>ls</a:t>
            </a:r>
            <a:r>
              <a:rPr lang="en-GB" dirty="0">
                <a:solidFill>
                  <a:srgbClr val="F79646"/>
                </a:solidFill>
                <a:latin typeface="Courier New" pitchFamily="49" charset="0"/>
                <a:ea typeface="ヒラギノ角ゴ Pro W3"/>
                <a:cs typeface="ヒラギノ角ゴ Pro W3"/>
                <a:sym typeface="Arial" pitchFamily="34" charset="0"/>
              </a:rPr>
              <a:t> -l</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total 4</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err="1">
                <a:solidFill>
                  <a:srgbClr val="F79646"/>
                </a:solidFill>
                <a:latin typeface="Courier New" pitchFamily="49" charset="0"/>
                <a:ea typeface="ヒラギノ角ゴ Pro W3"/>
                <a:cs typeface="ヒラギノ角ゴ Pro W3"/>
                <a:sym typeface="Arial" pitchFamily="34" charset="0"/>
              </a:rPr>
              <a:t>drwxr</a:t>
            </a:r>
            <a:r>
              <a:rPr lang="en-GB" b="1" dirty="0">
                <a:solidFill>
                  <a:srgbClr val="F79646"/>
                </a:solidFill>
                <a:latin typeface="Courier New" pitchFamily="49" charset="0"/>
                <a:ea typeface="ヒラギノ角ゴ Pro W3"/>
                <a:cs typeface="ヒラギノ角ゴ Pro W3"/>
                <a:sym typeface="Arial" pitchFamily="34" charset="0"/>
              </a:rPr>
              <a:t>-x---  2 jimmy </a:t>
            </a:r>
            <a:r>
              <a:rPr lang="en-GB" b="1" dirty="0" err="1">
                <a:solidFill>
                  <a:srgbClr val="F79646"/>
                </a:solidFill>
                <a:latin typeface="Courier New" pitchFamily="49" charset="0"/>
                <a:ea typeface="ヒラギノ角ゴ Pro W3"/>
                <a:cs typeface="ヒラギノ角ゴ Pro W3"/>
                <a:sym typeface="Arial" pitchFamily="34" charset="0"/>
              </a:rPr>
              <a:t>jimmy</a:t>
            </a:r>
            <a:r>
              <a:rPr lang="en-GB" b="1" dirty="0">
                <a:solidFill>
                  <a:srgbClr val="F79646"/>
                </a:solidFill>
                <a:latin typeface="Courier New" pitchFamily="49" charset="0"/>
                <a:ea typeface="ヒラギノ角ゴ Pro W3"/>
                <a:cs typeface="ヒラギノ角ゴ Pro W3"/>
                <a:sym typeface="Arial" pitchFamily="34" charset="0"/>
              </a:rPr>
              <a:t> 4096 2005-12-02 04:13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err="1">
                <a:solidFill>
                  <a:srgbClr val="F79646"/>
                </a:solidFill>
                <a:latin typeface="Courier New" pitchFamily="49" charset="0"/>
                <a:ea typeface="ヒラギノ角ゴ Pro W3"/>
                <a:cs typeface="ヒラギノ角ゴ Pro W3"/>
                <a:sym typeface="Arial" pitchFamily="34" charset="0"/>
              </a:rPr>
              <a:t>jimmy@techhouse</a:t>
            </a:r>
            <a:r>
              <a:rPr lang="en-GB" b="1" dirty="0">
                <a:solidFill>
                  <a:srgbClr val="F79646"/>
                </a:solidFill>
                <a:latin typeface="Courier New" pitchFamily="49" charset="0"/>
                <a:ea typeface="ヒラギノ角ゴ Pro W3"/>
                <a:cs typeface="ヒラギノ角ゴ Pro W3"/>
                <a:sym typeface="Arial" pitchFamily="34" charset="0"/>
              </a:rPr>
              <a:t>:~/test$ </a:t>
            </a:r>
            <a:r>
              <a:rPr lang="en-GB" b="1" dirty="0" err="1">
                <a:solidFill>
                  <a:srgbClr val="F79646"/>
                </a:solidFill>
                <a:latin typeface="Courier New" pitchFamily="49" charset="0"/>
                <a:ea typeface="ヒラギノ角ゴ Pro W3"/>
                <a:cs typeface="ヒラギノ角ゴ Pro W3"/>
                <a:sym typeface="Arial" pitchFamily="34" charset="0"/>
              </a:rPr>
              <a:t>getfacl</a:t>
            </a:r>
            <a:r>
              <a:rPr lang="en-GB" b="1" dirty="0">
                <a:solidFill>
                  <a:srgbClr val="F79646"/>
                </a:solidFill>
                <a:latin typeface="Courier New" pitchFamily="49" charset="0"/>
                <a:ea typeface="ヒラギノ角ゴ Pro W3"/>
                <a:cs typeface="ヒラギノ角ゴ Pro W3"/>
                <a:sym typeface="Arial" pitchFamily="34" charset="0"/>
              </a:rPr>
              <a:t>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 file: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 owner: jimmy</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 group: jimmy</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user::</a:t>
            </a:r>
            <a:r>
              <a:rPr lang="en-GB" b="1" dirty="0" err="1">
                <a:solidFill>
                  <a:srgbClr val="F79646"/>
                </a:solidFill>
                <a:latin typeface="Courier New" pitchFamily="49" charset="0"/>
                <a:ea typeface="ヒラギノ角ゴ Pro W3"/>
                <a:cs typeface="ヒラギノ角ゴ Pro W3"/>
                <a:sym typeface="Arial" pitchFamily="34" charset="0"/>
              </a:rPr>
              <a:t>rwx</a:t>
            </a:r>
            <a:endParaRPr lang="en-GB" b="1" dirty="0">
              <a:solidFill>
                <a:srgbClr val="F79646"/>
              </a:solidFill>
              <a:latin typeface="Courier New" pitchFamily="49" charset="0"/>
              <a:ea typeface="ヒラギノ角ゴ Pro W3"/>
              <a:cs typeface="ヒラギノ角ゴ Pro W3"/>
              <a:sym typeface="Arial" pitchFamily="34" charset="0"/>
            </a:endParaRP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group::r-x</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other::---</a:t>
            </a:r>
          </a:p>
        </p:txBody>
      </p:sp>
    </p:spTree>
    <p:extLst>
      <p:ext uri="{BB962C8B-B14F-4D97-AF65-F5344CB8AC3E}">
        <p14:creationId xmlns:p14="http://schemas.microsoft.com/office/powerpoint/2010/main" val="325540798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457200" y="228600"/>
            <a:ext cx="8229600" cy="1236663"/>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More ACL Command Examples</a:t>
            </a:r>
          </a:p>
        </p:txBody>
      </p:sp>
      <p:sp>
        <p:nvSpPr>
          <p:cNvPr id="6" name="Segnaposto numero diapositiva 5"/>
          <p:cNvSpPr>
            <a:spLocks noGrp="1"/>
          </p:cNvSpPr>
          <p:nvPr>
            <p:ph type="sldNum" sz="quarter" idx="12"/>
          </p:nvPr>
        </p:nvSpPr>
        <p:spPr/>
        <p:txBody>
          <a:bodyPr/>
          <a:lstStyle/>
          <a:p>
            <a:pPr>
              <a:defRPr/>
            </a:pPr>
            <a:fld id="{2C1BFCA8-3D3B-46C3-BE6F-0FC11F9A9A19}" type="slidenum">
              <a:rPr lang="en-GB">
                <a:solidFill>
                  <a:prstClr val="white">
                    <a:tint val="75000"/>
                  </a:prstClr>
                </a:solidFill>
              </a:rPr>
              <a:pPr>
                <a:defRPr/>
              </a:pPr>
              <a:t>63</a:t>
            </a:fld>
            <a:endParaRPr lang="en-GB">
              <a:solidFill>
                <a:prstClr val="white">
                  <a:tint val="75000"/>
                </a:prstClr>
              </a:solidFill>
            </a:endParaRPr>
          </a:p>
        </p:txBody>
      </p:sp>
      <p:sp>
        <p:nvSpPr>
          <p:cNvPr id="57350" name="Text Box 2"/>
          <p:cNvSpPr txBox="1">
            <a:spLocks noChangeArrowheads="1"/>
          </p:cNvSpPr>
          <p:nvPr/>
        </p:nvSpPr>
        <p:spPr bwMode="auto">
          <a:xfrm>
            <a:off x="601663" y="1855788"/>
            <a:ext cx="7373937" cy="4157662"/>
          </a:xfrm>
          <a:prstGeom prst="rect">
            <a:avLst/>
          </a:prstGeom>
          <a:noFill/>
          <a:ln w="9525">
            <a:noFill/>
            <a:round/>
            <a:headEnd/>
            <a:tailEnd/>
          </a:ln>
        </p:spPr>
        <p:txBody>
          <a:bodyPr lIns="0" tIns="0" rIns="0" bIns="0">
            <a:spAutoFit/>
          </a:bodyPr>
          <a:lstStyle/>
          <a:p>
            <a:pPr defTabSz="914400" fontAlgn="base">
              <a:lnSpc>
                <a:spcPct val="94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err="1">
                <a:solidFill>
                  <a:srgbClr val="F79646"/>
                </a:solidFill>
                <a:latin typeface="Courier New" pitchFamily="49" charset="0"/>
                <a:ea typeface="ヒラギノ角ゴ Pro W3"/>
                <a:cs typeface="ヒラギノ角ゴ Pro W3"/>
                <a:sym typeface="Arial" pitchFamily="34" charset="0"/>
              </a:rPr>
              <a:t>jimmy@techhouse</a:t>
            </a:r>
            <a:r>
              <a:rPr lang="en-GB" dirty="0">
                <a:solidFill>
                  <a:srgbClr val="F79646"/>
                </a:solidFill>
                <a:latin typeface="Courier New" pitchFamily="49" charset="0"/>
                <a:ea typeface="ヒラギノ角ゴ Pro W3"/>
                <a:cs typeface="ヒラギノ角ゴ Pro W3"/>
                <a:sym typeface="Arial" pitchFamily="34" charset="0"/>
              </a:rPr>
              <a:t>:~/test$ </a:t>
            </a:r>
            <a:r>
              <a:rPr lang="en-GB" dirty="0" err="1">
                <a:solidFill>
                  <a:srgbClr val="F79646"/>
                </a:solidFill>
                <a:latin typeface="Courier New" pitchFamily="49" charset="0"/>
                <a:ea typeface="ヒラギノ角ゴ Pro W3"/>
                <a:cs typeface="ヒラギノ角ゴ Pro W3"/>
                <a:sym typeface="Arial" pitchFamily="34" charset="0"/>
              </a:rPr>
              <a:t>setfacl</a:t>
            </a:r>
            <a:r>
              <a:rPr lang="en-GB" dirty="0">
                <a:solidFill>
                  <a:srgbClr val="F79646"/>
                </a:solidFill>
                <a:latin typeface="Courier New" pitchFamily="49" charset="0"/>
                <a:ea typeface="ヒラギノ角ゴ Pro W3"/>
                <a:cs typeface="ヒラギノ角ゴ Pro W3"/>
                <a:sym typeface="Arial" pitchFamily="34" charset="0"/>
              </a:rPr>
              <a:t> -m group::</a:t>
            </a:r>
            <a:r>
              <a:rPr lang="en-GB" dirty="0" err="1">
                <a:solidFill>
                  <a:srgbClr val="F79646"/>
                </a:solidFill>
                <a:latin typeface="Courier New" pitchFamily="49" charset="0"/>
                <a:ea typeface="ヒラギノ角ゴ Pro W3"/>
                <a:cs typeface="ヒラギノ角ゴ Pro W3"/>
                <a:sym typeface="Arial" pitchFamily="34" charset="0"/>
              </a:rPr>
              <a:t>rwx</a:t>
            </a:r>
            <a:r>
              <a:rPr lang="en-GB" dirty="0">
                <a:solidFill>
                  <a:srgbClr val="F79646"/>
                </a:solidFill>
                <a:latin typeface="Courier New" pitchFamily="49" charset="0"/>
                <a:ea typeface="ヒラギノ角ゴ Pro W3"/>
                <a:cs typeface="ヒラギノ角ゴ Pro W3"/>
                <a:sym typeface="Arial" pitchFamily="34" charset="0"/>
              </a:rPr>
              <a:t>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err="1">
                <a:solidFill>
                  <a:srgbClr val="F79646"/>
                </a:solidFill>
                <a:latin typeface="Courier New" pitchFamily="49" charset="0"/>
                <a:ea typeface="ヒラギノ角ゴ Pro W3"/>
                <a:cs typeface="ヒラギノ角ゴ Pro W3"/>
                <a:sym typeface="Arial" pitchFamily="34" charset="0"/>
              </a:rPr>
              <a:t>jimmy@techhouse</a:t>
            </a:r>
            <a:r>
              <a:rPr lang="en-GB" dirty="0">
                <a:solidFill>
                  <a:srgbClr val="F79646"/>
                </a:solidFill>
                <a:latin typeface="Courier New" pitchFamily="49" charset="0"/>
                <a:ea typeface="ヒラギノ角ゴ Pro W3"/>
                <a:cs typeface="ヒラギノ角ゴ Pro W3"/>
                <a:sym typeface="Arial" pitchFamily="34" charset="0"/>
              </a:rPr>
              <a:t>:~/test$ </a:t>
            </a:r>
            <a:r>
              <a:rPr lang="en-GB" dirty="0" err="1">
                <a:solidFill>
                  <a:srgbClr val="F79646"/>
                </a:solidFill>
                <a:latin typeface="Courier New" pitchFamily="49" charset="0"/>
                <a:ea typeface="ヒラギノ角ゴ Pro W3"/>
                <a:cs typeface="ヒラギノ角ゴ Pro W3"/>
                <a:sym typeface="Arial" pitchFamily="34" charset="0"/>
              </a:rPr>
              <a:t>ls</a:t>
            </a:r>
            <a:r>
              <a:rPr lang="en-GB" dirty="0">
                <a:solidFill>
                  <a:srgbClr val="F79646"/>
                </a:solidFill>
                <a:latin typeface="Courier New" pitchFamily="49" charset="0"/>
                <a:ea typeface="ヒラギノ角ゴ Pro W3"/>
                <a:cs typeface="ヒラギノ角ゴ Pro W3"/>
                <a:sym typeface="Arial" pitchFamily="34" charset="0"/>
              </a:rPr>
              <a:t> -l</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total 4</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err="1">
                <a:solidFill>
                  <a:srgbClr val="F79646"/>
                </a:solidFill>
                <a:latin typeface="Courier New" pitchFamily="49" charset="0"/>
                <a:ea typeface="ヒラギノ角ゴ Pro W3"/>
                <a:cs typeface="ヒラギノ角ゴ Pro W3"/>
                <a:sym typeface="Arial" pitchFamily="34" charset="0"/>
              </a:rPr>
              <a:t>drwxrwx</a:t>
            </a:r>
            <a:r>
              <a:rPr lang="en-GB" b="1" dirty="0">
                <a:solidFill>
                  <a:srgbClr val="F79646"/>
                </a:solidFill>
                <a:latin typeface="Courier New" pitchFamily="49" charset="0"/>
                <a:ea typeface="ヒラギノ角ゴ Pro W3"/>
                <a:cs typeface="ヒラギノ角ゴ Pro W3"/>
                <a:sym typeface="Arial" pitchFamily="34" charset="0"/>
              </a:rPr>
              <a:t>---  2 jimmy </a:t>
            </a:r>
            <a:r>
              <a:rPr lang="en-GB" b="1" dirty="0" err="1">
                <a:solidFill>
                  <a:srgbClr val="F79646"/>
                </a:solidFill>
                <a:latin typeface="Courier New" pitchFamily="49" charset="0"/>
                <a:ea typeface="ヒラギノ角ゴ Pro W3"/>
                <a:cs typeface="ヒラギノ角ゴ Pro W3"/>
                <a:sym typeface="Arial" pitchFamily="34" charset="0"/>
              </a:rPr>
              <a:t>jimmy</a:t>
            </a:r>
            <a:r>
              <a:rPr lang="en-GB" b="1" dirty="0">
                <a:solidFill>
                  <a:srgbClr val="F79646"/>
                </a:solidFill>
                <a:latin typeface="Courier New" pitchFamily="49" charset="0"/>
                <a:ea typeface="ヒラギノ角ゴ Pro W3"/>
                <a:cs typeface="ヒラギノ角ゴ Pro W3"/>
                <a:sym typeface="Arial" pitchFamily="34" charset="0"/>
              </a:rPr>
              <a:t> 4096 2005-12-02 04:13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b="1" dirty="0">
              <a:solidFill>
                <a:srgbClr val="F79646"/>
              </a:solidFill>
              <a:latin typeface="Courier New" pitchFamily="49" charset="0"/>
              <a:ea typeface="ヒラギノ角ゴ Pro W3"/>
              <a:cs typeface="ヒラギノ角ゴ Pro W3"/>
              <a:sym typeface="Arial" pitchFamily="34" charset="0"/>
            </a:endParaRP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b="1" dirty="0">
              <a:solidFill>
                <a:srgbClr val="F79646"/>
              </a:solidFill>
              <a:latin typeface="Courier New" pitchFamily="49" charset="0"/>
              <a:ea typeface="ヒラギノ角ゴ Pro W3"/>
              <a:cs typeface="ヒラギノ角ゴ Pro W3"/>
              <a:sym typeface="Arial" pitchFamily="34" charset="0"/>
            </a:endParaRPr>
          </a:p>
          <a:p>
            <a:pPr defTabSz="914400" fontAlgn="base">
              <a:lnSpc>
                <a:spcPct val="94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err="1">
                <a:solidFill>
                  <a:srgbClr val="F79646"/>
                </a:solidFill>
                <a:latin typeface="Courier New" pitchFamily="49" charset="0"/>
                <a:ea typeface="ヒラギノ角ゴ Pro W3"/>
                <a:cs typeface="ヒラギノ角ゴ Pro W3"/>
                <a:sym typeface="Arial" pitchFamily="34" charset="0"/>
              </a:rPr>
              <a:t>jimmy@techhouse</a:t>
            </a:r>
            <a:r>
              <a:rPr lang="en-GB" dirty="0">
                <a:solidFill>
                  <a:srgbClr val="F79646"/>
                </a:solidFill>
                <a:latin typeface="Courier New" pitchFamily="49" charset="0"/>
                <a:ea typeface="ヒラギノ角ゴ Pro W3"/>
                <a:cs typeface="ヒラギノ角ゴ Pro W3"/>
                <a:sym typeface="Arial" pitchFamily="34" charset="0"/>
              </a:rPr>
              <a:t>:~/test$ </a:t>
            </a:r>
            <a:r>
              <a:rPr lang="en-GB" dirty="0" err="1">
                <a:solidFill>
                  <a:srgbClr val="F79646"/>
                </a:solidFill>
                <a:latin typeface="Courier New" pitchFamily="49" charset="0"/>
                <a:ea typeface="ヒラギノ角ゴ Pro W3"/>
                <a:cs typeface="ヒラギノ角ゴ Pro W3"/>
                <a:sym typeface="Arial" pitchFamily="34" charset="0"/>
              </a:rPr>
              <a:t>chmod</a:t>
            </a:r>
            <a:r>
              <a:rPr lang="en-GB" dirty="0">
                <a:solidFill>
                  <a:srgbClr val="F79646"/>
                </a:solidFill>
                <a:latin typeface="Courier New" pitchFamily="49" charset="0"/>
                <a:ea typeface="ヒラギノ角ゴ Pro W3"/>
                <a:cs typeface="ヒラギノ角ゴ Pro W3"/>
                <a:sym typeface="Arial" pitchFamily="34" charset="0"/>
              </a:rPr>
              <a:t> 755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err="1">
                <a:solidFill>
                  <a:srgbClr val="F79646"/>
                </a:solidFill>
                <a:latin typeface="Courier New" pitchFamily="49" charset="0"/>
                <a:ea typeface="ヒラギノ角ゴ Pro W3"/>
                <a:cs typeface="ヒラギノ角ゴ Pro W3"/>
                <a:sym typeface="Arial" pitchFamily="34" charset="0"/>
              </a:rPr>
              <a:t>jimmy@techhouse</a:t>
            </a:r>
            <a:r>
              <a:rPr lang="en-GB" dirty="0">
                <a:solidFill>
                  <a:srgbClr val="F79646"/>
                </a:solidFill>
                <a:latin typeface="Courier New" pitchFamily="49" charset="0"/>
                <a:ea typeface="ヒラギノ角ゴ Pro W3"/>
                <a:cs typeface="ヒラギノ角ゴ Pro W3"/>
                <a:sym typeface="Arial" pitchFamily="34" charset="0"/>
              </a:rPr>
              <a:t>:~/test$ </a:t>
            </a:r>
            <a:r>
              <a:rPr lang="en-GB" dirty="0" err="1">
                <a:solidFill>
                  <a:srgbClr val="F79646"/>
                </a:solidFill>
                <a:latin typeface="Courier New" pitchFamily="49" charset="0"/>
                <a:ea typeface="ヒラギノ角ゴ Pro W3"/>
                <a:cs typeface="ヒラギノ角ゴ Pro W3"/>
                <a:sym typeface="Arial" pitchFamily="34" charset="0"/>
              </a:rPr>
              <a:t>getfacl</a:t>
            </a:r>
            <a:r>
              <a:rPr lang="en-GB" dirty="0">
                <a:solidFill>
                  <a:srgbClr val="F79646"/>
                </a:solidFill>
                <a:latin typeface="Courier New" pitchFamily="49" charset="0"/>
                <a:ea typeface="ヒラギノ角ゴ Pro W3"/>
                <a:cs typeface="ヒラギノ角ゴ Pro W3"/>
                <a:sym typeface="Arial" pitchFamily="34" charset="0"/>
              </a:rPr>
              <a:t>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 file: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 owner: jimmy</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 group: jimmy</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user::</a:t>
            </a:r>
            <a:r>
              <a:rPr lang="en-GB" b="1" dirty="0" err="1">
                <a:solidFill>
                  <a:srgbClr val="F79646"/>
                </a:solidFill>
                <a:latin typeface="Courier New" pitchFamily="49" charset="0"/>
                <a:ea typeface="ヒラギノ角ゴ Pro W3"/>
                <a:cs typeface="ヒラギノ角ゴ Pro W3"/>
                <a:sym typeface="Arial" pitchFamily="34" charset="0"/>
              </a:rPr>
              <a:t>rwx</a:t>
            </a:r>
            <a:endParaRPr lang="en-GB" b="1" dirty="0">
              <a:solidFill>
                <a:srgbClr val="F79646"/>
              </a:solidFill>
              <a:latin typeface="Courier New" pitchFamily="49" charset="0"/>
              <a:ea typeface="ヒラギノ角ゴ Pro W3"/>
              <a:cs typeface="ヒラギノ角ゴ Pro W3"/>
              <a:sym typeface="Arial" pitchFamily="34" charset="0"/>
            </a:endParaRP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group::r-x</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other::r-x</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b="1" dirty="0">
              <a:solidFill>
                <a:srgbClr val="6767FF"/>
              </a:solidFill>
              <a:latin typeface="Courier New" pitchFamily="49"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32858078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Extended ACLs</a:t>
            </a:r>
          </a:p>
        </p:txBody>
      </p:sp>
      <p:sp>
        <p:nvSpPr>
          <p:cNvPr id="35843" name="Rectangle 2"/>
          <p:cNvSpPr>
            <a:spLocks noGrp="1" noChangeArrowheads="1"/>
          </p:cNvSpPr>
          <p:nvPr>
            <p:ph idx="1"/>
          </p:nvPr>
        </p:nvSpPr>
        <p:spPr>
          <a:xfrm>
            <a:off x="457200" y="1524000"/>
            <a:ext cx="8229600" cy="3954463"/>
          </a:xfrm>
        </p:spPr>
        <p:txBody>
          <a:bodyPr>
            <a:spAutoFit/>
          </a:bodyPr>
          <a:lstStyle/>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ACLs that say more than Unix permissions are extended ACLs</a:t>
            </a:r>
          </a:p>
          <a:p>
            <a:pPr marL="730250" lvl="1" indent="-27305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000" smtClean="0"/>
              <a:t>Specific users and groups can be named and given permissions via ACLs, which fall under the group class (even for for ACLs naming users and not groups)</a:t>
            </a:r>
          </a:p>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With extended ACLs, mapping to and from Unix permissions is a bit complicated.</a:t>
            </a:r>
          </a:p>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User and other classes map directly to the corresponding Unix permission bits</a:t>
            </a:r>
          </a:p>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Group class contains named users and groups as well as owning group permissions. How to map?</a:t>
            </a:r>
            <a:endParaRPr lang="en-GB" sz="2800" smtClean="0"/>
          </a:p>
        </p:txBody>
      </p:sp>
      <p:sp>
        <p:nvSpPr>
          <p:cNvPr id="6" name="Segnaposto numero diapositiva 5"/>
          <p:cNvSpPr>
            <a:spLocks noGrp="1"/>
          </p:cNvSpPr>
          <p:nvPr>
            <p:ph type="sldNum" sz="quarter" idx="12"/>
          </p:nvPr>
        </p:nvSpPr>
        <p:spPr/>
        <p:txBody>
          <a:bodyPr/>
          <a:lstStyle/>
          <a:p>
            <a:pPr>
              <a:defRPr/>
            </a:pPr>
            <a:fld id="{A177B487-2694-41DD-B9E8-98F2B7E0E053}" type="slidenum">
              <a:rPr lang="en-GB">
                <a:solidFill>
                  <a:prstClr val="white">
                    <a:tint val="75000"/>
                  </a:prstClr>
                </a:solidFill>
              </a:rPr>
              <a:pPr>
                <a:defRPr/>
              </a:pPr>
              <a:t>64</a:t>
            </a:fld>
            <a:endParaRPr lang="en-GB" dirty="0">
              <a:solidFill>
                <a:prstClr val="white">
                  <a:tint val="75000"/>
                </a:prstClr>
              </a:solidFill>
            </a:endParaRPr>
          </a:p>
        </p:txBody>
      </p:sp>
    </p:spTree>
    <p:extLst>
      <p:ext uri="{BB962C8B-B14F-4D97-AF65-F5344CB8AC3E}">
        <p14:creationId xmlns:p14="http://schemas.microsoft.com/office/powerpoint/2010/main" val="36913284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Mask-type ACLs</a:t>
            </a:r>
          </a:p>
        </p:txBody>
      </p:sp>
      <p:sp>
        <p:nvSpPr>
          <p:cNvPr id="36867" name="Rectangle 2"/>
          <p:cNvSpPr>
            <a:spLocks noGrp="1" noChangeArrowheads="1"/>
          </p:cNvSpPr>
          <p:nvPr>
            <p:ph idx="1"/>
          </p:nvPr>
        </p:nvSpPr>
        <p:spPr>
          <a:xfrm>
            <a:off x="439738" y="3111500"/>
            <a:ext cx="8229600" cy="3421063"/>
          </a:xfrm>
        </p:spPr>
        <p:txBody>
          <a:bodyPr>
            <a:spAutoFit/>
          </a:bodyPr>
          <a:lstStyle/>
          <a:p>
            <a:pPr marL="330200" indent="-330200" eaLnBrk="1" hangingPunct="1">
              <a:lnSpc>
                <a:spcPct val="93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Unix group permissions now map to an ACL of </a:t>
            </a:r>
            <a:r>
              <a:rPr lang="en-GB" sz="2100" i="1" smtClean="0"/>
              <a:t>type</a:t>
            </a:r>
            <a:r>
              <a:rPr lang="en-GB" sz="2100" smtClean="0"/>
              <a:t> “mask”, which is an upper bound on permissions for all group class ACLs.</a:t>
            </a:r>
          </a:p>
          <a:p>
            <a:pPr marL="330200" indent="-330200" eaLnBrk="1" hangingPunct="1">
              <a:lnSpc>
                <a:spcPct val="90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All group class ACLs are logically and-ed with the mask before taking effect</a:t>
            </a:r>
          </a:p>
          <a:p>
            <a:pPr lvl="1" eaLnBrk="1" hangingPunct="1">
              <a:buClr>
                <a:srgbClr val="000000"/>
              </a:buClr>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rw-—xrw- &amp; r-x—x--- =  r----x--</a:t>
            </a:r>
          </a:p>
          <a:p>
            <a:pPr marL="330200" indent="-330200" eaLnBrk="1" hangingPunct="1">
              <a:lnSpc>
                <a:spcPct val="90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The ACL of </a:t>
            </a:r>
            <a:r>
              <a:rPr lang="en-GB" sz="2100" i="1" smtClean="0"/>
              <a:t>type</a:t>
            </a:r>
            <a:r>
              <a:rPr lang="en-GB" sz="2100" smtClean="0"/>
              <a:t> “group” with no </a:t>
            </a:r>
            <a:r>
              <a:rPr lang="en-GB" sz="2100" i="1" smtClean="0"/>
              <a:t>name</a:t>
            </a:r>
            <a:r>
              <a:rPr lang="en-GB" sz="2100" smtClean="0"/>
              <a:t> still refers to the Unix owning group</a:t>
            </a:r>
          </a:p>
          <a:p>
            <a:pPr marL="330200" indent="-330200" eaLnBrk="1" hangingPunct="1">
              <a:lnSpc>
                <a:spcPct val="90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Mask ACLs are created automatically with the necessary bits such that they do not restrict the other ACLs at all, but this can be changed</a:t>
            </a:r>
          </a:p>
        </p:txBody>
      </p:sp>
      <p:sp>
        <p:nvSpPr>
          <p:cNvPr id="7" name="Segnaposto numero diapositiva 5"/>
          <p:cNvSpPr>
            <a:spLocks noGrp="1"/>
          </p:cNvSpPr>
          <p:nvPr>
            <p:ph type="sldNum" sz="quarter" idx="12"/>
          </p:nvPr>
        </p:nvSpPr>
        <p:spPr/>
        <p:txBody>
          <a:bodyPr/>
          <a:lstStyle/>
          <a:p>
            <a:pPr>
              <a:defRPr/>
            </a:pPr>
            <a:fld id="{9451B324-3DD3-4600-95FD-82043BDBB7EE}" type="slidenum">
              <a:rPr lang="en-GB">
                <a:solidFill>
                  <a:prstClr val="white">
                    <a:tint val="75000"/>
                  </a:prstClr>
                </a:solidFill>
              </a:rPr>
              <a:pPr>
                <a:defRPr/>
              </a:pPr>
              <a:t>65</a:t>
            </a:fld>
            <a:endParaRPr lang="en-GB">
              <a:solidFill>
                <a:prstClr val="white">
                  <a:tint val="75000"/>
                </a:prstClr>
              </a:solidFill>
            </a:endParaRPr>
          </a:p>
        </p:txBody>
      </p:sp>
      <p:pic>
        <p:nvPicPr>
          <p:cNvPr id="36871" name="Picture 3"/>
          <p:cNvPicPr>
            <a:picLocks noChangeAspect="1" noChangeArrowheads="1"/>
          </p:cNvPicPr>
          <p:nvPr/>
        </p:nvPicPr>
        <p:blipFill>
          <a:blip r:embed="rId3" cstate="print"/>
          <a:srcRect/>
          <a:stretch>
            <a:fillRect/>
          </a:stretch>
        </p:blipFill>
        <p:spPr bwMode="auto">
          <a:xfrm>
            <a:off x="2955925" y="1028700"/>
            <a:ext cx="4130675" cy="1978025"/>
          </a:xfrm>
          <a:prstGeom prst="rect">
            <a:avLst/>
          </a:prstGeom>
          <a:noFill/>
          <a:ln w="9525">
            <a:noFill/>
            <a:round/>
            <a:headEnd/>
            <a:tailEnd/>
          </a:ln>
        </p:spPr>
      </p:pic>
    </p:spTree>
    <p:extLst>
      <p:ext uri="{BB962C8B-B14F-4D97-AF65-F5344CB8AC3E}">
        <p14:creationId xmlns:p14="http://schemas.microsoft.com/office/powerpoint/2010/main" val="4125163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Extended ACL Example</a:t>
            </a:r>
          </a:p>
        </p:txBody>
      </p:sp>
      <p:sp>
        <p:nvSpPr>
          <p:cNvPr id="6" name="Segnaposto numero diapositiva 5"/>
          <p:cNvSpPr>
            <a:spLocks noGrp="1"/>
          </p:cNvSpPr>
          <p:nvPr>
            <p:ph type="sldNum" sz="quarter" idx="12"/>
          </p:nvPr>
        </p:nvSpPr>
        <p:spPr/>
        <p:txBody>
          <a:bodyPr/>
          <a:lstStyle/>
          <a:p>
            <a:pPr>
              <a:defRPr/>
            </a:pPr>
            <a:fld id="{92F8CE8E-8D28-4599-90E0-8CBDED3CD22A}" type="slidenum">
              <a:rPr lang="en-GB">
                <a:solidFill>
                  <a:prstClr val="white">
                    <a:tint val="75000"/>
                  </a:prstClr>
                </a:solidFill>
              </a:rPr>
              <a:pPr>
                <a:defRPr/>
              </a:pPr>
              <a:t>66</a:t>
            </a:fld>
            <a:endParaRPr lang="en-GB">
              <a:solidFill>
                <a:prstClr val="white">
                  <a:tint val="75000"/>
                </a:prstClr>
              </a:solidFill>
            </a:endParaRPr>
          </a:p>
        </p:txBody>
      </p:sp>
      <p:sp>
        <p:nvSpPr>
          <p:cNvPr id="60422" name="Text Box 2"/>
          <p:cNvSpPr txBox="1">
            <a:spLocks noChangeArrowheads="1"/>
          </p:cNvSpPr>
          <p:nvPr/>
        </p:nvSpPr>
        <p:spPr bwMode="auto">
          <a:xfrm>
            <a:off x="584200" y="1519238"/>
            <a:ext cx="8150225" cy="4737100"/>
          </a:xfrm>
          <a:prstGeom prst="rect">
            <a:avLst/>
          </a:prstGeom>
          <a:noFill/>
          <a:ln w="9525">
            <a:noFill/>
            <a:round/>
            <a:headEnd/>
            <a:tailEnd/>
          </a:ln>
        </p:spPr>
        <p:txBody>
          <a:bodyPr lIns="0" tIns="0" rIns="0" bIns="0">
            <a:spAutoFit/>
          </a:bodyPr>
          <a:lstStyle/>
          <a:p>
            <a:pPr defTabSz="914400" fontAlgn="base">
              <a:lnSpc>
                <a:spcPct val="94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err="1">
                <a:solidFill>
                  <a:srgbClr val="F79646"/>
                </a:solidFill>
                <a:latin typeface="Courier New" pitchFamily="49" charset="0"/>
                <a:ea typeface="ヒラギノ角ゴ Pro W3"/>
                <a:cs typeface="ヒラギノ角ゴ Pro W3"/>
                <a:sym typeface="Arial" pitchFamily="34" charset="0"/>
              </a:rPr>
              <a:t>jimmy@techhouse</a:t>
            </a:r>
            <a:r>
              <a:rPr lang="en-GB" dirty="0">
                <a:solidFill>
                  <a:srgbClr val="F79646"/>
                </a:solidFill>
                <a:latin typeface="Courier New" pitchFamily="49" charset="0"/>
                <a:ea typeface="ヒラギノ角ゴ Pro W3"/>
                <a:cs typeface="ヒラギノ角ゴ Pro W3"/>
                <a:sym typeface="Arial" pitchFamily="34" charset="0"/>
              </a:rPr>
              <a:t>:~/test$ </a:t>
            </a:r>
            <a:r>
              <a:rPr lang="en-GB" dirty="0" err="1">
                <a:solidFill>
                  <a:srgbClr val="F79646"/>
                </a:solidFill>
                <a:latin typeface="Courier New" pitchFamily="49" charset="0"/>
                <a:ea typeface="ヒラギノ角ゴ Pro W3"/>
                <a:cs typeface="ヒラギノ角ゴ Pro W3"/>
                <a:sym typeface="Arial" pitchFamily="34" charset="0"/>
              </a:rPr>
              <a:t>ls</a:t>
            </a:r>
            <a:r>
              <a:rPr lang="en-GB" dirty="0">
                <a:solidFill>
                  <a:srgbClr val="F79646"/>
                </a:solidFill>
                <a:latin typeface="Courier New" pitchFamily="49" charset="0"/>
                <a:ea typeface="ヒラギノ角ゴ Pro W3"/>
                <a:cs typeface="ヒラギノ角ゴ Pro W3"/>
                <a:sym typeface="Arial" pitchFamily="34" charset="0"/>
              </a:rPr>
              <a:t> -l</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total 4</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err="1">
                <a:solidFill>
                  <a:srgbClr val="F79646"/>
                </a:solidFill>
                <a:latin typeface="Courier New" pitchFamily="49" charset="0"/>
                <a:ea typeface="ヒラギノ角ゴ Pro W3"/>
                <a:cs typeface="ヒラギノ角ゴ Pro W3"/>
                <a:sym typeface="Arial" pitchFamily="34" charset="0"/>
              </a:rPr>
              <a:t>drwxr</a:t>
            </a:r>
            <a:r>
              <a:rPr lang="en-GB" b="1" dirty="0">
                <a:solidFill>
                  <a:srgbClr val="F79646"/>
                </a:solidFill>
                <a:latin typeface="Courier New" pitchFamily="49" charset="0"/>
                <a:ea typeface="ヒラギノ角ゴ Pro W3"/>
                <a:cs typeface="ヒラギノ角ゴ Pro W3"/>
                <a:sym typeface="Arial" pitchFamily="34" charset="0"/>
              </a:rPr>
              <a:t>-</a:t>
            </a:r>
            <a:r>
              <a:rPr lang="en-GB" b="1" dirty="0" err="1">
                <a:solidFill>
                  <a:srgbClr val="F79646"/>
                </a:solidFill>
                <a:latin typeface="Courier New" pitchFamily="49" charset="0"/>
                <a:ea typeface="ヒラギノ角ゴ Pro W3"/>
                <a:cs typeface="ヒラギノ角ゴ Pro W3"/>
                <a:sym typeface="Arial" pitchFamily="34" charset="0"/>
              </a:rPr>
              <a:t>xr</a:t>
            </a:r>
            <a:r>
              <a:rPr lang="en-GB" b="1" dirty="0">
                <a:solidFill>
                  <a:srgbClr val="F79646"/>
                </a:solidFill>
                <a:latin typeface="Courier New" pitchFamily="49" charset="0"/>
                <a:ea typeface="ヒラギノ角ゴ Pro W3"/>
                <a:cs typeface="ヒラギノ角ゴ Pro W3"/>
                <a:sym typeface="Arial" pitchFamily="34" charset="0"/>
              </a:rPr>
              <a:t>-x  2 jimmy </a:t>
            </a:r>
            <a:r>
              <a:rPr lang="en-GB" b="1" dirty="0" err="1">
                <a:solidFill>
                  <a:srgbClr val="F79646"/>
                </a:solidFill>
                <a:latin typeface="Courier New" pitchFamily="49" charset="0"/>
                <a:ea typeface="ヒラギノ角ゴ Pro W3"/>
                <a:cs typeface="ヒラギノ角ゴ Pro W3"/>
                <a:sym typeface="Arial" pitchFamily="34" charset="0"/>
              </a:rPr>
              <a:t>jimmy</a:t>
            </a:r>
            <a:r>
              <a:rPr lang="en-GB" b="1" dirty="0">
                <a:solidFill>
                  <a:srgbClr val="F79646"/>
                </a:solidFill>
                <a:latin typeface="Courier New" pitchFamily="49" charset="0"/>
                <a:ea typeface="ヒラギノ角ゴ Pro W3"/>
                <a:cs typeface="ヒラギノ角ゴ Pro W3"/>
                <a:sym typeface="Arial" pitchFamily="34" charset="0"/>
              </a:rPr>
              <a:t> 4096 2005-12-02 04:13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err="1">
                <a:solidFill>
                  <a:srgbClr val="F79646"/>
                </a:solidFill>
                <a:latin typeface="Courier New" pitchFamily="49" charset="0"/>
                <a:ea typeface="ヒラギノ角ゴ Pro W3"/>
                <a:cs typeface="ヒラギノ角ゴ Pro W3"/>
                <a:sym typeface="Arial" pitchFamily="34" charset="0"/>
              </a:rPr>
              <a:t>jimmy@techhouse</a:t>
            </a:r>
            <a:r>
              <a:rPr lang="en-GB" dirty="0">
                <a:solidFill>
                  <a:srgbClr val="F79646"/>
                </a:solidFill>
                <a:latin typeface="Courier New" pitchFamily="49" charset="0"/>
                <a:ea typeface="ヒラギノ角ゴ Pro W3"/>
                <a:cs typeface="ヒラギノ角ゴ Pro W3"/>
                <a:sym typeface="Arial" pitchFamily="34" charset="0"/>
              </a:rPr>
              <a:t>:~/test$ </a:t>
            </a:r>
            <a:r>
              <a:rPr lang="en-GB" dirty="0" err="1">
                <a:solidFill>
                  <a:srgbClr val="F79646"/>
                </a:solidFill>
                <a:latin typeface="Courier New" pitchFamily="49" charset="0"/>
                <a:ea typeface="ヒラギノ角ゴ Pro W3"/>
                <a:cs typeface="ヒラギノ角ゴ Pro W3"/>
                <a:sym typeface="Arial" pitchFamily="34" charset="0"/>
              </a:rPr>
              <a:t>setfacl</a:t>
            </a:r>
            <a:r>
              <a:rPr lang="en-GB" dirty="0">
                <a:solidFill>
                  <a:srgbClr val="F79646"/>
                </a:solidFill>
                <a:latin typeface="Courier New" pitchFamily="49" charset="0"/>
                <a:ea typeface="ヒラギノ角ゴ Pro W3"/>
                <a:cs typeface="ヒラギノ角ゴ Pro W3"/>
                <a:sym typeface="Arial" pitchFamily="34" charset="0"/>
              </a:rPr>
              <a:t> -m </a:t>
            </a:r>
            <a:r>
              <a:rPr lang="en-GB" dirty="0" err="1">
                <a:solidFill>
                  <a:srgbClr val="F79646"/>
                </a:solidFill>
                <a:latin typeface="Courier New" pitchFamily="49" charset="0"/>
                <a:ea typeface="ヒラギノ角ゴ Pro W3"/>
                <a:cs typeface="ヒラギノ角ゴ Pro W3"/>
                <a:sym typeface="Arial" pitchFamily="34" charset="0"/>
              </a:rPr>
              <a:t>user:joe:rwx</a:t>
            </a:r>
            <a:r>
              <a:rPr lang="en-GB" dirty="0">
                <a:solidFill>
                  <a:srgbClr val="F79646"/>
                </a:solidFill>
                <a:latin typeface="Courier New" pitchFamily="49" charset="0"/>
                <a:ea typeface="ヒラギノ角ゴ Pro W3"/>
                <a:cs typeface="ヒラギノ角ゴ Pro W3"/>
                <a:sym typeface="Arial" pitchFamily="34" charset="0"/>
              </a:rPr>
              <a:t>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err="1">
                <a:solidFill>
                  <a:srgbClr val="F79646"/>
                </a:solidFill>
                <a:latin typeface="Courier New" pitchFamily="49" charset="0"/>
                <a:ea typeface="ヒラギノ角ゴ Pro W3"/>
                <a:cs typeface="ヒラギノ角ゴ Pro W3"/>
                <a:sym typeface="Arial" pitchFamily="34" charset="0"/>
              </a:rPr>
              <a:t>jimmy@techhouse</a:t>
            </a:r>
            <a:r>
              <a:rPr lang="en-GB" dirty="0">
                <a:solidFill>
                  <a:srgbClr val="F79646"/>
                </a:solidFill>
                <a:latin typeface="Courier New" pitchFamily="49" charset="0"/>
                <a:ea typeface="ヒラギノ角ゴ Pro W3"/>
                <a:cs typeface="ヒラギノ角ゴ Pro W3"/>
                <a:sym typeface="Arial" pitchFamily="34" charset="0"/>
              </a:rPr>
              <a:t>:~/test$ </a:t>
            </a:r>
            <a:r>
              <a:rPr lang="en-GB" dirty="0" err="1">
                <a:solidFill>
                  <a:srgbClr val="F79646"/>
                </a:solidFill>
                <a:latin typeface="Courier New" pitchFamily="49" charset="0"/>
                <a:ea typeface="ヒラギノ角ゴ Pro W3"/>
                <a:cs typeface="ヒラギノ角ゴ Pro W3"/>
                <a:sym typeface="Arial" pitchFamily="34" charset="0"/>
              </a:rPr>
              <a:t>getfacl</a:t>
            </a:r>
            <a:r>
              <a:rPr lang="en-GB" dirty="0">
                <a:solidFill>
                  <a:srgbClr val="F79646"/>
                </a:solidFill>
                <a:latin typeface="Courier New" pitchFamily="49" charset="0"/>
                <a:ea typeface="ヒラギノ角ゴ Pro W3"/>
                <a:cs typeface="ヒラギノ角ゴ Pro W3"/>
                <a:sym typeface="Arial" pitchFamily="34" charset="0"/>
              </a:rPr>
              <a:t>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 file: dir</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 owner: jimmy</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 group: jimmy</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user::</a:t>
            </a:r>
            <a:r>
              <a:rPr lang="en-GB" b="1" dirty="0" err="1">
                <a:solidFill>
                  <a:srgbClr val="F79646"/>
                </a:solidFill>
                <a:latin typeface="Courier New" pitchFamily="49" charset="0"/>
                <a:ea typeface="ヒラギノ角ゴ Pro W3"/>
                <a:cs typeface="ヒラギノ角ゴ Pro W3"/>
                <a:sym typeface="Arial" pitchFamily="34" charset="0"/>
              </a:rPr>
              <a:t>rwx</a:t>
            </a:r>
            <a:endParaRPr lang="en-GB" b="1" dirty="0">
              <a:solidFill>
                <a:srgbClr val="F79646"/>
              </a:solidFill>
              <a:latin typeface="Courier New" pitchFamily="49" charset="0"/>
              <a:ea typeface="ヒラギノ角ゴ Pro W3"/>
              <a:cs typeface="ヒラギノ角ゴ Pro W3"/>
              <a:sym typeface="Arial" pitchFamily="34" charset="0"/>
            </a:endParaRP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err="1">
                <a:solidFill>
                  <a:srgbClr val="F79646"/>
                </a:solidFill>
                <a:latin typeface="Courier New" pitchFamily="49" charset="0"/>
                <a:ea typeface="ヒラギノ角ゴ Pro W3"/>
                <a:cs typeface="ヒラギノ角ゴ Pro W3"/>
                <a:sym typeface="Arial" pitchFamily="34" charset="0"/>
              </a:rPr>
              <a:t>user:joe:rwx</a:t>
            </a:r>
            <a:endParaRPr lang="en-GB" b="1" dirty="0">
              <a:solidFill>
                <a:srgbClr val="F79646"/>
              </a:solidFill>
              <a:latin typeface="Courier New" pitchFamily="49" charset="0"/>
              <a:ea typeface="ヒラギノ角ゴ Pro W3"/>
              <a:cs typeface="ヒラギノ角ゴ Pro W3"/>
              <a:sym typeface="Arial" pitchFamily="34" charset="0"/>
            </a:endParaRP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group::r-x</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mask::</a:t>
            </a:r>
            <a:r>
              <a:rPr lang="en-GB" b="1" dirty="0" err="1">
                <a:solidFill>
                  <a:srgbClr val="F79646"/>
                </a:solidFill>
                <a:latin typeface="Courier New" pitchFamily="49" charset="0"/>
                <a:ea typeface="ヒラギノ角ゴ Pro W3"/>
                <a:cs typeface="ヒラギノ角ゴ Pro W3"/>
                <a:sym typeface="Arial" pitchFamily="34" charset="0"/>
              </a:rPr>
              <a:t>rwx</a:t>
            </a:r>
            <a:endParaRPr lang="en-GB" b="1" dirty="0">
              <a:solidFill>
                <a:srgbClr val="F79646"/>
              </a:solidFill>
              <a:latin typeface="Courier New" pitchFamily="49" charset="0"/>
              <a:ea typeface="ヒラギノ角ゴ Pro W3"/>
              <a:cs typeface="ヒラギノ角ゴ Pro W3"/>
              <a:sym typeface="Arial" pitchFamily="34" charset="0"/>
            </a:endParaRP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other::r-x</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b="1" dirty="0">
              <a:solidFill>
                <a:srgbClr val="F79646"/>
              </a:solidFill>
              <a:latin typeface="Courier New" pitchFamily="49" charset="0"/>
              <a:ea typeface="ヒラギノ角ゴ Pro W3"/>
              <a:cs typeface="ヒラギノ角ゴ Pro W3"/>
              <a:sym typeface="Arial" pitchFamily="34" charset="0"/>
            </a:endParaRP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err="1">
                <a:solidFill>
                  <a:srgbClr val="F79646"/>
                </a:solidFill>
                <a:latin typeface="Courier New" pitchFamily="49" charset="0"/>
                <a:ea typeface="ヒラギノ角ゴ Pro W3"/>
                <a:cs typeface="ヒラギノ角ゴ Pro W3"/>
                <a:sym typeface="Arial" pitchFamily="34" charset="0"/>
              </a:rPr>
              <a:t>jimmy@techhouse</a:t>
            </a:r>
            <a:r>
              <a:rPr lang="en-GB" dirty="0">
                <a:solidFill>
                  <a:srgbClr val="F79646"/>
                </a:solidFill>
                <a:latin typeface="Courier New" pitchFamily="49" charset="0"/>
                <a:ea typeface="ヒラギノ角ゴ Pro W3"/>
                <a:cs typeface="ヒラギノ角ゴ Pro W3"/>
                <a:sym typeface="Arial" pitchFamily="34" charset="0"/>
              </a:rPr>
              <a:t>:~/test$ </a:t>
            </a:r>
            <a:r>
              <a:rPr lang="en-GB" dirty="0" err="1">
                <a:solidFill>
                  <a:srgbClr val="F79646"/>
                </a:solidFill>
                <a:latin typeface="Courier New" pitchFamily="49" charset="0"/>
                <a:ea typeface="ヒラギノ角ゴ Pro W3"/>
                <a:cs typeface="ヒラギノ角ゴ Pro W3"/>
                <a:sym typeface="Arial" pitchFamily="34" charset="0"/>
              </a:rPr>
              <a:t>ls</a:t>
            </a:r>
            <a:r>
              <a:rPr lang="en-GB" dirty="0">
                <a:solidFill>
                  <a:srgbClr val="F79646"/>
                </a:solidFill>
                <a:latin typeface="Courier New" pitchFamily="49" charset="0"/>
                <a:ea typeface="ヒラギノ角ゴ Pro W3"/>
                <a:cs typeface="ヒラギノ角ゴ Pro W3"/>
                <a:sym typeface="Arial" pitchFamily="34" charset="0"/>
              </a:rPr>
              <a:t> -l</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a:solidFill>
                  <a:srgbClr val="F79646"/>
                </a:solidFill>
                <a:latin typeface="Courier New" pitchFamily="49" charset="0"/>
                <a:ea typeface="ヒラギノ角ゴ Pro W3"/>
                <a:cs typeface="ヒラギノ角ゴ Pro W3"/>
                <a:sym typeface="Arial" pitchFamily="34" charset="0"/>
              </a:rPr>
              <a:t>total 8</a:t>
            </a:r>
          </a:p>
          <a:p>
            <a:pPr defTabSz="914400" fontAlgn="base">
              <a:lnSpc>
                <a:spcPct val="101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1" dirty="0" err="1">
                <a:solidFill>
                  <a:srgbClr val="F79646"/>
                </a:solidFill>
                <a:latin typeface="Courier New" pitchFamily="49" charset="0"/>
                <a:ea typeface="ヒラギノ角ゴ Pro W3"/>
                <a:cs typeface="ヒラギノ角ゴ Pro W3"/>
                <a:sym typeface="Arial" pitchFamily="34" charset="0"/>
              </a:rPr>
              <a:t>drwxrwxr</a:t>
            </a:r>
            <a:r>
              <a:rPr lang="en-GB" b="1" dirty="0">
                <a:solidFill>
                  <a:srgbClr val="F79646"/>
                </a:solidFill>
                <a:latin typeface="Courier New" pitchFamily="49" charset="0"/>
                <a:ea typeface="ヒラギノ角ゴ Pro W3"/>
                <a:cs typeface="ヒラギノ角ゴ Pro W3"/>
                <a:sym typeface="Arial" pitchFamily="34" charset="0"/>
              </a:rPr>
              <a:t>-x+ 2 jimmy </a:t>
            </a:r>
            <a:r>
              <a:rPr lang="en-GB" b="1" dirty="0" err="1">
                <a:solidFill>
                  <a:srgbClr val="F79646"/>
                </a:solidFill>
                <a:latin typeface="Courier New" pitchFamily="49" charset="0"/>
                <a:ea typeface="ヒラギノ角ゴ Pro W3"/>
                <a:cs typeface="ヒラギノ角ゴ Pro W3"/>
                <a:sym typeface="Arial" pitchFamily="34" charset="0"/>
              </a:rPr>
              <a:t>jimmy</a:t>
            </a:r>
            <a:r>
              <a:rPr lang="en-GB" b="1" dirty="0">
                <a:solidFill>
                  <a:srgbClr val="F79646"/>
                </a:solidFill>
                <a:latin typeface="Courier New" pitchFamily="49" charset="0"/>
                <a:ea typeface="ヒラギノ角ゴ Pro W3"/>
                <a:cs typeface="ヒラギノ角ゴ Pro W3"/>
                <a:sym typeface="Arial" pitchFamily="34" charset="0"/>
              </a:rPr>
              <a:t> 4096 2005-12-02 04:13 dir</a:t>
            </a:r>
          </a:p>
        </p:txBody>
      </p:sp>
    </p:spTree>
    <p:extLst>
      <p:ext uri="{BB962C8B-B14F-4D97-AF65-F5344CB8AC3E}">
        <p14:creationId xmlns:p14="http://schemas.microsoft.com/office/powerpoint/2010/main" val="8079331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Extended ACL Example Explained</a:t>
            </a:r>
          </a:p>
        </p:txBody>
      </p:sp>
      <p:sp>
        <p:nvSpPr>
          <p:cNvPr id="41986" name="Rectangle 2"/>
          <p:cNvSpPr>
            <a:spLocks noGrp="1" noChangeArrowheads="1"/>
          </p:cNvSpPr>
          <p:nvPr>
            <p:ph idx="1"/>
          </p:nvPr>
        </p:nvSpPr>
        <p:spPr/>
        <p:txBody>
          <a:bodyPr rtlCol="0">
            <a:normAutofit fontScale="92500" lnSpcReduction="10000"/>
          </a:bodyPr>
          <a:lstStyle/>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The preceding slide grants the named user </a:t>
            </a:r>
            <a:r>
              <a:rPr lang="en-GB" sz="2300" dirty="0" err="1">
                <a:latin typeface="Courier New" pitchFamily="49" charset="0"/>
              </a:rPr>
              <a:t>joe</a:t>
            </a:r>
            <a:r>
              <a:rPr lang="en-GB" sz="2300" dirty="0"/>
              <a:t> read, write, and execute access to </a:t>
            </a:r>
            <a:r>
              <a:rPr lang="en-GB" sz="2300" dirty="0">
                <a:latin typeface="Courier New" pitchFamily="49" charset="0"/>
              </a:rPr>
              <a:t>dir</a:t>
            </a:r>
            <a:r>
              <a:rPr lang="en-GB" sz="2300" dirty="0"/>
              <a:t>.</a:t>
            </a:r>
          </a:p>
          <a:p>
            <a:pPr marL="730250" lvl="1" indent="-273050" eaLnBrk="1" fontAlgn="auto" hangingPunct="1">
              <a:spcBef>
                <a:spcPts val="5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000" dirty="0">
                <a:latin typeface="Courier New" pitchFamily="49" charset="0"/>
              </a:rPr>
              <a:t>dir</a:t>
            </a:r>
            <a:r>
              <a:rPr lang="en-GB" sz="2000" dirty="0"/>
              <a:t> now has extended rather than minimal ACLs.</a:t>
            </a:r>
          </a:p>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The mask is set to </a:t>
            </a:r>
            <a:r>
              <a:rPr lang="en-GB" sz="2300" dirty="0" err="1"/>
              <a:t>rwx</a:t>
            </a:r>
            <a:r>
              <a:rPr lang="en-GB" sz="2300" dirty="0"/>
              <a:t>, the union of the two group class ACLs (named user </a:t>
            </a:r>
            <a:r>
              <a:rPr lang="en-GB" sz="2300" dirty="0" err="1">
                <a:latin typeface="Courier New" pitchFamily="49" charset="0"/>
              </a:rPr>
              <a:t>joe</a:t>
            </a:r>
            <a:r>
              <a:rPr lang="en-GB" sz="2300" dirty="0"/>
              <a:t> and the owning group).</a:t>
            </a:r>
          </a:p>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In </a:t>
            </a:r>
            <a:r>
              <a:rPr lang="en-GB" sz="2300" dirty="0" err="1">
                <a:latin typeface="Courier New" pitchFamily="49" charset="0"/>
              </a:rPr>
              <a:t>ls</a:t>
            </a:r>
            <a:r>
              <a:rPr lang="en-GB" sz="2300" dirty="0">
                <a:latin typeface="Courier New" pitchFamily="49" charset="0"/>
              </a:rPr>
              <a:t> -l</a:t>
            </a:r>
            <a:r>
              <a:rPr lang="en-GB" sz="2300" dirty="0"/>
              <a:t> output, the group permission bits show the mask, not the owning group ACL</a:t>
            </a:r>
          </a:p>
          <a:p>
            <a:pPr marL="730250" lvl="1" indent="-273050" eaLnBrk="1" fontAlgn="auto" hangingPunct="1">
              <a:spcBef>
                <a:spcPts val="5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000" dirty="0"/>
              <a:t>Effective owning group permissions are the logical and of the owning group ACL and the mask, which still equals r-x.</a:t>
            </a:r>
          </a:p>
          <a:p>
            <a:pPr marL="730250" lvl="1" indent="-273050" eaLnBrk="1" fontAlgn="auto" hangingPunct="1">
              <a:spcBef>
                <a:spcPts val="5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000" dirty="0"/>
              <a:t>This could reduce the effective owning group permissions if the mask is changed to be more restrictive.</a:t>
            </a:r>
          </a:p>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The </a:t>
            </a:r>
            <a:r>
              <a:rPr lang="en-GB" sz="2300" dirty="0">
                <a:latin typeface="Courier New" pitchFamily="49" charset="0"/>
              </a:rPr>
              <a:t>+</a:t>
            </a:r>
            <a:r>
              <a:rPr lang="en-GB" sz="2300" dirty="0"/>
              <a:t> in the </a:t>
            </a:r>
            <a:r>
              <a:rPr lang="en-GB" sz="2300" dirty="0" err="1">
                <a:latin typeface="Courier New" pitchFamily="49" charset="0"/>
              </a:rPr>
              <a:t>ls</a:t>
            </a:r>
            <a:r>
              <a:rPr lang="en-GB" sz="2300" dirty="0">
                <a:latin typeface="Courier New" pitchFamily="49" charset="0"/>
              </a:rPr>
              <a:t> -l</a:t>
            </a:r>
            <a:r>
              <a:rPr lang="en-GB" sz="2300" dirty="0"/>
              <a:t> output after the permission bits indicates that there are extended ACLs, which can be viewed with </a:t>
            </a:r>
            <a:r>
              <a:rPr lang="en-GB" sz="2300" dirty="0" err="1">
                <a:latin typeface="Courier New" pitchFamily="49" charset="0"/>
              </a:rPr>
              <a:t>getfacl</a:t>
            </a:r>
            <a:r>
              <a:rPr lang="en-GB" sz="2300" dirty="0"/>
              <a:t>.</a:t>
            </a:r>
          </a:p>
        </p:txBody>
      </p:sp>
      <p:sp>
        <p:nvSpPr>
          <p:cNvPr id="6" name="Segnaposto numero diapositiva 5"/>
          <p:cNvSpPr>
            <a:spLocks noGrp="1"/>
          </p:cNvSpPr>
          <p:nvPr>
            <p:ph type="sldNum" sz="quarter" idx="12"/>
          </p:nvPr>
        </p:nvSpPr>
        <p:spPr/>
        <p:txBody>
          <a:bodyPr/>
          <a:lstStyle/>
          <a:p>
            <a:pPr>
              <a:defRPr/>
            </a:pPr>
            <a:fld id="{9C7722F7-C513-49AC-9345-4A3A8060B11E}" type="slidenum">
              <a:rPr lang="en-GB">
                <a:solidFill>
                  <a:prstClr val="white">
                    <a:tint val="75000"/>
                  </a:prstClr>
                </a:solidFill>
              </a:rPr>
              <a:pPr>
                <a:defRPr/>
              </a:pPr>
              <a:t>67</a:t>
            </a:fld>
            <a:endParaRPr lang="en-GB">
              <a:solidFill>
                <a:prstClr val="white">
                  <a:tint val="75000"/>
                </a:prstClr>
              </a:solidFill>
            </a:endParaRPr>
          </a:p>
        </p:txBody>
      </p:sp>
    </p:spTree>
    <p:extLst>
      <p:ext uri="{BB962C8B-B14F-4D97-AF65-F5344CB8AC3E}">
        <p14:creationId xmlns:p14="http://schemas.microsoft.com/office/powerpoint/2010/main" val="3444004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Oval 137"/>
          <p:cNvSpPr>
            <a:spLocks noChangeArrowheads="1"/>
          </p:cNvSpPr>
          <p:nvPr/>
        </p:nvSpPr>
        <p:spPr bwMode="auto">
          <a:xfrm>
            <a:off x="990600" y="2057400"/>
            <a:ext cx="1600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134" name="Oval 137"/>
          <p:cNvSpPr>
            <a:spLocks noChangeArrowheads="1"/>
          </p:cNvSpPr>
          <p:nvPr/>
        </p:nvSpPr>
        <p:spPr bwMode="auto">
          <a:xfrm>
            <a:off x="838200" y="3886200"/>
            <a:ext cx="1600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4036" name="Rectangle 2"/>
          <p:cNvSpPr>
            <a:spLocks noGrp="1" noChangeArrowheads="1"/>
          </p:cNvSpPr>
          <p:nvPr>
            <p:ph type="title"/>
          </p:nvPr>
        </p:nvSpPr>
        <p:spPr/>
        <p:txBody>
          <a:bodyPr/>
          <a:lstStyle/>
          <a:p>
            <a:pPr eaLnBrk="1" hangingPunct="1"/>
            <a:r>
              <a:rPr lang="en-US" smtClean="0"/>
              <a:t>NTFS  Permissions</a:t>
            </a:r>
          </a:p>
        </p:txBody>
      </p:sp>
      <p:sp>
        <p:nvSpPr>
          <p:cNvPr id="129" name="Segnaposto numero diapositiva 5"/>
          <p:cNvSpPr>
            <a:spLocks noGrp="1"/>
          </p:cNvSpPr>
          <p:nvPr>
            <p:ph type="sldNum" sz="quarter" idx="12"/>
          </p:nvPr>
        </p:nvSpPr>
        <p:spPr/>
        <p:txBody>
          <a:bodyPr/>
          <a:lstStyle/>
          <a:p>
            <a:pPr>
              <a:defRPr/>
            </a:pPr>
            <a:fld id="{3453F1E6-739E-4934-A5C9-889DFA04B8E8}" type="slidenum">
              <a:rPr lang="it-IT">
                <a:solidFill>
                  <a:prstClr val="white">
                    <a:tint val="75000"/>
                  </a:prstClr>
                </a:solidFill>
              </a:rPr>
              <a:pPr>
                <a:defRPr/>
              </a:pPr>
              <a:t>68</a:t>
            </a:fld>
            <a:endParaRPr lang="it-IT">
              <a:solidFill>
                <a:prstClr val="white">
                  <a:tint val="75000"/>
                </a:prstClr>
              </a:solidFill>
            </a:endParaRPr>
          </a:p>
        </p:txBody>
      </p:sp>
      <p:sp>
        <p:nvSpPr>
          <p:cNvPr id="2576521" name="Oval 137"/>
          <p:cNvSpPr>
            <a:spLocks noChangeArrowheads="1"/>
          </p:cNvSpPr>
          <p:nvPr/>
        </p:nvSpPr>
        <p:spPr bwMode="auto">
          <a:xfrm>
            <a:off x="1042988" y="509905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pic>
        <p:nvPicPr>
          <p:cNvPr id="44041" name="Picture 138" descr="Community Help"/>
          <p:cNvPicPr>
            <a:picLocks noChangeAspect="1" noChangeArrowheads="1"/>
          </p:cNvPicPr>
          <p:nvPr/>
        </p:nvPicPr>
        <p:blipFill>
          <a:blip r:embed="rId3" cstate="print"/>
          <a:srcRect/>
          <a:stretch>
            <a:fillRect/>
          </a:stretch>
        </p:blipFill>
        <p:spPr bwMode="auto">
          <a:xfrm>
            <a:off x="1138238" y="4508500"/>
            <a:ext cx="1336675" cy="1336675"/>
          </a:xfrm>
          <a:prstGeom prst="rect">
            <a:avLst/>
          </a:prstGeom>
          <a:noFill/>
          <a:ln w="9525">
            <a:noFill/>
            <a:miter lim="800000"/>
            <a:headEnd/>
            <a:tailEnd/>
          </a:ln>
        </p:spPr>
      </p:pic>
      <p:grpSp>
        <p:nvGrpSpPr>
          <p:cNvPr id="44042" name="Group 5"/>
          <p:cNvGrpSpPr>
            <a:grpSpLocks/>
          </p:cNvGrpSpPr>
          <p:nvPr/>
        </p:nvGrpSpPr>
        <p:grpSpPr bwMode="auto">
          <a:xfrm>
            <a:off x="1457325" y="1547813"/>
            <a:ext cx="1050925" cy="1066800"/>
            <a:chOff x="2371" y="840"/>
            <a:chExt cx="1019" cy="1034"/>
          </a:xfrm>
        </p:grpSpPr>
        <p:grpSp>
          <p:nvGrpSpPr>
            <p:cNvPr id="44127" name="Group 6"/>
            <p:cNvGrpSpPr>
              <a:grpSpLocks/>
            </p:cNvGrpSpPr>
            <p:nvPr/>
          </p:nvGrpSpPr>
          <p:grpSpPr bwMode="auto">
            <a:xfrm>
              <a:off x="2371" y="1577"/>
              <a:ext cx="709" cy="297"/>
              <a:chOff x="1585" y="1673"/>
              <a:chExt cx="709" cy="297"/>
            </a:xfrm>
          </p:grpSpPr>
          <p:sp>
            <p:nvSpPr>
              <p:cNvPr id="44156" name="Freeform 7"/>
              <p:cNvSpPr>
                <a:spLocks/>
              </p:cNvSpPr>
              <p:nvPr/>
            </p:nvSpPr>
            <p:spPr bwMode="auto">
              <a:xfrm>
                <a:off x="1585" y="1673"/>
                <a:ext cx="709" cy="297"/>
              </a:xfrm>
              <a:custGeom>
                <a:avLst/>
                <a:gdLst>
                  <a:gd name="T0" fmla="*/ 468 w 872"/>
                  <a:gd name="T1" fmla="*/ 95 h 366"/>
                  <a:gd name="T2" fmla="*/ 468 w 872"/>
                  <a:gd name="T3" fmla="*/ 131 h 366"/>
                  <a:gd name="T4" fmla="*/ 367 w 872"/>
                  <a:gd name="T5" fmla="*/ 196 h 366"/>
                  <a:gd name="T6" fmla="*/ 0 w 872"/>
                  <a:gd name="T7" fmla="*/ 91 h 366"/>
                  <a:gd name="T8" fmla="*/ 0 w 872"/>
                  <a:gd name="T9" fmla="*/ 75 h 366"/>
                  <a:gd name="T10" fmla="*/ 124 w 872"/>
                  <a:gd name="T11" fmla="*/ 0 h 366"/>
                  <a:gd name="T12" fmla="*/ 468 w 872"/>
                  <a:gd name="T13" fmla="*/ 95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57" name="Freeform 8"/>
              <p:cNvSpPr>
                <a:spLocks/>
              </p:cNvSpPr>
              <p:nvPr/>
            </p:nvSpPr>
            <p:spPr bwMode="auto">
              <a:xfrm>
                <a:off x="1596" y="1679"/>
                <a:ext cx="690" cy="264"/>
              </a:xfrm>
              <a:custGeom>
                <a:avLst/>
                <a:gdLst>
                  <a:gd name="T0" fmla="*/ 456 w 848"/>
                  <a:gd name="T1" fmla="*/ 95 h 324"/>
                  <a:gd name="T2" fmla="*/ 116 w 848"/>
                  <a:gd name="T3" fmla="*/ 0 h 324"/>
                  <a:gd name="T4" fmla="*/ 0 w 848"/>
                  <a:gd name="T5" fmla="*/ 73 h 324"/>
                  <a:gd name="T6" fmla="*/ 359 w 848"/>
                  <a:gd name="T7" fmla="*/ 175 h 324"/>
                  <a:gd name="T8" fmla="*/ 456 w 848"/>
                  <a:gd name="T9" fmla="*/ 95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58" name="Freeform 9"/>
              <p:cNvSpPr>
                <a:spLocks/>
              </p:cNvSpPr>
              <p:nvPr/>
            </p:nvSpPr>
            <p:spPr bwMode="auto">
              <a:xfrm>
                <a:off x="1766" y="1694"/>
                <a:ext cx="388" cy="112"/>
              </a:xfrm>
              <a:custGeom>
                <a:avLst/>
                <a:gdLst>
                  <a:gd name="T0" fmla="*/ 0 w 477"/>
                  <a:gd name="T1" fmla="*/ 6 h 138"/>
                  <a:gd name="T2" fmla="*/ 246 w 477"/>
                  <a:gd name="T3" fmla="*/ 74 h 138"/>
                  <a:gd name="T4" fmla="*/ 257 w 477"/>
                  <a:gd name="T5" fmla="*/ 67 h 138"/>
                  <a:gd name="T6" fmla="*/ 11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59" name="Freeform 10"/>
              <p:cNvSpPr>
                <a:spLocks/>
              </p:cNvSpPr>
              <p:nvPr/>
            </p:nvSpPr>
            <p:spPr bwMode="auto">
              <a:xfrm>
                <a:off x="1654" y="1717"/>
                <a:ext cx="404" cy="143"/>
              </a:xfrm>
              <a:custGeom>
                <a:avLst/>
                <a:gdLst>
                  <a:gd name="T0" fmla="*/ 0 w 496"/>
                  <a:gd name="T1" fmla="*/ 35 h 177"/>
                  <a:gd name="T2" fmla="*/ 11 w 496"/>
                  <a:gd name="T3" fmla="*/ 39 h 177"/>
                  <a:gd name="T4" fmla="*/ 24 w 496"/>
                  <a:gd name="T5" fmla="*/ 32 h 177"/>
                  <a:gd name="T6" fmla="*/ 33 w 496"/>
                  <a:gd name="T7" fmla="*/ 35 h 177"/>
                  <a:gd name="T8" fmla="*/ 24 w 496"/>
                  <a:gd name="T9" fmla="*/ 43 h 177"/>
                  <a:gd name="T10" fmla="*/ 186 w 496"/>
                  <a:gd name="T11" fmla="*/ 86 h 177"/>
                  <a:gd name="T12" fmla="*/ 195 w 496"/>
                  <a:gd name="T13" fmla="*/ 80 h 177"/>
                  <a:gd name="T14" fmla="*/ 209 w 496"/>
                  <a:gd name="T15" fmla="*/ 83 h 177"/>
                  <a:gd name="T16" fmla="*/ 200 w 496"/>
                  <a:gd name="T17" fmla="*/ 90 h 177"/>
                  <a:gd name="T18" fmla="*/ 214 w 496"/>
                  <a:gd name="T19" fmla="*/ 94 h 177"/>
                  <a:gd name="T20" fmla="*/ 268 w 496"/>
                  <a:gd name="T21" fmla="*/ 56 h 177"/>
                  <a:gd name="T22" fmla="*/ 59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60" name="Freeform 11"/>
              <p:cNvSpPr>
                <a:spLocks/>
              </p:cNvSpPr>
              <p:nvPr/>
            </p:nvSpPr>
            <p:spPr bwMode="auto">
              <a:xfrm>
                <a:off x="2044" y="1810"/>
                <a:ext cx="88" cy="35"/>
              </a:xfrm>
              <a:custGeom>
                <a:avLst/>
                <a:gdLst>
                  <a:gd name="T0" fmla="*/ 22 w 108"/>
                  <a:gd name="T1" fmla="*/ 0 h 44"/>
                  <a:gd name="T2" fmla="*/ 58 w 108"/>
                  <a:gd name="T3" fmla="*/ 9 h 44"/>
                  <a:gd name="T4" fmla="*/ 37 w 108"/>
                  <a:gd name="T5" fmla="*/ 21 h 44"/>
                  <a:gd name="T6" fmla="*/ 0 w 108"/>
                  <a:gd name="T7" fmla="*/ 13 h 44"/>
                  <a:gd name="T8" fmla="*/ 22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61" name="Freeform 12"/>
              <p:cNvSpPr>
                <a:spLocks/>
              </p:cNvSpPr>
              <p:nvPr/>
            </p:nvSpPr>
            <p:spPr bwMode="auto">
              <a:xfrm>
                <a:off x="1994" y="1848"/>
                <a:ext cx="79" cy="34"/>
              </a:xfrm>
              <a:custGeom>
                <a:avLst/>
                <a:gdLst>
                  <a:gd name="T0" fmla="*/ 11 w 97"/>
                  <a:gd name="T1" fmla="*/ 4 h 42"/>
                  <a:gd name="T2" fmla="*/ 24 w 97"/>
                  <a:gd name="T3" fmla="*/ 6 h 42"/>
                  <a:gd name="T4" fmla="*/ 33 w 97"/>
                  <a:gd name="T5" fmla="*/ 0 h 42"/>
                  <a:gd name="T6" fmla="*/ 45 w 97"/>
                  <a:gd name="T7" fmla="*/ 4 h 42"/>
                  <a:gd name="T8" fmla="*/ 39 w 97"/>
                  <a:gd name="T9" fmla="*/ 10 h 42"/>
                  <a:gd name="T10" fmla="*/ 52 w 97"/>
                  <a:gd name="T11" fmla="*/ 13 h 42"/>
                  <a:gd name="T12" fmla="*/ 42 w 97"/>
                  <a:gd name="T13" fmla="*/ 22 h 42"/>
                  <a:gd name="T14" fmla="*/ 0 w 97"/>
                  <a:gd name="T15" fmla="*/ 11 h 42"/>
                  <a:gd name="T16" fmla="*/ 11 w 97"/>
                  <a:gd name="T17" fmla="*/ 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62" name="Freeform 13"/>
              <p:cNvSpPr>
                <a:spLocks/>
              </p:cNvSpPr>
              <p:nvPr/>
            </p:nvSpPr>
            <p:spPr bwMode="auto">
              <a:xfrm>
                <a:off x="2073" y="1825"/>
                <a:ext cx="150" cy="80"/>
              </a:xfrm>
              <a:custGeom>
                <a:avLst/>
                <a:gdLst>
                  <a:gd name="T0" fmla="*/ 54 w 185"/>
                  <a:gd name="T1" fmla="*/ 0 h 97"/>
                  <a:gd name="T2" fmla="*/ 99 w 185"/>
                  <a:gd name="T3" fmla="*/ 12 h 97"/>
                  <a:gd name="T4" fmla="*/ 44 w 185"/>
                  <a:gd name="T5" fmla="*/ 54 h 97"/>
                  <a:gd name="T6" fmla="*/ 0 w 185"/>
                  <a:gd name="T7" fmla="*/ 41 h 97"/>
                  <a:gd name="T8" fmla="*/ 54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grpSp>
          <p:nvGrpSpPr>
            <p:cNvPr id="44128" name="Group 14"/>
            <p:cNvGrpSpPr>
              <a:grpSpLocks/>
            </p:cNvGrpSpPr>
            <p:nvPr/>
          </p:nvGrpSpPr>
          <p:grpSpPr bwMode="auto">
            <a:xfrm>
              <a:off x="2614" y="840"/>
              <a:ext cx="776" cy="871"/>
              <a:chOff x="2614" y="840"/>
              <a:chExt cx="776" cy="871"/>
            </a:xfrm>
          </p:grpSpPr>
          <p:grpSp>
            <p:nvGrpSpPr>
              <p:cNvPr id="44129" name="Group 15"/>
              <p:cNvGrpSpPr>
                <a:grpSpLocks/>
              </p:cNvGrpSpPr>
              <p:nvPr/>
            </p:nvGrpSpPr>
            <p:grpSpPr bwMode="auto">
              <a:xfrm>
                <a:off x="2614" y="1299"/>
                <a:ext cx="763" cy="412"/>
                <a:chOff x="2614" y="1299"/>
                <a:chExt cx="763" cy="412"/>
              </a:xfrm>
            </p:grpSpPr>
            <p:sp>
              <p:nvSpPr>
                <p:cNvPr id="44142" name="Freeform 16"/>
                <p:cNvSpPr>
                  <a:spLocks noChangeAspect="1"/>
                </p:cNvSpPr>
                <p:nvPr/>
              </p:nvSpPr>
              <p:spPr bwMode="auto">
                <a:xfrm>
                  <a:off x="3113" y="1406"/>
                  <a:ext cx="263" cy="305"/>
                </a:xfrm>
                <a:custGeom>
                  <a:avLst/>
                  <a:gdLst>
                    <a:gd name="T0" fmla="*/ 1 w 364"/>
                    <a:gd name="T1" fmla="*/ 80 h 422"/>
                    <a:gd name="T2" fmla="*/ 137 w 364"/>
                    <a:gd name="T3" fmla="*/ 0 h 422"/>
                    <a:gd name="T4" fmla="*/ 137 w 364"/>
                    <a:gd name="T5" fmla="*/ 68 h 422"/>
                    <a:gd name="T6" fmla="*/ 0 w 364"/>
                    <a:gd name="T7" fmla="*/ 159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43" name="Freeform 17"/>
                <p:cNvSpPr>
                  <a:spLocks noChangeAspect="1"/>
                </p:cNvSpPr>
                <p:nvPr/>
              </p:nvSpPr>
              <p:spPr bwMode="auto">
                <a:xfrm>
                  <a:off x="2614" y="1299"/>
                  <a:ext cx="763" cy="264"/>
                </a:xfrm>
                <a:custGeom>
                  <a:avLst/>
                  <a:gdLst>
                    <a:gd name="T0" fmla="*/ 245 w 1091"/>
                    <a:gd name="T1" fmla="*/ 129 h 377"/>
                    <a:gd name="T2" fmla="*/ 0 w 1091"/>
                    <a:gd name="T3" fmla="*/ 64 h 377"/>
                    <a:gd name="T4" fmla="*/ 136 w 1091"/>
                    <a:gd name="T5" fmla="*/ 0 h 377"/>
                    <a:gd name="T6" fmla="*/ 373 w 1091"/>
                    <a:gd name="T7" fmla="*/ 52 h 377"/>
                    <a:gd name="T8" fmla="*/ 245 w 1091"/>
                    <a:gd name="T9" fmla="*/ 129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44" name="Freeform 18"/>
                <p:cNvSpPr>
                  <a:spLocks noChangeAspect="1"/>
                </p:cNvSpPr>
                <p:nvPr/>
              </p:nvSpPr>
              <p:spPr bwMode="auto">
                <a:xfrm>
                  <a:off x="2614" y="1429"/>
                  <a:ext cx="499" cy="282"/>
                </a:xfrm>
                <a:custGeom>
                  <a:avLst/>
                  <a:gdLst>
                    <a:gd name="T0" fmla="*/ 0 w 690"/>
                    <a:gd name="T1" fmla="*/ 2 h 390"/>
                    <a:gd name="T2" fmla="*/ 0 w 690"/>
                    <a:gd name="T3" fmla="*/ 73 h 390"/>
                    <a:gd name="T4" fmla="*/ 261 w 690"/>
                    <a:gd name="T5" fmla="*/ 148 h 390"/>
                    <a:gd name="T6" fmla="*/ 261 w 690"/>
                    <a:gd name="T7" fmla="*/ 70 h 390"/>
                    <a:gd name="T8" fmla="*/ 1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45" name="Freeform 19"/>
                <p:cNvSpPr>
                  <a:spLocks noChangeAspect="1"/>
                </p:cNvSpPr>
                <p:nvPr/>
              </p:nvSpPr>
              <p:spPr bwMode="auto">
                <a:xfrm>
                  <a:off x="2875" y="1529"/>
                  <a:ext cx="196" cy="137"/>
                </a:xfrm>
                <a:custGeom>
                  <a:avLst/>
                  <a:gdLst>
                    <a:gd name="T0" fmla="*/ 0 w 271"/>
                    <a:gd name="T1" fmla="*/ 0 h 189"/>
                    <a:gd name="T2" fmla="*/ 103 w 271"/>
                    <a:gd name="T3" fmla="*/ 28 h 189"/>
                    <a:gd name="T4" fmla="*/ 103 w 271"/>
                    <a:gd name="T5" fmla="*/ 72 h 189"/>
                    <a:gd name="T6" fmla="*/ 0 w 271"/>
                    <a:gd name="T7" fmla="*/ 43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46" name="Freeform 20"/>
                <p:cNvSpPr>
                  <a:spLocks noChangeAspect="1" noChangeArrowheads="1"/>
                </p:cNvSpPr>
                <p:nvPr/>
              </p:nvSpPr>
              <p:spPr bwMode="auto">
                <a:xfrm>
                  <a:off x="2879" y="1580"/>
                  <a:ext cx="189" cy="49"/>
                </a:xfrm>
                <a:custGeom>
                  <a:avLst/>
                  <a:gdLst>
                    <a:gd name="T0" fmla="*/ 0 w 261"/>
                    <a:gd name="T1" fmla="*/ 0 h 69"/>
                    <a:gd name="T2" fmla="*/ 99 w 261"/>
                    <a:gd name="T3" fmla="*/ 2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47" name="Freeform 21"/>
                <p:cNvSpPr>
                  <a:spLocks/>
                </p:cNvSpPr>
                <p:nvPr/>
              </p:nvSpPr>
              <p:spPr bwMode="auto">
                <a:xfrm>
                  <a:off x="2874" y="1528"/>
                  <a:ext cx="196" cy="83"/>
                </a:xfrm>
                <a:custGeom>
                  <a:avLst/>
                  <a:gdLst>
                    <a:gd name="T0" fmla="*/ 0 w 270"/>
                    <a:gd name="T1" fmla="*/ 42 h 116"/>
                    <a:gd name="T2" fmla="*/ 1 w 270"/>
                    <a:gd name="T3" fmla="*/ 0 h 116"/>
                    <a:gd name="T4" fmla="*/ 103 w 270"/>
                    <a:gd name="T5" fmla="*/ 28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48" name="Line 22"/>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49" name="Line 23"/>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50" name="Freeform 24"/>
                <p:cNvSpPr>
                  <a:spLocks/>
                </p:cNvSpPr>
                <p:nvPr/>
              </p:nvSpPr>
              <p:spPr bwMode="auto">
                <a:xfrm>
                  <a:off x="2940" y="1566"/>
                  <a:ext cx="47" cy="25"/>
                </a:xfrm>
                <a:custGeom>
                  <a:avLst/>
                  <a:gdLst>
                    <a:gd name="T0" fmla="*/ 0 w 64"/>
                    <a:gd name="T1" fmla="*/ 0 h 35"/>
                    <a:gd name="T2" fmla="*/ 1 w 64"/>
                    <a:gd name="T3" fmla="*/ 6 h 35"/>
                    <a:gd name="T4" fmla="*/ 26 w 64"/>
                    <a:gd name="T5" fmla="*/ 13 h 35"/>
                    <a:gd name="T6" fmla="*/ 26 w 64"/>
                    <a:gd name="T7" fmla="*/ 7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51" name="Line 25"/>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52" name="Line 26"/>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53" name="Line 27"/>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54" name="Line 28"/>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55" name="Freeform 29"/>
                <p:cNvSpPr>
                  <a:spLocks/>
                </p:cNvSpPr>
                <p:nvPr/>
              </p:nvSpPr>
              <p:spPr bwMode="auto">
                <a:xfrm>
                  <a:off x="2877" y="1588"/>
                  <a:ext cx="198" cy="84"/>
                </a:xfrm>
                <a:custGeom>
                  <a:avLst/>
                  <a:gdLst>
                    <a:gd name="T0" fmla="*/ 0 w 275"/>
                    <a:gd name="T1" fmla="*/ 15 h 117"/>
                    <a:gd name="T2" fmla="*/ 103 w 275"/>
                    <a:gd name="T3" fmla="*/ 43 h 117"/>
                    <a:gd name="T4" fmla="*/ 10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grpSp>
            <p:nvGrpSpPr>
              <p:cNvPr id="44130" name="Group 30"/>
              <p:cNvGrpSpPr>
                <a:grpSpLocks/>
              </p:cNvGrpSpPr>
              <p:nvPr/>
            </p:nvGrpSpPr>
            <p:grpSpPr bwMode="auto">
              <a:xfrm>
                <a:off x="2676" y="840"/>
                <a:ext cx="714" cy="672"/>
                <a:chOff x="2676" y="840"/>
                <a:chExt cx="714" cy="672"/>
              </a:xfrm>
            </p:grpSpPr>
            <p:sp>
              <p:nvSpPr>
                <p:cNvPr id="44131" name="Freeform 31"/>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32" name="Freeform 32"/>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33" name="Oval 33"/>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4134" name="Freeform 34"/>
                <p:cNvSpPr>
                  <a:spLocks/>
                </p:cNvSpPr>
                <p:nvPr/>
              </p:nvSpPr>
              <p:spPr bwMode="auto">
                <a:xfrm>
                  <a:off x="2718" y="1337"/>
                  <a:ext cx="452" cy="126"/>
                </a:xfrm>
                <a:custGeom>
                  <a:avLst/>
                  <a:gdLst>
                    <a:gd name="T0" fmla="*/ 0 w 646"/>
                    <a:gd name="T1" fmla="*/ 0 h 180"/>
                    <a:gd name="T2" fmla="*/ 7 w 646"/>
                    <a:gd name="T3" fmla="*/ 12 h 180"/>
                    <a:gd name="T4" fmla="*/ 197 w 646"/>
                    <a:gd name="T5" fmla="*/ 62 h 180"/>
                    <a:gd name="T6" fmla="*/ 221 w 646"/>
                    <a:gd name="T7" fmla="*/ 55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35" name="Freeform 35"/>
                <p:cNvSpPr>
                  <a:spLocks noChangeAspect="1"/>
                </p:cNvSpPr>
                <p:nvPr/>
              </p:nvSpPr>
              <p:spPr bwMode="auto">
                <a:xfrm>
                  <a:off x="2826" y="840"/>
                  <a:ext cx="564" cy="520"/>
                </a:xfrm>
                <a:custGeom>
                  <a:avLst/>
                  <a:gdLst>
                    <a:gd name="T0" fmla="*/ 211 w 808"/>
                    <a:gd name="T1" fmla="*/ 252 h 746"/>
                    <a:gd name="T2" fmla="*/ 275 w 808"/>
                    <a:gd name="T3" fmla="*/ 178 h 746"/>
                    <a:gd name="T4" fmla="*/ 275 w 808"/>
                    <a:gd name="T5" fmla="*/ 36 h 746"/>
                    <a:gd name="T6" fmla="*/ 114 w 808"/>
                    <a:gd name="T7" fmla="*/ 0 h 746"/>
                    <a:gd name="T8" fmla="*/ 0 w 808"/>
                    <a:gd name="T9" fmla="*/ 16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36" name="Freeform 36"/>
                <p:cNvSpPr>
                  <a:spLocks noChangeAspect="1"/>
                </p:cNvSpPr>
                <p:nvPr/>
              </p:nvSpPr>
              <p:spPr bwMode="auto">
                <a:xfrm>
                  <a:off x="3178" y="955"/>
                  <a:ext cx="113" cy="506"/>
                </a:xfrm>
                <a:custGeom>
                  <a:avLst/>
                  <a:gdLst>
                    <a:gd name="T0" fmla="*/ 0 w 144"/>
                    <a:gd name="T1" fmla="*/ 313 h 644"/>
                    <a:gd name="T2" fmla="*/ 0 w 144"/>
                    <a:gd name="T3" fmla="*/ 38 h 644"/>
                    <a:gd name="T4" fmla="*/ 70 w 144"/>
                    <a:gd name="T5" fmla="*/ 0 h 644"/>
                    <a:gd name="T6" fmla="*/ 70 w 144"/>
                    <a:gd name="T7" fmla="*/ 269 h 644"/>
                    <a:gd name="T8" fmla="*/ 0 w 144"/>
                    <a:gd name="T9" fmla="*/ 313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37" name="Freeform 37"/>
                <p:cNvSpPr>
                  <a:spLocks noChangeAspect="1"/>
                </p:cNvSpPr>
                <p:nvPr/>
              </p:nvSpPr>
              <p:spPr bwMode="auto">
                <a:xfrm>
                  <a:off x="2676" y="846"/>
                  <a:ext cx="615" cy="172"/>
                </a:xfrm>
                <a:custGeom>
                  <a:avLst/>
                  <a:gdLst>
                    <a:gd name="T0" fmla="*/ 311 w 782"/>
                    <a:gd name="T1" fmla="*/ 106 h 219"/>
                    <a:gd name="T2" fmla="*/ 0 w 782"/>
                    <a:gd name="T3" fmla="*/ 33 h 219"/>
                    <a:gd name="T4" fmla="*/ 78 w 782"/>
                    <a:gd name="T5" fmla="*/ 0 h 219"/>
                    <a:gd name="T6" fmla="*/ 381 w 782"/>
                    <a:gd name="T7" fmla="*/ 68 h 219"/>
                    <a:gd name="T8" fmla="*/ 311 w 782"/>
                    <a:gd name="T9" fmla="*/ 106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38" name="Freeform 38"/>
                <p:cNvSpPr>
                  <a:spLocks noChangeAspect="1"/>
                </p:cNvSpPr>
                <p:nvPr/>
              </p:nvSpPr>
              <p:spPr bwMode="auto">
                <a:xfrm>
                  <a:off x="2676" y="897"/>
                  <a:ext cx="502" cy="566"/>
                </a:xfrm>
                <a:custGeom>
                  <a:avLst/>
                  <a:gdLst>
                    <a:gd name="T0" fmla="*/ 279 w 672"/>
                    <a:gd name="T1" fmla="*/ 318 h 754"/>
                    <a:gd name="T2" fmla="*/ 279 w 672"/>
                    <a:gd name="T3" fmla="*/ 68 h 754"/>
                    <a:gd name="T4" fmla="*/ 0 w 672"/>
                    <a:gd name="T5" fmla="*/ 0 h 754"/>
                    <a:gd name="T6" fmla="*/ 0 w 672"/>
                    <a:gd name="T7" fmla="*/ 245 h 754"/>
                    <a:gd name="T8" fmla="*/ 279 w 672"/>
                    <a:gd name="T9" fmla="*/ 318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39" name="Freeform 39"/>
                <p:cNvSpPr>
                  <a:spLocks noChangeAspect="1"/>
                </p:cNvSpPr>
                <p:nvPr/>
              </p:nvSpPr>
              <p:spPr bwMode="auto">
                <a:xfrm>
                  <a:off x="2715" y="947"/>
                  <a:ext cx="425" cy="464"/>
                </a:xfrm>
                <a:custGeom>
                  <a:avLst/>
                  <a:gdLst>
                    <a:gd name="T0" fmla="*/ 318 w 491"/>
                    <a:gd name="T1" fmla="*/ 330 h 549"/>
                    <a:gd name="T2" fmla="*/ 318 w 491"/>
                    <a:gd name="T3" fmla="*/ 71 h 549"/>
                    <a:gd name="T4" fmla="*/ 0 w 491"/>
                    <a:gd name="T5" fmla="*/ 0 h 549"/>
                    <a:gd name="T6" fmla="*/ 0 w 491"/>
                    <a:gd name="T7" fmla="*/ 256 h 549"/>
                    <a:gd name="T8" fmla="*/ 318 w 491"/>
                    <a:gd name="T9" fmla="*/ 330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2576424" name="Freeform 40"/>
                <p:cNvSpPr>
                  <a:spLocks/>
                </p:cNvSpPr>
                <p:nvPr/>
              </p:nvSpPr>
              <p:spPr bwMode="auto">
                <a:xfrm>
                  <a:off x="2740" y="978"/>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4141" name="Line 41"/>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grpSp>
      </p:grpSp>
      <p:grpSp>
        <p:nvGrpSpPr>
          <p:cNvPr id="44043" name="Group 42"/>
          <p:cNvGrpSpPr>
            <a:grpSpLocks/>
          </p:cNvGrpSpPr>
          <p:nvPr/>
        </p:nvGrpSpPr>
        <p:grpSpPr bwMode="auto">
          <a:xfrm flipH="1">
            <a:off x="1079500" y="1524000"/>
            <a:ext cx="763588" cy="1179513"/>
            <a:chOff x="4041" y="2297"/>
            <a:chExt cx="982" cy="1516"/>
          </a:xfrm>
        </p:grpSpPr>
        <p:sp>
          <p:nvSpPr>
            <p:cNvPr id="44118" name="Freeform 43"/>
            <p:cNvSpPr>
              <a:spLocks/>
            </p:cNvSpPr>
            <p:nvPr/>
          </p:nvSpPr>
          <p:spPr bwMode="auto">
            <a:xfrm flipH="1">
              <a:off x="4041" y="3370"/>
              <a:ext cx="315" cy="350"/>
            </a:xfrm>
            <a:custGeom>
              <a:avLst/>
              <a:gdLst>
                <a:gd name="T0" fmla="*/ 43 w 639"/>
                <a:gd name="T1" fmla="*/ 81 h 710"/>
                <a:gd name="T2" fmla="*/ 50 w 639"/>
                <a:gd name="T3" fmla="*/ 73 h 710"/>
                <a:gd name="T4" fmla="*/ 58 w 639"/>
                <a:gd name="T5" fmla="*/ 64 h 710"/>
                <a:gd name="T6" fmla="*/ 62 w 639"/>
                <a:gd name="T7" fmla="*/ 58 h 710"/>
                <a:gd name="T8" fmla="*/ 65 w 639"/>
                <a:gd name="T9" fmla="*/ 53 h 710"/>
                <a:gd name="T10" fmla="*/ 67 w 639"/>
                <a:gd name="T11" fmla="*/ 48 h 710"/>
                <a:gd name="T12" fmla="*/ 68 w 639"/>
                <a:gd name="T13" fmla="*/ 43 h 710"/>
                <a:gd name="T14" fmla="*/ 69 w 639"/>
                <a:gd name="T15" fmla="*/ 41 h 710"/>
                <a:gd name="T16" fmla="*/ 70 w 639"/>
                <a:gd name="T17" fmla="*/ 38 h 710"/>
                <a:gd name="T18" fmla="*/ 71 w 639"/>
                <a:gd name="T19" fmla="*/ 35 h 710"/>
                <a:gd name="T20" fmla="*/ 71 w 639"/>
                <a:gd name="T21" fmla="*/ 34 h 710"/>
                <a:gd name="T22" fmla="*/ 72 w 639"/>
                <a:gd name="T23" fmla="*/ 33 h 710"/>
                <a:gd name="T24" fmla="*/ 74 w 639"/>
                <a:gd name="T25" fmla="*/ 32 h 710"/>
                <a:gd name="T26" fmla="*/ 75 w 639"/>
                <a:gd name="T27" fmla="*/ 30 h 710"/>
                <a:gd name="T28" fmla="*/ 76 w 639"/>
                <a:gd name="T29" fmla="*/ 29 h 710"/>
                <a:gd name="T30" fmla="*/ 76 w 639"/>
                <a:gd name="T31" fmla="*/ 27 h 710"/>
                <a:gd name="T32" fmla="*/ 75 w 639"/>
                <a:gd name="T33" fmla="*/ 25 h 710"/>
                <a:gd name="T34" fmla="*/ 74 w 639"/>
                <a:gd name="T35" fmla="*/ 23 h 710"/>
                <a:gd name="T36" fmla="*/ 73 w 639"/>
                <a:gd name="T37" fmla="*/ 21 h 710"/>
                <a:gd name="T38" fmla="*/ 70 w 639"/>
                <a:gd name="T39" fmla="*/ 22 h 710"/>
                <a:gd name="T40" fmla="*/ 68 w 639"/>
                <a:gd name="T41" fmla="*/ 24 h 710"/>
                <a:gd name="T42" fmla="*/ 65 w 639"/>
                <a:gd name="T43" fmla="*/ 25 h 710"/>
                <a:gd name="T44" fmla="*/ 62 w 639"/>
                <a:gd name="T45" fmla="*/ 26 h 710"/>
                <a:gd name="T46" fmla="*/ 64 w 639"/>
                <a:gd name="T47" fmla="*/ 23 h 710"/>
                <a:gd name="T48" fmla="*/ 65 w 639"/>
                <a:gd name="T49" fmla="*/ 19 h 710"/>
                <a:gd name="T50" fmla="*/ 66 w 639"/>
                <a:gd name="T51" fmla="*/ 15 h 710"/>
                <a:gd name="T52" fmla="*/ 66 w 639"/>
                <a:gd name="T53" fmla="*/ 10 h 710"/>
                <a:gd name="T54" fmla="*/ 54 w 639"/>
                <a:gd name="T55" fmla="*/ 7 h 710"/>
                <a:gd name="T56" fmla="*/ 52 w 639"/>
                <a:gd name="T57" fmla="*/ 4 h 710"/>
                <a:gd name="T58" fmla="*/ 50 w 639"/>
                <a:gd name="T59" fmla="*/ 2 h 710"/>
                <a:gd name="T60" fmla="*/ 48 w 639"/>
                <a:gd name="T61" fmla="*/ 0 h 710"/>
                <a:gd name="T62" fmla="*/ 45 w 639"/>
                <a:gd name="T63" fmla="*/ 0 h 710"/>
                <a:gd name="T64" fmla="*/ 44 w 639"/>
                <a:gd name="T65" fmla="*/ 0 h 710"/>
                <a:gd name="T66" fmla="*/ 42 w 639"/>
                <a:gd name="T67" fmla="*/ 1 h 710"/>
                <a:gd name="T68" fmla="*/ 41 w 639"/>
                <a:gd name="T69" fmla="*/ 5 h 710"/>
                <a:gd name="T70" fmla="*/ 39 w 639"/>
                <a:gd name="T71" fmla="*/ 8 h 710"/>
                <a:gd name="T72" fmla="*/ 37 w 639"/>
                <a:gd name="T73" fmla="*/ 10 h 710"/>
                <a:gd name="T74" fmla="*/ 34 w 639"/>
                <a:gd name="T75" fmla="*/ 11 h 710"/>
                <a:gd name="T76" fmla="*/ 31 w 639"/>
                <a:gd name="T77" fmla="*/ 10 h 710"/>
                <a:gd name="T78" fmla="*/ 27 w 639"/>
                <a:gd name="T79" fmla="*/ 10 h 710"/>
                <a:gd name="T80" fmla="*/ 24 w 639"/>
                <a:gd name="T81" fmla="*/ 10 h 710"/>
                <a:gd name="T82" fmla="*/ 22 w 639"/>
                <a:gd name="T83" fmla="*/ 11 h 710"/>
                <a:gd name="T84" fmla="*/ 19 w 639"/>
                <a:gd name="T85" fmla="*/ 13 h 710"/>
                <a:gd name="T86" fmla="*/ 18 w 639"/>
                <a:gd name="T87" fmla="*/ 17 h 710"/>
                <a:gd name="T88" fmla="*/ 16 w 639"/>
                <a:gd name="T89" fmla="*/ 21 h 710"/>
                <a:gd name="T90" fmla="*/ 14 w 639"/>
                <a:gd name="T91" fmla="*/ 30 h 710"/>
                <a:gd name="T92" fmla="*/ 12 w 639"/>
                <a:gd name="T93" fmla="*/ 36 h 710"/>
                <a:gd name="T94" fmla="*/ 11 w 639"/>
                <a:gd name="T95" fmla="*/ 36 h 710"/>
                <a:gd name="T96" fmla="*/ 11 w 639"/>
                <a:gd name="T97" fmla="*/ 35 h 710"/>
                <a:gd name="T98" fmla="*/ 10 w 639"/>
                <a:gd name="T99" fmla="*/ 35 h 710"/>
                <a:gd name="T100" fmla="*/ 9 w 639"/>
                <a:gd name="T101" fmla="*/ 35 h 710"/>
                <a:gd name="T102" fmla="*/ 8 w 639"/>
                <a:gd name="T103" fmla="*/ 38 h 710"/>
                <a:gd name="T104" fmla="*/ 7 w 639"/>
                <a:gd name="T105" fmla="*/ 42 h 710"/>
                <a:gd name="T106" fmla="*/ 6 w 639"/>
                <a:gd name="T107" fmla="*/ 47 h 710"/>
                <a:gd name="T108" fmla="*/ 6 w 639"/>
                <a:gd name="T109" fmla="*/ 52 h 710"/>
                <a:gd name="T110" fmla="*/ 0 w 639"/>
                <a:gd name="T111" fmla="*/ 74 h 710"/>
                <a:gd name="T112" fmla="*/ 11 w 639"/>
                <a:gd name="T113" fmla="*/ 75 h 710"/>
                <a:gd name="T114" fmla="*/ 21 w 639"/>
                <a:gd name="T115" fmla="*/ 77 h 710"/>
                <a:gd name="T116" fmla="*/ 27 w 639"/>
                <a:gd name="T117" fmla="*/ 78 h 710"/>
                <a:gd name="T118" fmla="*/ 33 w 639"/>
                <a:gd name="T119" fmla="*/ 80 h 710"/>
                <a:gd name="T120" fmla="*/ 37 w 639"/>
                <a:gd name="T121" fmla="*/ 82 h 710"/>
                <a:gd name="T122" fmla="*/ 42 w 639"/>
                <a:gd name="T123" fmla="*/ 85 h 7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9"/>
                <a:gd name="T187" fmla="*/ 0 h 710"/>
                <a:gd name="T188" fmla="*/ 639 w 639"/>
                <a:gd name="T189" fmla="*/ 710 h 7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9" h="710">
                  <a:moveTo>
                    <a:pt x="352" y="710"/>
                  </a:moveTo>
                  <a:lnTo>
                    <a:pt x="359" y="678"/>
                  </a:lnTo>
                  <a:lnTo>
                    <a:pt x="384" y="647"/>
                  </a:lnTo>
                  <a:lnTo>
                    <a:pt x="415" y="612"/>
                  </a:lnTo>
                  <a:lnTo>
                    <a:pt x="449" y="572"/>
                  </a:lnTo>
                  <a:lnTo>
                    <a:pt x="484" y="530"/>
                  </a:lnTo>
                  <a:lnTo>
                    <a:pt x="499" y="509"/>
                  </a:lnTo>
                  <a:lnTo>
                    <a:pt x="515" y="486"/>
                  </a:lnTo>
                  <a:lnTo>
                    <a:pt x="530" y="465"/>
                  </a:lnTo>
                  <a:lnTo>
                    <a:pt x="542" y="441"/>
                  </a:lnTo>
                  <a:lnTo>
                    <a:pt x="551" y="420"/>
                  </a:lnTo>
                  <a:lnTo>
                    <a:pt x="559" y="399"/>
                  </a:lnTo>
                  <a:lnTo>
                    <a:pt x="565" y="378"/>
                  </a:lnTo>
                  <a:lnTo>
                    <a:pt x="567" y="359"/>
                  </a:lnTo>
                  <a:lnTo>
                    <a:pt x="570" y="351"/>
                  </a:lnTo>
                  <a:lnTo>
                    <a:pt x="576" y="344"/>
                  </a:lnTo>
                  <a:lnTo>
                    <a:pt x="582" y="334"/>
                  </a:lnTo>
                  <a:lnTo>
                    <a:pt x="586" y="322"/>
                  </a:lnTo>
                  <a:lnTo>
                    <a:pt x="590" y="311"/>
                  </a:lnTo>
                  <a:lnTo>
                    <a:pt x="593" y="299"/>
                  </a:lnTo>
                  <a:lnTo>
                    <a:pt x="595" y="290"/>
                  </a:lnTo>
                  <a:lnTo>
                    <a:pt x="597" y="278"/>
                  </a:lnTo>
                  <a:lnTo>
                    <a:pt x="601" y="276"/>
                  </a:lnTo>
                  <a:lnTo>
                    <a:pt x="607" y="273"/>
                  </a:lnTo>
                  <a:lnTo>
                    <a:pt x="613" y="267"/>
                  </a:lnTo>
                  <a:lnTo>
                    <a:pt x="618" y="263"/>
                  </a:lnTo>
                  <a:lnTo>
                    <a:pt x="624" y="257"/>
                  </a:lnTo>
                  <a:lnTo>
                    <a:pt x="630" y="251"/>
                  </a:lnTo>
                  <a:lnTo>
                    <a:pt x="636" y="246"/>
                  </a:lnTo>
                  <a:lnTo>
                    <a:pt x="639" y="240"/>
                  </a:lnTo>
                  <a:lnTo>
                    <a:pt x="639" y="230"/>
                  </a:lnTo>
                  <a:lnTo>
                    <a:pt x="636" y="223"/>
                  </a:lnTo>
                  <a:lnTo>
                    <a:pt x="634" y="213"/>
                  </a:lnTo>
                  <a:lnTo>
                    <a:pt x="628" y="205"/>
                  </a:lnTo>
                  <a:lnTo>
                    <a:pt x="624" y="198"/>
                  </a:lnTo>
                  <a:lnTo>
                    <a:pt x="618" y="190"/>
                  </a:lnTo>
                  <a:lnTo>
                    <a:pt x="615" y="182"/>
                  </a:lnTo>
                  <a:lnTo>
                    <a:pt x="609" y="177"/>
                  </a:lnTo>
                  <a:lnTo>
                    <a:pt x="597" y="178"/>
                  </a:lnTo>
                  <a:lnTo>
                    <a:pt x="586" y="182"/>
                  </a:lnTo>
                  <a:lnTo>
                    <a:pt x="574" y="188"/>
                  </a:lnTo>
                  <a:lnTo>
                    <a:pt x="563" y="196"/>
                  </a:lnTo>
                  <a:lnTo>
                    <a:pt x="551" y="203"/>
                  </a:lnTo>
                  <a:lnTo>
                    <a:pt x="540" y="209"/>
                  </a:lnTo>
                  <a:lnTo>
                    <a:pt x="528" y="215"/>
                  </a:lnTo>
                  <a:lnTo>
                    <a:pt x="517" y="215"/>
                  </a:lnTo>
                  <a:lnTo>
                    <a:pt x="526" y="203"/>
                  </a:lnTo>
                  <a:lnTo>
                    <a:pt x="532" y="190"/>
                  </a:lnTo>
                  <a:lnTo>
                    <a:pt x="538" y="175"/>
                  </a:lnTo>
                  <a:lnTo>
                    <a:pt x="542" y="157"/>
                  </a:lnTo>
                  <a:lnTo>
                    <a:pt x="545" y="142"/>
                  </a:lnTo>
                  <a:lnTo>
                    <a:pt x="547" y="125"/>
                  </a:lnTo>
                  <a:lnTo>
                    <a:pt x="547" y="106"/>
                  </a:lnTo>
                  <a:lnTo>
                    <a:pt x="547" y="88"/>
                  </a:lnTo>
                  <a:lnTo>
                    <a:pt x="524" y="56"/>
                  </a:lnTo>
                  <a:lnTo>
                    <a:pt x="451" y="56"/>
                  </a:lnTo>
                  <a:lnTo>
                    <a:pt x="444" y="48"/>
                  </a:lnTo>
                  <a:lnTo>
                    <a:pt x="436" y="38"/>
                  </a:lnTo>
                  <a:lnTo>
                    <a:pt x="426" y="29"/>
                  </a:lnTo>
                  <a:lnTo>
                    <a:pt x="417" y="19"/>
                  </a:lnTo>
                  <a:lnTo>
                    <a:pt x="407" y="11"/>
                  </a:lnTo>
                  <a:lnTo>
                    <a:pt x="398" y="6"/>
                  </a:lnTo>
                  <a:lnTo>
                    <a:pt x="386" y="2"/>
                  </a:lnTo>
                  <a:lnTo>
                    <a:pt x="376" y="0"/>
                  </a:lnTo>
                  <a:lnTo>
                    <a:pt x="371" y="2"/>
                  </a:lnTo>
                  <a:lnTo>
                    <a:pt x="365" y="6"/>
                  </a:lnTo>
                  <a:lnTo>
                    <a:pt x="361" y="10"/>
                  </a:lnTo>
                  <a:lnTo>
                    <a:pt x="355" y="15"/>
                  </a:lnTo>
                  <a:lnTo>
                    <a:pt x="348" y="29"/>
                  </a:lnTo>
                  <a:lnTo>
                    <a:pt x="342" y="42"/>
                  </a:lnTo>
                  <a:lnTo>
                    <a:pt x="336" y="56"/>
                  </a:lnTo>
                  <a:lnTo>
                    <a:pt x="329" y="69"/>
                  </a:lnTo>
                  <a:lnTo>
                    <a:pt x="321" y="81"/>
                  </a:lnTo>
                  <a:lnTo>
                    <a:pt x="311" y="88"/>
                  </a:lnTo>
                  <a:lnTo>
                    <a:pt x="296" y="92"/>
                  </a:lnTo>
                  <a:lnTo>
                    <a:pt x="282" y="92"/>
                  </a:lnTo>
                  <a:lnTo>
                    <a:pt x="267" y="90"/>
                  </a:lnTo>
                  <a:lnTo>
                    <a:pt x="254" y="86"/>
                  </a:lnTo>
                  <a:lnTo>
                    <a:pt x="238" y="84"/>
                  </a:lnTo>
                  <a:lnTo>
                    <a:pt x="225" y="81"/>
                  </a:lnTo>
                  <a:lnTo>
                    <a:pt x="213" y="79"/>
                  </a:lnTo>
                  <a:lnTo>
                    <a:pt x="200" y="81"/>
                  </a:lnTo>
                  <a:lnTo>
                    <a:pt x="190" y="84"/>
                  </a:lnTo>
                  <a:lnTo>
                    <a:pt x="181" y="90"/>
                  </a:lnTo>
                  <a:lnTo>
                    <a:pt x="173" y="100"/>
                  </a:lnTo>
                  <a:lnTo>
                    <a:pt x="163" y="111"/>
                  </a:lnTo>
                  <a:lnTo>
                    <a:pt x="156" y="125"/>
                  </a:lnTo>
                  <a:lnTo>
                    <a:pt x="148" y="140"/>
                  </a:lnTo>
                  <a:lnTo>
                    <a:pt x="142" y="155"/>
                  </a:lnTo>
                  <a:lnTo>
                    <a:pt x="135" y="175"/>
                  </a:lnTo>
                  <a:lnTo>
                    <a:pt x="123" y="209"/>
                  </a:lnTo>
                  <a:lnTo>
                    <a:pt x="114" y="246"/>
                  </a:lnTo>
                  <a:lnTo>
                    <a:pt x="104" y="278"/>
                  </a:lnTo>
                  <a:lnTo>
                    <a:pt x="98" y="303"/>
                  </a:lnTo>
                  <a:lnTo>
                    <a:pt x="94" y="301"/>
                  </a:lnTo>
                  <a:lnTo>
                    <a:pt x="92" y="301"/>
                  </a:lnTo>
                  <a:lnTo>
                    <a:pt x="90" y="298"/>
                  </a:lnTo>
                  <a:lnTo>
                    <a:pt x="89" y="296"/>
                  </a:lnTo>
                  <a:lnTo>
                    <a:pt x="85" y="292"/>
                  </a:lnTo>
                  <a:lnTo>
                    <a:pt x="83" y="290"/>
                  </a:lnTo>
                  <a:lnTo>
                    <a:pt x="81" y="288"/>
                  </a:lnTo>
                  <a:lnTo>
                    <a:pt x="79" y="288"/>
                  </a:lnTo>
                  <a:lnTo>
                    <a:pt x="71" y="301"/>
                  </a:lnTo>
                  <a:lnTo>
                    <a:pt x="64" y="317"/>
                  </a:lnTo>
                  <a:lnTo>
                    <a:pt x="60" y="336"/>
                  </a:lnTo>
                  <a:lnTo>
                    <a:pt x="58" y="355"/>
                  </a:lnTo>
                  <a:lnTo>
                    <a:pt x="56" y="376"/>
                  </a:lnTo>
                  <a:lnTo>
                    <a:pt x="54" y="395"/>
                  </a:lnTo>
                  <a:lnTo>
                    <a:pt x="54" y="415"/>
                  </a:lnTo>
                  <a:lnTo>
                    <a:pt x="54" y="430"/>
                  </a:lnTo>
                  <a:lnTo>
                    <a:pt x="90" y="478"/>
                  </a:lnTo>
                  <a:lnTo>
                    <a:pt x="0" y="618"/>
                  </a:lnTo>
                  <a:lnTo>
                    <a:pt x="44" y="624"/>
                  </a:lnTo>
                  <a:lnTo>
                    <a:pt x="89" y="628"/>
                  </a:lnTo>
                  <a:lnTo>
                    <a:pt x="135" y="633"/>
                  </a:lnTo>
                  <a:lnTo>
                    <a:pt x="179" y="641"/>
                  </a:lnTo>
                  <a:lnTo>
                    <a:pt x="202" y="647"/>
                  </a:lnTo>
                  <a:lnTo>
                    <a:pt x="225" y="653"/>
                  </a:lnTo>
                  <a:lnTo>
                    <a:pt x="248" y="658"/>
                  </a:lnTo>
                  <a:lnTo>
                    <a:pt x="269" y="666"/>
                  </a:lnTo>
                  <a:lnTo>
                    <a:pt x="290" y="676"/>
                  </a:lnTo>
                  <a:lnTo>
                    <a:pt x="311" y="685"/>
                  </a:lnTo>
                  <a:lnTo>
                    <a:pt x="332" y="697"/>
                  </a:lnTo>
                  <a:lnTo>
                    <a:pt x="352" y="710"/>
                  </a:lnTo>
                  <a:close/>
                </a:path>
              </a:pathLst>
            </a:custGeom>
            <a:solidFill>
              <a:srgbClr val="C0C0C0"/>
            </a:solidFill>
            <a:ln w="9525" cap="rnd">
              <a:solidFill>
                <a:srgbClr val="969696"/>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19" name="Freeform 44"/>
            <p:cNvSpPr>
              <a:spLocks/>
            </p:cNvSpPr>
            <p:nvPr/>
          </p:nvSpPr>
          <p:spPr bwMode="auto">
            <a:xfrm flipH="1">
              <a:off x="4275" y="3332"/>
              <a:ext cx="282" cy="220"/>
            </a:xfrm>
            <a:custGeom>
              <a:avLst/>
              <a:gdLst>
                <a:gd name="T0" fmla="*/ 47 w 574"/>
                <a:gd name="T1" fmla="*/ 4 h 447"/>
                <a:gd name="T2" fmla="*/ 54 w 574"/>
                <a:gd name="T3" fmla="*/ 8 h 447"/>
                <a:gd name="T4" fmla="*/ 59 w 574"/>
                <a:gd name="T5" fmla="*/ 13 h 447"/>
                <a:gd name="T6" fmla="*/ 62 w 574"/>
                <a:gd name="T7" fmla="*/ 16 h 447"/>
                <a:gd name="T8" fmla="*/ 62 w 574"/>
                <a:gd name="T9" fmla="*/ 20 h 447"/>
                <a:gd name="T10" fmla="*/ 64 w 574"/>
                <a:gd name="T11" fmla="*/ 21 h 447"/>
                <a:gd name="T12" fmla="*/ 67 w 574"/>
                <a:gd name="T13" fmla="*/ 24 h 447"/>
                <a:gd name="T14" fmla="*/ 68 w 574"/>
                <a:gd name="T15" fmla="*/ 26 h 447"/>
                <a:gd name="T16" fmla="*/ 67 w 574"/>
                <a:gd name="T17" fmla="*/ 29 h 447"/>
                <a:gd name="T18" fmla="*/ 65 w 574"/>
                <a:gd name="T19" fmla="*/ 31 h 447"/>
                <a:gd name="T20" fmla="*/ 63 w 574"/>
                <a:gd name="T21" fmla="*/ 31 h 447"/>
                <a:gd name="T22" fmla="*/ 59 w 574"/>
                <a:gd name="T23" fmla="*/ 29 h 447"/>
                <a:gd name="T24" fmla="*/ 52 w 574"/>
                <a:gd name="T25" fmla="*/ 23 h 447"/>
                <a:gd name="T26" fmla="*/ 50 w 574"/>
                <a:gd name="T27" fmla="*/ 18 h 447"/>
                <a:gd name="T28" fmla="*/ 45 w 574"/>
                <a:gd name="T29" fmla="*/ 21 h 447"/>
                <a:gd name="T30" fmla="*/ 40 w 574"/>
                <a:gd name="T31" fmla="*/ 21 h 447"/>
                <a:gd name="T32" fmla="*/ 38 w 574"/>
                <a:gd name="T33" fmla="*/ 20 h 447"/>
                <a:gd name="T34" fmla="*/ 37 w 574"/>
                <a:gd name="T35" fmla="*/ 20 h 447"/>
                <a:gd name="T36" fmla="*/ 36 w 574"/>
                <a:gd name="T37" fmla="*/ 21 h 447"/>
                <a:gd name="T38" fmla="*/ 36 w 574"/>
                <a:gd name="T39" fmla="*/ 22 h 447"/>
                <a:gd name="T40" fmla="*/ 35 w 574"/>
                <a:gd name="T41" fmla="*/ 22 h 447"/>
                <a:gd name="T42" fmla="*/ 34 w 574"/>
                <a:gd name="T43" fmla="*/ 21 h 447"/>
                <a:gd name="T44" fmla="*/ 33 w 574"/>
                <a:gd name="T45" fmla="*/ 21 h 447"/>
                <a:gd name="T46" fmla="*/ 30 w 574"/>
                <a:gd name="T47" fmla="*/ 22 h 447"/>
                <a:gd name="T48" fmla="*/ 28 w 574"/>
                <a:gd name="T49" fmla="*/ 23 h 447"/>
                <a:gd name="T50" fmla="*/ 26 w 574"/>
                <a:gd name="T51" fmla="*/ 25 h 447"/>
                <a:gd name="T52" fmla="*/ 22 w 574"/>
                <a:gd name="T53" fmla="*/ 28 h 447"/>
                <a:gd name="T54" fmla="*/ 20 w 574"/>
                <a:gd name="T55" fmla="*/ 32 h 447"/>
                <a:gd name="T56" fmla="*/ 22 w 574"/>
                <a:gd name="T57" fmla="*/ 36 h 447"/>
                <a:gd name="T58" fmla="*/ 26 w 574"/>
                <a:gd name="T59" fmla="*/ 39 h 447"/>
                <a:gd name="T60" fmla="*/ 29 w 574"/>
                <a:gd name="T61" fmla="*/ 40 h 447"/>
                <a:gd name="T62" fmla="*/ 31 w 574"/>
                <a:gd name="T63" fmla="*/ 38 h 447"/>
                <a:gd name="T64" fmla="*/ 37 w 574"/>
                <a:gd name="T65" fmla="*/ 38 h 447"/>
                <a:gd name="T66" fmla="*/ 44 w 574"/>
                <a:gd name="T67" fmla="*/ 41 h 447"/>
                <a:gd name="T68" fmla="*/ 45 w 574"/>
                <a:gd name="T69" fmla="*/ 45 h 447"/>
                <a:gd name="T70" fmla="*/ 42 w 574"/>
                <a:gd name="T71" fmla="*/ 48 h 447"/>
                <a:gd name="T72" fmla="*/ 39 w 574"/>
                <a:gd name="T73" fmla="*/ 51 h 447"/>
                <a:gd name="T74" fmla="*/ 34 w 574"/>
                <a:gd name="T75" fmla="*/ 52 h 447"/>
                <a:gd name="T76" fmla="*/ 23 w 574"/>
                <a:gd name="T77" fmla="*/ 53 h 447"/>
                <a:gd name="T78" fmla="*/ 11 w 574"/>
                <a:gd name="T79" fmla="*/ 52 h 447"/>
                <a:gd name="T80" fmla="*/ 6 w 574"/>
                <a:gd name="T81" fmla="*/ 50 h 447"/>
                <a:gd name="T82" fmla="*/ 6 w 574"/>
                <a:gd name="T83" fmla="*/ 43 h 447"/>
                <a:gd name="T84" fmla="*/ 4 w 574"/>
                <a:gd name="T85" fmla="*/ 30 h 447"/>
                <a:gd name="T86" fmla="*/ 2 w 574"/>
                <a:gd name="T87" fmla="*/ 15 h 447"/>
                <a:gd name="T88" fmla="*/ 0 w 574"/>
                <a:gd name="T89" fmla="*/ 8 h 447"/>
                <a:gd name="T90" fmla="*/ 1 w 574"/>
                <a:gd name="T91" fmla="*/ 9 h 447"/>
                <a:gd name="T92" fmla="*/ 7 w 574"/>
                <a:gd name="T93" fmla="*/ 9 h 447"/>
                <a:gd name="T94" fmla="*/ 14 w 574"/>
                <a:gd name="T95" fmla="*/ 8 h 447"/>
                <a:gd name="T96" fmla="*/ 28 w 574"/>
                <a:gd name="T97" fmla="*/ 4 h 447"/>
                <a:gd name="T98" fmla="*/ 33 w 574"/>
                <a:gd name="T99" fmla="*/ 1 h 447"/>
                <a:gd name="T100" fmla="*/ 40 w 574"/>
                <a:gd name="T101" fmla="*/ 0 h 447"/>
                <a:gd name="T102" fmla="*/ 44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C0C0C0"/>
            </a:solidFill>
            <a:ln w="9525" cap="rnd">
              <a:solidFill>
                <a:srgbClr val="969696"/>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20" name="Freeform 45"/>
            <p:cNvSpPr>
              <a:spLocks/>
            </p:cNvSpPr>
            <p:nvPr/>
          </p:nvSpPr>
          <p:spPr bwMode="auto">
            <a:xfrm flipH="1">
              <a:off x="4320" y="2310"/>
              <a:ext cx="575" cy="718"/>
            </a:xfrm>
            <a:custGeom>
              <a:avLst/>
              <a:gdLst>
                <a:gd name="T0" fmla="*/ 126 w 1165"/>
                <a:gd name="T1" fmla="*/ 44 h 1455"/>
                <a:gd name="T2" fmla="*/ 127 w 1165"/>
                <a:gd name="T3" fmla="*/ 46 h 1455"/>
                <a:gd name="T4" fmla="*/ 128 w 1165"/>
                <a:gd name="T5" fmla="*/ 53 h 1455"/>
                <a:gd name="T6" fmla="*/ 133 w 1165"/>
                <a:gd name="T7" fmla="*/ 70 h 1455"/>
                <a:gd name="T8" fmla="*/ 135 w 1165"/>
                <a:gd name="T9" fmla="*/ 82 h 1455"/>
                <a:gd name="T10" fmla="*/ 133 w 1165"/>
                <a:gd name="T11" fmla="*/ 97 h 1455"/>
                <a:gd name="T12" fmla="*/ 137 w 1165"/>
                <a:gd name="T13" fmla="*/ 107 h 1455"/>
                <a:gd name="T14" fmla="*/ 140 w 1165"/>
                <a:gd name="T15" fmla="*/ 115 h 1455"/>
                <a:gd name="T16" fmla="*/ 138 w 1165"/>
                <a:gd name="T17" fmla="*/ 118 h 1455"/>
                <a:gd name="T18" fmla="*/ 135 w 1165"/>
                <a:gd name="T19" fmla="*/ 120 h 1455"/>
                <a:gd name="T20" fmla="*/ 129 w 1165"/>
                <a:gd name="T21" fmla="*/ 120 h 1455"/>
                <a:gd name="T22" fmla="*/ 127 w 1165"/>
                <a:gd name="T23" fmla="*/ 122 h 1455"/>
                <a:gd name="T24" fmla="*/ 129 w 1165"/>
                <a:gd name="T25" fmla="*/ 131 h 1455"/>
                <a:gd name="T26" fmla="*/ 126 w 1165"/>
                <a:gd name="T27" fmla="*/ 131 h 1455"/>
                <a:gd name="T28" fmla="*/ 122 w 1165"/>
                <a:gd name="T29" fmla="*/ 132 h 1455"/>
                <a:gd name="T30" fmla="*/ 122 w 1165"/>
                <a:gd name="T31" fmla="*/ 137 h 1455"/>
                <a:gd name="T32" fmla="*/ 126 w 1165"/>
                <a:gd name="T33" fmla="*/ 141 h 1455"/>
                <a:gd name="T34" fmla="*/ 125 w 1165"/>
                <a:gd name="T35" fmla="*/ 144 h 1455"/>
                <a:gd name="T36" fmla="*/ 121 w 1165"/>
                <a:gd name="T37" fmla="*/ 147 h 1455"/>
                <a:gd name="T38" fmla="*/ 122 w 1165"/>
                <a:gd name="T39" fmla="*/ 158 h 1455"/>
                <a:gd name="T40" fmla="*/ 116 w 1165"/>
                <a:gd name="T41" fmla="*/ 163 h 1455"/>
                <a:gd name="T42" fmla="*/ 108 w 1165"/>
                <a:gd name="T43" fmla="*/ 165 h 1455"/>
                <a:gd name="T44" fmla="*/ 94 w 1165"/>
                <a:gd name="T45" fmla="*/ 164 h 1455"/>
                <a:gd name="T46" fmla="*/ 82 w 1165"/>
                <a:gd name="T47" fmla="*/ 166 h 1455"/>
                <a:gd name="T48" fmla="*/ 77 w 1165"/>
                <a:gd name="T49" fmla="*/ 170 h 1455"/>
                <a:gd name="T50" fmla="*/ 72 w 1165"/>
                <a:gd name="T51" fmla="*/ 175 h 1455"/>
                <a:gd name="T52" fmla="*/ 66 w 1165"/>
                <a:gd name="T53" fmla="*/ 169 h 1455"/>
                <a:gd name="T54" fmla="*/ 55 w 1165"/>
                <a:gd name="T55" fmla="*/ 156 h 1455"/>
                <a:gd name="T56" fmla="*/ 44 w 1165"/>
                <a:gd name="T57" fmla="*/ 148 h 1455"/>
                <a:gd name="T58" fmla="*/ 25 w 1165"/>
                <a:gd name="T59" fmla="*/ 130 h 1455"/>
                <a:gd name="T60" fmla="*/ 14 w 1165"/>
                <a:gd name="T61" fmla="*/ 122 h 1455"/>
                <a:gd name="T62" fmla="*/ 7 w 1165"/>
                <a:gd name="T63" fmla="*/ 120 h 1455"/>
                <a:gd name="T64" fmla="*/ 1 w 1165"/>
                <a:gd name="T65" fmla="*/ 120 h 1455"/>
                <a:gd name="T66" fmla="*/ 0 w 1165"/>
                <a:gd name="T67" fmla="*/ 119 h 1455"/>
                <a:gd name="T68" fmla="*/ 1 w 1165"/>
                <a:gd name="T69" fmla="*/ 117 h 1455"/>
                <a:gd name="T70" fmla="*/ 6 w 1165"/>
                <a:gd name="T71" fmla="*/ 108 h 1455"/>
                <a:gd name="T72" fmla="*/ 8 w 1165"/>
                <a:gd name="T73" fmla="*/ 94 h 1455"/>
                <a:gd name="T74" fmla="*/ 8 w 1165"/>
                <a:gd name="T75" fmla="*/ 65 h 1455"/>
                <a:gd name="T76" fmla="*/ 9 w 1165"/>
                <a:gd name="T77" fmla="*/ 38 h 1455"/>
                <a:gd name="T78" fmla="*/ 12 w 1165"/>
                <a:gd name="T79" fmla="*/ 28 h 1455"/>
                <a:gd name="T80" fmla="*/ 22 w 1165"/>
                <a:gd name="T81" fmla="*/ 13 h 1455"/>
                <a:gd name="T82" fmla="*/ 31 w 1165"/>
                <a:gd name="T83" fmla="*/ 6 h 1455"/>
                <a:gd name="T84" fmla="*/ 34 w 1165"/>
                <a:gd name="T85" fmla="*/ 5 h 1455"/>
                <a:gd name="T86" fmla="*/ 40 w 1165"/>
                <a:gd name="T87" fmla="*/ 3 h 1455"/>
                <a:gd name="T88" fmla="*/ 59 w 1165"/>
                <a:gd name="T89" fmla="*/ 0 h 1455"/>
                <a:gd name="T90" fmla="*/ 70 w 1165"/>
                <a:gd name="T91" fmla="*/ 0 h 1455"/>
                <a:gd name="T92" fmla="*/ 79 w 1165"/>
                <a:gd name="T93" fmla="*/ 3 h 1455"/>
                <a:gd name="T94" fmla="*/ 90 w 1165"/>
                <a:gd name="T95" fmla="*/ 7 h 1455"/>
                <a:gd name="T96" fmla="*/ 100 w 1165"/>
                <a:gd name="T97" fmla="*/ 11 h 1455"/>
                <a:gd name="T98" fmla="*/ 115 w 1165"/>
                <a:gd name="T99" fmla="*/ 25 h 1455"/>
                <a:gd name="T100" fmla="*/ 121 w 1165"/>
                <a:gd name="T101" fmla="*/ 34 h 1455"/>
                <a:gd name="T102" fmla="*/ 123 w 1165"/>
                <a:gd name="T103" fmla="*/ 39 h 1455"/>
                <a:gd name="T104" fmla="*/ 125 w 1165"/>
                <a:gd name="T105" fmla="*/ 41 h 14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5"/>
                <a:gd name="T160" fmla="*/ 0 h 1455"/>
                <a:gd name="T161" fmla="*/ 1165 w 1165"/>
                <a:gd name="T162" fmla="*/ 1455 h 14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5" h="1455">
                  <a:moveTo>
                    <a:pt x="1036" y="357"/>
                  </a:moveTo>
                  <a:lnTo>
                    <a:pt x="1038" y="357"/>
                  </a:lnTo>
                  <a:lnTo>
                    <a:pt x="1042" y="361"/>
                  </a:lnTo>
                  <a:lnTo>
                    <a:pt x="1046" y="365"/>
                  </a:lnTo>
                  <a:lnTo>
                    <a:pt x="1050" y="369"/>
                  </a:lnTo>
                  <a:lnTo>
                    <a:pt x="1051" y="375"/>
                  </a:lnTo>
                  <a:lnTo>
                    <a:pt x="1055" y="378"/>
                  </a:lnTo>
                  <a:lnTo>
                    <a:pt x="1059" y="380"/>
                  </a:lnTo>
                  <a:lnTo>
                    <a:pt x="1061" y="380"/>
                  </a:lnTo>
                  <a:lnTo>
                    <a:pt x="1061" y="399"/>
                  </a:lnTo>
                  <a:lnTo>
                    <a:pt x="1063" y="419"/>
                  </a:lnTo>
                  <a:lnTo>
                    <a:pt x="1067" y="438"/>
                  </a:lnTo>
                  <a:lnTo>
                    <a:pt x="1071" y="457"/>
                  </a:lnTo>
                  <a:lnTo>
                    <a:pt x="1082" y="499"/>
                  </a:lnTo>
                  <a:lnTo>
                    <a:pt x="1094" y="540"/>
                  </a:lnTo>
                  <a:lnTo>
                    <a:pt x="1107" y="582"/>
                  </a:lnTo>
                  <a:lnTo>
                    <a:pt x="1117" y="624"/>
                  </a:lnTo>
                  <a:lnTo>
                    <a:pt x="1122" y="643"/>
                  </a:lnTo>
                  <a:lnTo>
                    <a:pt x="1124" y="662"/>
                  </a:lnTo>
                  <a:lnTo>
                    <a:pt x="1126" y="682"/>
                  </a:lnTo>
                  <a:lnTo>
                    <a:pt x="1128" y="699"/>
                  </a:lnTo>
                  <a:lnTo>
                    <a:pt x="1098" y="739"/>
                  </a:lnTo>
                  <a:lnTo>
                    <a:pt x="1098" y="787"/>
                  </a:lnTo>
                  <a:lnTo>
                    <a:pt x="1105" y="810"/>
                  </a:lnTo>
                  <a:lnTo>
                    <a:pt x="1113" y="831"/>
                  </a:lnTo>
                  <a:lnTo>
                    <a:pt x="1122" y="851"/>
                  </a:lnTo>
                  <a:lnTo>
                    <a:pt x="1132" y="872"/>
                  </a:lnTo>
                  <a:lnTo>
                    <a:pt x="1142" y="891"/>
                  </a:lnTo>
                  <a:lnTo>
                    <a:pt x="1151" y="912"/>
                  </a:lnTo>
                  <a:lnTo>
                    <a:pt x="1159" y="931"/>
                  </a:lnTo>
                  <a:lnTo>
                    <a:pt x="1165" y="952"/>
                  </a:lnTo>
                  <a:lnTo>
                    <a:pt x="1165" y="958"/>
                  </a:lnTo>
                  <a:lnTo>
                    <a:pt x="1163" y="964"/>
                  </a:lnTo>
                  <a:lnTo>
                    <a:pt x="1159" y="972"/>
                  </a:lnTo>
                  <a:lnTo>
                    <a:pt x="1155" y="979"/>
                  </a:lnTo>
                  <a:lnTo>
                    <a:pt x="1149" y="987"/>
                  </a:lnTo>
                  <a:lnTo>
                    <a:pt x="1144" y="993"/>
                  </a:lnTo>
                  <a:lnTo>
                    <a:pt x="1138" y="998"/>
                  </a:lnTo>
                  <a:lnTo>
                    <a:pt x="1132" y="1002"/>
                  </a:lnTo>
                  <a:lnTo>
                    <a:pt x="1122" y="1002"/>
                  </a:lnTo>
                  <a:lnTo>
                    <a:pt x="1113" y="1000"/>
                  </a:lnTo>
                  <a:lnTo>
                    <a:pt x="1101" y="1000"/>
                  </a:lnTo>
                  <a:lnTo>
                    <a:pt x="1088" y="1000"/>
                  </a:lnTo>
                  <a:lnTo>
                    <a:pt x="1076" y="1002"/>
                  </a:lnTo>
                  <a:lnTo>
                    <a:pt x="1067" y="1006"/>
                  </a:lnTo>
                  <a:lnTo>
                    <a:pt x="1063" y="1008"/>
                  </a:lnTo>
                  <a:lnTo>
                    <a:pt x="1059" y="1010"/>
                  </a:lnTo>
                  <a:lnTo>
                    <a:pt x="1057" y="1014"/>
                  </a:lnTo>
                  <a:lnTo>
                    <a:pt x="1055" y="1018"/>
                  </a:lnTo>
                  <a:lnTo>
                    <a:pt x="1055" y="1035"/>
                  </a:lnTo>
                  <a:lnTo>
                    <a:pt x="1073" y="1058"/>
                  </a:lnTo>
                  <a:lnTo>
                    <a:pt x="1073" y="1091"/>
                  </a:lnTo>
                  <a:lnTo>
                    <a:pt x="1069" y="1091"/>
                  </a:lnTo>
                  <a:lnTo>
                    <a:pt x="1061" y="1091"/>
                  </a:lnTo>
                  <a:lnTo>
                    <a:pt x="1055" y="1092"/>
                  </a:lnTo>
                  <a:lnTo>
                    <a:pt x="1048" y="1094"/>
                  </a:lnTo>
                  <a:lnTo>
                    <a:pt x="1040" y="1094"/>
                  </a:lnTo>
                  <a:lnTo>
                    <a:pt x="1032" y="1096"/>
                  </a:lnTo>
                  <a:lnTo>
                    <a:pt x="1025" y="1096"/>
                  </a:lnTo>
                  <a:lnTo>
                    <a:pt x="1019" y="1098"/>
                  </a:lnTo>
                  <a:lnTo>
                    <a:pt x="1000" y="1121"/>
                  </a:lnTo>
                  <a:lnTo>
                    <a:pt x="1005" y="1127"/>
                  </a:lnTo>
                  <a:lnTo>
                    <a:pt x="1011" y="1133"/>
                  </a:lnTo>
                  <a:lnTo>
                    <a:pt x="1017" y="1140"/>
                  </a:lnTo>
                  <a:lnTo>
                    <a:pt x="1025" y="1146"/>
                  </a:lnTo>
                  <a:lnTo>
                    <a:pt x="1032" y="1154"/>
                  </a:lnTo>
                  <a:lnTo>
                    <a:pt x="1040" y="1162"/>
                  </a:lnTo>
                  <a:lnTo>
                    <a:pt x="1048" y="1169"/>
                  </a:lnTo>
                  <a:lnTo>
                    <a:pt x="1055" y="1177"/>
                  </a:lnTo>
                  <a:lnTo>
                    <a:pt x="1050" y="1183"/>
                  </a:lnTo>
                  <a:lnTo>
                    <a:pt x="1044" y="1188"/>
                  </a:lnTo>
                  <a:lnTo>
                    <a:pt x="1038" y="1194"/>
                  </a:lnTo>
                  <a:lnTo>
                    <a:pt x="1030" y="1202"/>
                  </a:lnTo>
                  <a:lnTo>
                    <a:pt x="1023" y="1208"/>
                  </a:lnTo>
                  <a:lnTo>
                    <a:pt x="1017" y="1213"/>
                  </a:lnTo>
                  <a:lnTo>
                    <a:pt x="1011" y="1219"/>
                  </a:lnTo>
                  <a:lnTo>
                    <a:pt x="1005" y="1225"/>
                  </a:lnTo>
                  <a:lnTo>
                    <a:pt x="1030" y="1258"/>
                  </a:lnTo>
                  <a:lnTo>
                    <a:pt x="1030" y="1306"/>
                  </a:lnTo>
                  <a:lnTo>
                    <a:pt x="1019" y="1317"/>
                  </a:lnTo>
                  <a:lnTo>
                    <a:pt x="1007" y="1329"/>
                  </a:lnTo>
                  <a:lnTo>
                    <a:pt x="996" y="1338"/>
                  </a:lnTo>
                  <a:lnTo>
                    <a:pt x="982" y="1348"/>
                  </a:lnTo>
                  <a:lnTo>
                    <a:pt x="969" y="1354"/>
                  </a:lnTo>
                  <a:lnTo>
                    <a:pt x="955" y="1359"/>
                  </a:lnTo>
                  <a:lnTo>
                    <a:pt x="942" y="1363"/>
                  </a:lnTo>
                  <a:lnTo>
                    <a:pt x="929" y="1367"/>
                  </a:lnTo>
                  <a:lnTo>
                    <a:pt x="900" y="1369"/>
                  </a:lnTo>
                  <a:lnTo>
                    <a:pt x="871" y="1371"/>
                  </a:lnTo>
                  <a:lnTo>
                    <a:pt x="840" y="1369"/>
                  </a:lnTo>
                  <a:lnTo>
                    <a:pt x="812" y="1369"/>
                  </a:lnTo>
                  <a:lnTo>
                    <a:pt x="781" y="1367"/>
                  </a:lnTo>
                  <a:lnTo>
                    <a:pt x="752" y="1367"/>
                  </a:lnTo>
                  <a:lnTo>
                    <a:pt x="723" y="1371"/>
                  </a:lnTo>
                  <a:lnTo>
                    <a:pt x="698" y="1377"/>
                  </a:lnTo>
                  <a:lnTo>
                    <a:pt x="685" y="1380"/>
                  </a:lnTo>
                  <a:lnTo>
                    <a:pt x="671" y="1386"/>
                  </a:lnTo>
                  <a:lnTo>
                    <a:pt x="660" y="1394"/>
                  </a:lnTo>
                  <a:lnTo>
                    <a:pt x="648" y="1403"/>
                  </a:lnTo>
                  <a:lnTo>
                    <a:pt x="639" y="1413"/>
                  </a:lnTo>
                  <a:lnTo>
                    <a:pt x="627" y="1425"/>
                  </a:lnTo>
                  <a:lnTo>
                    <a:pt x="618" y="1440"/>
                  </a:lnTo>
                  <a:lnTo>
                    <a:pt x="610" y="1455"/>
                  </a:lnTo>
                  <a:lnTo>
                    <a:pt x="600" y="1453"/>
                  </a:lnTo>
                  <a:lnTo>
                    <a:pt x="591" y="1450"/>
                  </a:lnTo>
                  <a:lnTo>
                    <a:pt x="581" y="1442"/>
                  </a:lnTo>
                  <a:lnTo>
                    <a:pt x="570" y="1432"/>
                  </a:lnTo>
                  <a:lnTo>
                    <a:pt x="547" y="1409"/>
                  </a:lnTo>
                  <a:lnTo>
                    <a:pt x="524" y="1380"/>
                  </a:lnTo>
                  <a:lnTo>
                    <a:pt x="501" y="1352"/>
                  </a:lnTo>
                  <a:lnTo>
                    <a:pt x="478" y="1325"/>
                  </a:lnTo>
                  <a:lnTo>
                    <a:pt x="456" y="1304"/>
                  </a:lnTo>
                  <a:lnTo>
                    <a:pt x="439" y="1288"/>
                  </a:lnTo>
                  <a:lnTo>
                    <a:pt x="414" y="1273"/>
                  </a:lnTo>
                  <a:lnTo>
                    <a:pt x="389" y="1254"/>
                  </a:lnTo>
                  <a:lnTo>
                    <a:pt x="364" y="1233"/>
                  </a:lnTo>
                  <a:lnTo>
                    <a:pt x="339" y="1210"/>
                  </a:lnTo>
                  <a:lnTo>
                    <a:pt x="288" y="1158"/>
                  </a:lnTo>
                  <a:lnTo>
                    <a:pt x="234" y="1106"/>
                  </a:lnTo>
                  <a:lnTo>
                    <a:pt x="207" y="1083"/>
                  </a:lnTo>
                  <a:lnTo>
                    <a:pt x="180" y="1060"/>
                  </a:lnTo>
                  <a:lnTo>
                    <a:pt x="153" y="1041"/>
                  </a:lnTo>
                  <a:lnTo>
                    <a:pt x="126" y="1023"/>
                  </a:lnTo>
                  <a:lnTo>
                    <a:pt x="113" y="1016"/>
                  </a:lnTo>
                  <a:lnTo>
                    <a:pt x="99" y="1010"/>
                  </a:lnTo>
                  <a:lnTo>
                    <a:pt x="86" y="1006"/>
                  </a:lnTo>
                  <a:lnTo>
                    <a:pt x="71" y="1002"/>
                  </a:lnTo>
                  <a:lnTo>
                    <a:pt x="57" y="1000"/>
                  </a:lnTo>
                  <a:lnTo>
                    <a:pt x="44" y="1000"/>
                  </a:lnTo>
                  <a:lnTo>
                    <a:pt x="30" y="1000"/>
                  </a:lnTo>
                  <a:lnTo>
                    <a:pt x="17" y="1002"/>
                  </a:lnTo>
                  <a:lnTo>
                    <a:pt x="15" y="1002"/>
                  </a:lnTo>
                  <a:lnTo>
                    <a:pt x="13" y="1000"/>
                  </a:lnTo>
                  <a:lnTo>
                    <a:pt x="9" y="1000"/>
                  </a:lnTo>
                  <a:lnTo>
                    <a:pt x="7" y="998"/>
                  </a:lnTo>
                  <a:lnTo>
                    <a:pt x="5" y="996"/>
                  </a:lnTo>
                  <a:lnTo>
                    <a:pt x="3" y="995"/>
                  </a:lnTo>
                  <a:lnTo>
                    <a:pt x="1" y="995"/>
                  </a:lnTo>
                  <a:lnTo>
                    <a:pt x="0" y="995"/>
                  </a:lnTo>
                  <a:lnTo>
                    <a:pt x="11" y="977"/>
                  </a:lnTo>
                  <a:lnTo>
                    <a:pt x="23" y="958"/>
                  </a:lnTo>
                  <a:lnTo>
                    <a:pt x="32" y="939"/>
                  </a:lnTo>
                  <a:lnTo>
                    <a:pt x="40" y="920"/>
                  </a:lnTo>
                  <a:lnTo>
                    <a:pt x="48" y="899"/>
                  </a:lnTo>
                  <a:lnTo>
                    <a:pt x="53" y="877"/>
                  </a:lnTo>
                  <a:lnTo>
                    <a:pt x="57" y="854"/>
                  </a:lnTo>
                  <a:lnTo>
                    <a:pt x="61" y="833"/>
                  </a:lnTo>
                  <a:lnTo>
                    <a:pt x="67" y="785"/>
                  </a:lnTo>
                  <a:lnTo>
                    <a:pt x="71" y="737"/>
                  </a:lnTo>
                  <a:lnTo>
                    <a:pt x="71" y="689"/>
                  </a:lnTo>
                  <a:lnTo>
                    <a:pt x="69" y="639"/>
                  </a:lnTo>
                  <a:lnTo>
                    <a:pt x="65" y="538"/>
                  </a:lnTo>
                  <a:lnTo>
                    <a:pt x="65" y="438"/>
                  </a:lnTo>
                  <a:lnTo>
                    <a:pt x="67" y="390"/>
                  </a:lnTo>
                  <a:lnTo>
                    <a:pt x="71" y="342"/>
                  </a:lnTo>
                  <a:lnTo>
                    <a:pt x="74" y="319"/>
                  </a:lnTo>
                  <a:lnTo>
                    <a:pt x="78" y="298"/>
                  </a:lnTo>
                  <a:lnTo>
                    <a:pt x="84" y="275"/>
                  </a:lnTo>
                  <a:lnTo>
                    <a:pt x="90" y="254"/>
                  </a:lnTo>
                  <a:lnTo>
                    <a:pt x="99" y="229"/>
                  </a:lnTo>
                  <a:lnTo>
                    <a:pt x="115" y="200"/>
                  </a:lnTo>
                  <a:lnTo>
                    <a:pt x="136" y="169"/>
                  </a:lnTo>
                  <a:lnTo>
                    <a:pt x="157" y="138"/>
                  </a:lnTo>
                  <a:lnTo>
                    <a:pt x="182" y="112"/>
                  </a:lnTo>
                  <a:lnTo>
                    <a:pt x="205" y="87"/>
                  </a:lnTo>
                  <a:lnTo>
                    <a:pt x="228" y="67"/>
                  </a:lnTo>
                  <a:lnTo>
                    <a:pt x="249" y="54"/>
                  </a:lnTo>
                  <a:lnTo>
                    <a:pt x="253" y="54"/>
                  </a:lnTo>
                  <a:lnTo>
                    <a:pt x="261" y="52"/>
                  </a:lnTo>
                  <a:lnTo>
                    <a:pt x="266" y="50"/>
                  </a:lnTo>
                  <a:lnTo>
                    <a:pt x="274" y="46"/>
                  </a:lnTo>
                  <a:lnTo>
                    <a:pt x="280" y="44"/>
                  </a:lnTo>
                  <a:lnTo>
                    <a:pt x="288" y="41"/>
                  </a:lnTo>
                  <a:lnTo>
                    <a:pt x="293" y="41"/>
                  </a:lnTo>
                  <a:lnTo>
                    <a:pt x="297" y="39"/>
                  </a:lnTo>
                  <a:lnTo>
                    <a:pt x="337" y="29"/>
                  </a:lnTo>
                  <a:lnTo>
                    <a:pt x="382" y="19"/>
                  </a:lnTo>
                  <a:lnTo>
                    <a:pt x="426" y="10"/>
                  </a:lnTo>
                  <a:lnTo>
                    <a:pt x="472" y="4"/>
                  </a:lnTo>
                  <a:lnTo>
                    <a:pt x="493" y="2"/>
                  </a:lnTo>
                  <a:lnTo>
                    <a:pt x="516" y="0"/>
                  </a:lnTo>
                  <a:lnTo>
                    <a:pt x="539" y="0"/>
                  </a:lnTo>
                  <a:lnTo>
                    <a:pt x="560" y="2"/>
                  </a:lnTo>
                  <a:lnTo>
                    <a:pt x="581" y="4"/>
                  </a:lnTo>
                  <a:lnTo>
                    <a:pt x="600" y="10"/>
                  </a:lnTo>
                  <a:lnTo>
                    <a:pt x="621" y="16"/>
                  </a:lnTo>
                  <a:lnTo>
                    <a:pt x="641" y="23"/>
                  </a:lnTo>
                  <a:lnTo>
                    <a:pt x="660" y="31"/>
                  </a:lnTo>
                  <a:lnTo>
                    <a:pt x="681" y="39"/>
                  </a:lnTo>
                  <a:lnTo>
                    <a:pt x="702" y="44"/>
                  </a:lnTo>
                  <a:lnTo>
                    <a:pt x="725" y="50"/>
                  </a:lnTo>
                  <a:lnTo>
                    <a:pt x="748" y="58"/>
                  </a:lnTo>
                  <a:lnTo>
                    <a:pt x="769" y="64"/>
                  </a:lnTo>
                  <a:lnTo>
                    <a:pt x="790" y="71"/>
                  </a:lnTo>
                  <a:lnTo>
                    <a:pt x="810" y="79"/>
                  </a:lnTo>
                  <a:lnTo>
                    <a:pt x="835" y="92"/>
                  </a:lnTo>
                  <a:lnTo>
                    <a:pt x="865" y="117"/>
                  </a:lnTo>
                  <a:lnTo>
                    <a:pt x="900" y="148"/>
                  </a:lnTo>
                  <a:lnTo>
                    <a:pt x="936" y="185"/>
                  </a:lnTo>
                  <a:lnTo>
                    <a:pt x="954" y="204"/>
                  </a:lnTo>
                  <a:lnTo>
                    <a:pt x="969" y="223"/>
                  </a:lnTo>
                  <a:lnTo>
                    <a:pt x="984" y="242"/>
                  </a:lnTo>
                  <a:lnTo>
                    <a:pt x="998" y="259"/>
                  </a:lnTo>
                  <a:lnTo>
                    <a:pt x="1009" y="279"/>
                  </a:lnTo>
                  <a:lnTo>
                    <a:pt x="1017" y="296"/>
                  </a:lnTo>
                  <a:lnTo>
                    <a:pt x="1023" y="311"/>
                  </a:lnTo>
                  <a:lnTo>
                    <a:pt x="1025" y="325"/>
                  </a:lnTo>
                  <a:lnTo>
                    <a:pt x="1028" y="327"/>
                  </a:lnTo>
                  <a:lnTo>
                    <a:pt x="1032" y="328"/>
                  </a:lnTo>
                  <a:lnTo>
                    <a:pt x="1036" y="330"/>
                  </a:lnTo>
                  <a:lnTo>
                    <a:pt x="1040" y="336"/>
                  </a:lnTo>
                  <a:lnTo>
                    <a:pt x="1042" y="340"/>
                  </a:lnTo>
                  <a:lnTo>
                    <a:pt x="1042" y="346"/>
                  </a:lnTo>
                  <a:lnTo>
                    <a:pt x="1040" y="352"/>
                  </a:lnTo>
                  <a:lnTo>
                    <a:pt x="1036" y="357"/>
                  </a:lnTo>
                </a:path>
              </a:pathLst>
            </a:custGeom>
            <a:noFill/>
            <a:ln w="0">
              <a:solidFill>
                <a:srgbClr val="00000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21" name="Freeform 46"/>
            <p:cNvSpPr>
              <a:spLocks/>
            </p:cNvSpPr>
            <p:nvPr/>
          </p:nvSpPr>
          <p:spPr bwMode="auto">
            <a:xfrm>
              <a:off x="4136" y="2877"/>
              <a:ext cx="887" cy="935"/>
            </a:xfrm>
            <a:custGeom>
              <a:avLst/>
              <a:gdLst>
                <a:gd name="T0" fmla="*/ 2054 w 560"/>
                <a:gd name="T1" fmla="*/ 21 h 590"/>
                <a:gd name="T2" fmla="*/ 2122 w 560"/>
                <a:gd name="T3" fmla="*/ 21 h 590"/>
                <a:gd name="T4" fmla="*/ 2191 w 560"/>
                <a:gd name="T5" fmla="*/ 35 h 590"/>
                <a:gd name="T6" fmla="*/ 2200 w 560"/>
                <a:gd name="T7" fmla="*/ 48 h 590"/>
                <a:gd name="T8" fmla="*/ 2213 w 560"/>
                <a:gd name="T9" fmla="*/ 63 h 590"/>
                <a:gd name="T10" fmla="*/ 2225 w 560"/>
                <a:gd name="T11" fmla="*/ 2349 h 590"/>
                <a:gd name="T12" fmla="*/ 8 w 560"/>
                <a:gd name="T13" fmla="*/ 2273 h 590"/>
                <a:gd name="T14" fmla="*/ 0 w 560"/>
                <a:gd name="T15" fmla="*/ 2220 h 590"/>
                <a:gd name="T16" fmla="*/ 16 w 560"/>
                <a:gd name="T17" fmla="*/ 2200 h 590"/>
                <a:gd name="T18" fmla="*/ 100 w 560"/>
                <a:gd name="T19" fmla="*/ 2144 h 590"/>
                <a:gd name="T20" fmla="*/ 196 w 560"/>
                <a:gd name="T21" fmla="*/ 2082 h 590"/>
                <a:gd name="T22" fmla="*/ 318 w 560"/>
                <a:gd name="T23" fmla="*/ 2027 h 590"/>
                <a:gd name="T24" fmla="*/ 502 w 560"/>
                <a:gd name="T25" fmla="*/ 1989 h 590"/>
                <a:gd name="T26" fmla="*/ 675 w 560"/>
                <a:gd name="T27" fmla="*/ 1975 h 590"/>
                <a:gd name="T28" fmla="*/ 714 w 560"/>
                <a:gd name="T29" fmla="*/ 1921 h 590"/>
                <a:gd name="T30" fmla="*/ 760 w 560"/>
                <a:gd name="T31" fmla="*/ 1859 h 590"/>
                <a:gd name="T32" fmla="*/ 798 w 560"/>
                <a:gd name="T33" fmla="*/ 1830 h 590"/>
                <a:gd name="T34" fmla="*/ 871 w 560"/>
                <a:gd name="T35" fmla="*/ 1824 h 590"/>
                <a:gd name="T36" fmla="*/ 925 w 560"/>
                <a:gd name="T37" fmla="*/ 1805 h 590"/>
                <a:gd name="T38" fmla="*/ 941 w 560"/>
                <a:gd name="T39" fmla="*/ 1778 h 590"/>
                <a:gd name="T40" fmla="*/ 954 w 560"/>
                <a:gd name="T41" fmla="*/ 1715 h 590"/>
                <a:gd name="T42" fmla="*/ 958 w 560"/>
                <a:gd name="T43" fmla="*/ 1642 h 590"/>
                <a:gd name="T44" fmla="*/ 941 w 560"/>
                <a:gd name="T45" fmla="*/ 1620 h 590"/>
                <a:gd name="T46" fmla="*/ 954 w 560"/>
                <a:gd name="T47" fmla="*/ 1558 h 590"/>
                <a:gd name="T48" fmla="*/ 974 w 560"/>
                <a:gd name="T49" fmla="*/ 1490 h 590"/>
                <a:gd name="T50" fmla="*/ 980 w 560"/>
                <a:gd name="T51" fmla="*/ 1429 h 590"/>
                <a:gd name="T52" fmla="*/ 993 w 560"/>
                <a:gd name="T53" fmla="*/ 1319 h 590"/>
                <a:gd name="T54" fmla="*/ 1015 w 560"/>
                <a:gd name="T55" fmla="*/ 1203 h 590"/>
                <a:gd name="T56" fmla="*/ 1056 w 560"/>
                <a:gd name="T57" fmla="*/ 1070 h 590"/>
                <a:gd name="T58" fmla="*/ 1125 w 560"/>
                <a:gd name="T59" fmla="*/ 911 h 590"/>
                <a:gd name="T60" fmla="*/ 1204 w 560"/>
                <a:gd name="T61" fmla="*/ 764 h 590"/>
                <a:gd name="T62" fmla="*/ 1292 w 560"/>
                <a:gd name="T63" fmla="*/ 639 h 590"/>
                <a:gd name="T64" fmla="*/ 1395 w 560"/>
                <a:gd name="T65" fmla="*/ 542 h 590"/>
                <a:gd name="T66" fmla="*/ 1451 w 560"/>
                <a:gd name="T67" fmla="*/ 506 h 590"/>
                <a:gd name="T68" fmla="*/ 1483 w 560"/>
                <a:gd name="T69" fmla="*/ 485 h 590"/>
                <a:gd name="T70" fmla="*/ 1495 w 560"/>
                <a:gd name="T71" fmla="*/ 444 h 590"/>
                <a:gd name="T72" fmla="*/ 1498 w 560"/>
                <a:gd name="T73" fmla="*/ 409 h 590"/>
                <a:gd name="T74" fmla="*/ 1578 w 560"/>
                <a:gd name="T75" fmla="*/ 314 h 590"/>
                <a:gd name="T76" fmla="*/ 1666 w 560"/>
                <a:gd name="T77" fmla="*/ 231 h 590"/>
                <a:gd name="T78" fmla="*/ 1764 w 560"/>
                <a:gd name="T79" fmla="*/ 168 h 590"/>
                <a:gd name="T80" fmla="*/ 1877 w 560"/>
                <a:gd name="T81" fmla="*/ 76 h 590"/>
                <a:gd name="T82" fmla="*/ 1934 w 560"/>
                <a:gd name="T83" fmla="*/ 40 h 590"/>
                <a:gd name="T84" fmla="*/ 1994 w 560"/>
                <a:gd name="T85" fmla="*/ 13 h 590"/>
                <a:gd name="T86" fmla="*/ 2040 w 560"/>
                <a:gd name="T87" fmla="*/ 5 h 590"/>
                <a:gd name="T88" fmla="*/ 2035 w 560"/>
                <a:gd name="T89" fmla="*/ 0 h 590"/>
                <a:gd name="T90" fmla="*/ 2020 w 560"/>
                <a:gd name="T91" fmla="*/ 8 h 5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0"/>
                <a:gd name="T139" fmla="*/ 0 h 590"/>
                <a:gd name="T140" fmla="*/ 560 w 560"/>
                <a:gd name="T141" fmla="*/ 590 h 5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0" h="590">
                  <a:moveTo>
                    <a:pt x="506" y="4"/>
                  </a:moveTo>
                  <a:lnTo>
                    <a:pt x="511" y="5"/>
                  </a:lnTo>
                  <a:lnTo>
                    <a:pt x="517" y="5"/>
                  </a:lnTo>
                  <a:lnTo>
                    <a:pt x="522" y="5"/>
                  </a:lnTo>
                  <a:lnTo>
                    <a:pt x="529" y="5"/>
                  </a:lnTo>
                  <a:lnTo>
                    <a:pt x="534" y="5"/>
                  </a:lnTo>
                  <a:lnTo>
                    <a:pt x="540" y="5"/>
                  </a:lnTo>
                  <a:lnTo>
                    <a:pt x="545" y="7"/>
                  </a:lnTo>
                  <a:lnTo>
                    <a:pt x="551" y="9"/>
                  </a:lnTo>
                  <a:lnTo>
                    <a:pt x="552" y="9"/>
                  </a:lnTo>
                  <a:lnTo>
                    <a:pt x="553" y="10"/>
                  </a:lnTo>
                  <a:lnTo>
                    <a:pt x="554" y="12"/>
                  </a:lnTo>
                  <a:lnTo>
                    <a:pt x="555" y="12"/>
                  </a:lnTo>
                  <a:lnTo>
                    <a:pt x="556" y="14"/>
                  </a:lnTo>
                  <a:lnTo>
                    <a:pt x="557" y="16"/>
                  </a:lnTo>
                  <a:lnTo>
                    <a:pt x="558" y="16"/>
                  </a:lnTo>
                  <a:lnTo>
                    <a:pt x="560" y="17"/>
                  </a:lnTo>
                  <a:lnTo>
                    <a:pt x="560" y="590"/>
                  </a:lnTo>
                  <a:lnTo>
                    <a:pt x="17" y="590"/>
                  </a:lnTo>
                  <a:lnTo>
                    <a:pt x="5" y="576"/>
                  </a:lnTo>
                  <a:lnTo>
                    <a:pt x="2" y="571"/>
                  </a:lnTo>
                  <a:lnTo>
                    <a:pt x="1" y="566"/>
                  </a:lnTo>
                  <a:lnTo>
                    <a:pt x="0" y="563"/>
                  </a:lnTo>
                  <a:lnTo>
                    <a:pt x="0" y="558"/>
                  </a:lnTo>
                  <a:lnTo>
                    <a:pt x="1" y="557"/>
                  </a:lnTo>
                  <a:lnTo>
                    <a:pt x="2" y="555"/>
                  </a:lnTo>
                  <a:lnTo>
                    <a:pt x="4" y="553"/>
                  </a:lnTo>
                  <a:lnTo>
                    <a:pt x="7" y="551"/>
                  </a:lnTo>
                  <a:lnTo>
                    <a:pt x="15" y="545"/>
                  </a:lnTo>
                  <a:lnTo>
                    <a:pt x="25" y="539"/>
                  </a:lnTo>
                  <a:lnTo>
                    <a:pt x="34" y="533"/>
                  </a:lnTo>
                  <a:lnTo>
                    <a:pt x="42" y="528"/>
                  </a:lnTo>
                  <a:lnTo>
                    <a:pt x="49" y="523"/>
                  </a:lnTo>
                  <a:lnTo>
                    <a:pt x="53" y="521"/>
                  </a:lnTo>
                  <a:lnTo>
                    <a:pt x="66" y="515"/>
                  </a:lnTo>
                  <a:lnTo>
                    <a:pt x="80" y="509"/>
                  </a:lnTo>
                  <a:lnTo>
                    <a:pt x="95" y="505"/>
                  </a:lnTo>
                  <a:lnTo>
                    <a:pt x="110" y="502"/>
                  </a:lnTo>
                  <a:lnTo>
                    <a:pt x="126" y="500"/>
                  </a:lnTo>
                  <a:lnTo>
                    <a:pt x="141" y="498"/>
                  </a:lnTo>
                  <a:lnTo>
                    <a:pt x="156" y="496"/>
                  </a:lnTo>
                  <a:lnTo>
                    <a:pt x="170" y="496"/>
                  </a:lnTo>
                  <a:lnTo>
                    <a:pt x="173" y="493"/>
                  </a:lnTo>
                  <a:lnTo>
                    <a:pt x="176" y="488"/>
                  </a:lnTo>
                  <a:lnTo>
                    <a:pt x="180" y="483"/>
                  </a:lnTo>
                  <a:lnTo>
                    <a:pt x="183" y="477"/>
                  </a:lnTo>
                  <a:lnTo>
                    <a:pt x="188" y="472"/>
                  </a:lnTo>
                  <a:lnTo>
                    <a:pt x="191" y="467"/>
                  </a:lnTo>
                  <a:lnTo>
                    <a:pt x="194" y="464"/>
                  </a:lnTo>
                  <a:lnTo>
                    <a:pt x="196" y="462"/>
                  </a:lnTo>
                  <a:lnTo>
                    <a:pt x="201" y="460"/>
                  </a:lnTo>
                  <a:lnTo>
                    <a:pt x="207" y="459"/>
                  </a:lnTo>
                  <a:lnTo>
                    <a:pt x="213" y="459"/>
                  </a:lnTo>
                  <a:lnTo>
                    <a:pt x="219" y="458"/>
                  </a:lnTo>
                  <a:lnTo>
                    <a:pt x="225" y="457"/>
                  </a:lnTo>
                  <a:lnTo>
                    <a:pt x="230" y="455"/>
                  </a:lnTo>
                  <a:lnTo>
                    <a:pt x="233" y="454"/>
                  </a:lnTo>
                  <a:lnTo>
                    <a:pt x="234" y="452"/>
                  </a:lnTo>
                  <a:lnTo>
                    <a:pt x="236" y="449"/>
                  </a:lnTo>
                  <a:lnTo>
                    <a:pt x="237" y="447"/>
                  </a:lnTo>
                  <a:lnTo>
                    <a:pt x="238" y="442"/>
                  </a:lnTo>
                  <a:lnTo>
                    <a:pt x="239" y="437"/>
                  </a:lnTo>
                  <a:lnTo>
                    <a:pt x="240" y="431"/>
                  </a:lnTo>
                  <a:lnTo>
                    <a:pt x="240" y="426"/>
                  </a:lnTo>
                  <a:lnTo>
                    <a:pt x="240" y="420"/>
                  </a:lnTo>
                  <a:lnTo>
                    <a:pt x="241" y="413"/>
                  </a:lnTo>
                  <a:lnTo>
                    <a:pt x="241" y="408"/>
                  </a:lnTo>
                  <a:lnTo>
                    <a:pt x="241" y="402"/>
                  </a:lnTo>
                  <a:lnTo>
                    <a:pt x="237" y="407"/>
                  </a:lnTo>
                  <a:lnTo>
                    <a:pt x="237" y="402"/>
                  </a:lnTo>
                  <a:lnTo>
                    <a:pt x="238" y="397"/>
                  </a:lnTo>
                  <a:lnTo>
                    <a:pt x="240" y="391"/>
                  </a:lnTo>
                  <a:lnTo>
                    <a:pt x="241" y="385"/>
                  </a:lnTo>
                  <a:lnTo>
                    <a:pt x="243" y="380"/>
                  </a:lnTo>
                  <a:lnTo>
                    <a:pt x="245" y="374"/>
                  </a:lnTo>
                  <a:lnTo>
                    <a:pt x="247" y="369"/>
                  </a:lnTo>
                  <a:lnTo>
                    <a:pt x="248" y="365"/>
                  </a:lnTo>
                  <a:lnTo>
                    <a:pt x="247" y="359"/>
                  </a:lnTo>
                  <a:lnTo>
                    <a:pt x="247" y="351"/>
                  </a:lnTo>
                  <a:lnTo>
                    <a:pt x="248" y="341"/>
                  </a:lnTo>
                  <a:lnTo>
                    <a:pt x="250" y="331"/>
                  </a:lnTo>
                  <a:lnTo>
                    <a:pt x="252" y="320"/>
                  </a:lnTo>
                  <a:lnTo>
                    <a:pt x="254" y="310"/>
                  </a:lnTo>
                  <a:lnTo>
                    <a:pt x="256" y="302"/>
                  </a:lnTo>
                  <a:lnTo>
                    <a:pt x="257" y="296"/>
                  </a:lnTo>
                  <a:lnTo>
                    <a:pt x="262" y="283"/>
                  </a:lnTo>
                  <a:lnTo>
                    <a:pt x="266" y="269"/>
                  </a:lnTo>
                  <a:lnTo>
                    <a:pt x="272" y="256"/>
                  </a:lnTo>
                  <a:lnTo>
                    <a:pt x="277" y="242"/>
                  </a:lnTo>
                  <a:lnTo>
                    <a:pt x="283" y="229"/>
                  </a:lnTo>
                  <a:lnTo>
                    <a:pt x="289" y="217"/>
                  </a:lnTo>
                  <a:lnTo>
                    <a:pt x="296" y="204"/>
                  </a:lnTo>
                  <a:lnTo>
                    <a:pt x="303" y="192"/>
                  </a:lnTo>
                  <a:lnTo>
                    <a:pt x="310" y="181"/>
                  </a:lnTo>
                  <a:lnTo>
                    <a:pt x="318" y="170"/>
                  </a:lnTo>
                  <a:lnTo>
                    <a:pt x="325" y="160"/>
                  </a:lnTo>
                  <a:lnTo>
                    <a:pt x="334" y="151"/>
                  </a:lnTo>
                  <a:lnTo>
                    <a:pt x="342" y="143"/>
                  </a:lnTo>
                  <a:lnTo>
                    <a:pt x="351" y="136"/>
                  </a:lnTo>
                  <a:lnTo>
                    <a:pt x="356" y="132"/>
                  </a:lnTo>
                  <a:lnTo>
                    <a:pt x="360" y="130"/>
                  </a:lnTo>
                  <a:lnTo>
                    <a:pt x="365" y="127"/>
                  </a:lnTo>
                  <a:lnTo>
                    <a:pt x="369" y="125"/>
                  </a:lnTo>
                  <a:lnTo>
                    <a:pt x="371" y="123"/>
                  </a:lnTo>
                  <a:lnTo>
                    <a:pt x="373" y="122"/>
                  </a:lnTo>
                  <a:lnTo>
                    <a:pt x="374" y="119"/>
                  </a:lnTo>
                  <a:lnTo>
                    <a:pt x="375" y="116"/>
                  </a:lnTo>
                  <a:lnTo>
                    <a:pt x="376" y="112"/>
                  </a:lnTo>
                  <a:lnTo>
                    <a:pt x="377" y="109"/>
                  </a:lnTo>
                  <a:lnTo>
                    <a:pt x="377" y="106"/>
                  </a:lnTo>
                  <a:lnTo>
                    <a:pt x="377" y="103"/>
                  </a:lnTo>
                  <a:lnTo>
                    <a:pt x="383" y="95"/>
                  </a:lnTo>
                  <a:lnTo>
                    <a:pt x="390" y="87"/>
                  </a:lnTo>
                  <a:lnTo>
                    <a:pt x="397" y="79"/>
                  </a:lnTo>
                  <a:lnTo>
                    <a:pt x="404" y="72"/>
                  </a:lnTo>
                  <a:lnTo>
                    <a:pt x="412" y="65"/>
                  </a:lnTo>
                  <a:lnTo>
                    <a:pt x="419" y="58"/>
                  </a:lnTo>
                  <a:lnTo>
                    <a:pt x="427" y="53"/>
                  </a:lnTo>
                  <a:lnTo>
                    <a:pt x="434" y="48"/>
                  </a:lnTo>
                  <a:lnTo>
                    <a:pt x="444" y="42"/>
                  </a:lnTo>
                  <a:lnTo>
                    <a:pt x="454" y="35"/>
                  </a:lnTo>
                  <a:lnTo>
                    <a:pt x="463" y="27"/>
                  </a:lnTo>
                  <a:lnTo>
                    <a:pt x="472" y="19"/>
                  </a:lnTo>
                  <a:lnTo>
                    <a:pt x="477" y="16"/>
                  </a:lnTo>
                  <a:lnTo>
                    <a:pt x="482" y="12"/>
                  </a:lnTo>
                  <a:lnTo>
                    <a:pt x="487" y="10"/>
                  </a:lnTo>
                  <a:lnTo>
                    <a:pt x="492" y="7"/>
                  </a:lnTo>
                  <a:lnTo>
                    <a:pt x="497" y="5"/>
                  </a:lnTo>
                  <a:lnTo>
                    <a:pt x="502" y="3"/>
                  </a:lnTo>
                  <a:lnTo>
                    <a:pt x="508" y="2"/>
                  </a:lnTo>
                  <a:lnTo>
                    <a:pt x="513" y="2"/>
                  </a:lnTo>
                  <a:lnTo>
                    <a:pt x="513" y="1"/>
                  </a:lnTo>
                  <a:lnTo>
                    <a:pt x="513" y="0"/>
                  </a:lnTo>
                  <a:lnTo>
                    <a:pt x="512" y="0"/>
                  </a:lnTo>
                  <a:lnTo>
                    <a:pt x="511" y="1"/>
                  </a:lnTo>
                  <a:lnTo>
                    <a:pt x="509" y="1"/>
                  </a:lnTo>
                  <a:lnTo>
                    <a:pt x="508" y="2"/>
                  </a:lnTo>
                  <a:lnTo>
                    <a:pt x="506" y="4"/>
                  </a:lnTo>
                  <a:close/>
                </a:path>
              </a:pathLst>
            </a:custGeom>
            <a:solidFill>
              <a:schemeClr val="bg1"/>
            </a:solidFill>
            <a:ln w="6350">
              <a:solidFill>
                <a:srgbClr val="777777"/>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22" name="Freeform 47"/>
            <p:cNvSpPr>
              <a:spLocks/>
            </p:cNvSpPr>
            <p:nvPr/>
          </p:nvSpPr>
          <p:spPr bwMode="auto">
            <a:xfrm flipH="1">
              <a:off x="4562" y="2592"/>
              <a:ext cx="117" cy="176"/>
            </a:xfrm>
            <a:custGeom>
              <a:avLst/>
              <a:gdLst>
                <a:gd name="T0" fmla="*/ 27 w 236"/>
                <a:gd name="T1" fmla="*/ 11 h 357"/>
                <a:gd name="T2" fmla="*/ 24 w 236"/>
                <a:gd name="T3" fmla="*/ 8 h 357"/>
                <a:gd name="T4" fmla="*/ 20 w 236"/>
                <a:gd name="T5" fmla="*/ 6 h 357"/>
                <a:gd name="T6" fmla="*/ 16 w 236"/>
                <a:gd name="T7" fmla="*/ 4 h 357"/>
                <a:gd name="T8" fmla="*/ 13 w 236"/>
                <a:gd name="T9" fmla="*/ 5 h 357"/>
                <a:gd name="T10" fmla="*/ 12 w 236"/>
                <a:gd name="T11" fmla="*/ 8 h 357"/>
                <a:gd name="T12" fmla="*/ 10 w 236"/>
                <a:gd name="T13" fmla="*/ 10 h 357"/>
                <a:gd name="T14" fmla="*/ 9 w 236"/>
                <a:gd name="T15" fmla="*/ 12 h 357"/>
                <a:gd name="T16" fmla="*/ 8 w 236"/>
                <a:gd name="T17" fmla="*/ 19 h 357"/>
                <a:gd name="T18" fmla="*/ 10 w 236"/>
                <a:gd name="T19" fmla="*/ 22 h 357"/>
                <a:gd name="T20" fmla="*/ 14 w 236"/>
                <a:gd name="T21" fmla="*/ 27 h 357"/>
                <a:gd name="T22" fmla="*/ 16 w 236"/>
                <a:gd name="T23" fmla="*/ 32 h 357"/>
                <a:gd name="T24" fmla="*/ 17 w 236"/>
                <a:gd name="T25" fmla="*/ 36 h 357"/>
                <a:gd name="T26" fmla="*/ 19 w 236"/>
                <a:gd name="T27" fmla="*/ 37 h 357"/>
                <a:gd name="T28" fmla="*/ 21 w 236"/>
                <a:gd name="T29" fmla="*/ 39 h 357"/>
                <a:gd name="T30" fmla="*/ 23 w 236"/>
                <a:gd name="T31" fmla="*/ 41 h 357"/>
                <a:gd name="T32" fmla="*/ 25 w 236"/>
                <a:gd name="T33" fmla="*/ 43 h 357"/>
                <a:gd name="T34" fmla="*/ 24 w 236"/>
                <a:gd name="T35" fmla="*/ 43 h 357"/>
                <a:gd name="T36" fmla="*/ 23 w 236"/>
                <a:gd name="T37" fmla="*/ 42 h 357"/>
                <a:gd name="T38" fmla="*/ 22 w 236"/>
                <a:gd name="T39" fmla="*/ 42 h 357"/>
                <a:gd name="T40" fmla="*/ 22 w 236"/>
                <a:gd name="T41" fmla="*/ 41 h 357"/>
                <a:gd name="T42" fmla="*/ 18 w 236"/>
                <a:gd name="T43" fmla="*/ 40 h 357"/>
                <a:gd name="T44" fmla="*/ 15 w 236"/>
                <a:gd name="T45" fmla="*/ 39 h 357"/>
                <a:gd name="T46" fmla="*/ 12 w 236"/>
                <a:gd name="T47" fmla="*/ 37 h 357"/>
                <a:gd name="T48" fmla="*/ 9 w 236"/>
                <a:gd name="T49" fmla="*/ 35 h 357"/>
                <a:gd name="T50" fmla="*/ 4 w 236"/>
                <a:gd name="T51" fmla="*/ 28 h 357"/>
                <a:gd name="T52" fmla="*/ 0 w 236"/>
                <a:gd name="T53" fmla="*/ 22 h 357"/>
                <a:gd name="T54" fmla="*/ 2 w 236"/>
                <a:gd name="T55" fmla="*/ 11 h 357"/>
                <a:gd name="T56" fmla="*/ 6 w 236"/>
                <a:gd name="T57" fmla="*/ 6 h 357"/>
                <a:gd name="T58" fmla="*/ 10 w 236"/>
                <a:gd name="T59" fmla="*/ 2 h 357"/>
                <a:gd name="T60" fmla="*/ 13 w 236"/>
                <a:gd name="T61" fmla="*/ 0 h 357"/>
                <a:gd name="T62" fmla="*/ 16 w 236"/>
                <a:gd name="T63" fmla="*/ 0 h 357"/>
                <a:gd name="T64" fmla="*/ 19 w 236"/>
                <a:gd name="T65" fmla="*/ 0 h 357"/>
                <a:gd name="T66" fmla="*/ 22 w 236"/>
                <a:gd name="T67" fmla="*/ 1 h 357"/>
                <a:gd name="T68" fmla="*/ 25 w 236"/>
                <a:gd name="T69" fmla="*/ 3 h 357"/>
                <a:gd name="T70" fmla="*/ 27 w 236"/>
                <a:gd name="T71" fmla="*/ 5 h 357"/>
                <a:gd name="T72" fmla="*/ 28 w 236"/>
                <a:gd name="T73" fmla="*/ 8 h 357"/>
                <a:gd name="T74" fmla="*/ 29 w 236"/>
                <a:gd name="T75" fmla="*/ 10 h 357"/>
                <a:gd name="T76" fmla="*/ 29 w 236"/>
                <a:gd name="T77" fmla="*/ 10 h 357"/>
                <a:gd name="T78" fmla="*/ 29 w 236"/>
                <a:gd name="T79" fmla="*/ 11 h 357"/>
                <a:gd name="T80" fmla="*/ 29 w 236"/>
                <a:gd name="T81" fmla="*/ 12 h 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357"/>
                <a:gd name="T125" fmla="*/ 236 w 236"/>
                <a:gd name="T126" fmla="*/ 357 h 3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357">
                  <a:moveTo>
                    <a:pt x="234" y="100"/>
                  </a:moveTo>
                  <a:lnTo>
                    <a:pt x="223" y="92"/>
                  </a:lnTo>
                  <a:lnTo>
                    <a:pt x="208" y="83"/>
                  </a:lnTo>
                  <a:lnTo>
                    <a:pt x="194" y="71"/>
                  </a:lnTo>
                  <a:lnTo>
                    <a:pt x="177" y="60"/>
                  </a:lnTo>
                  <a:lnTo>
                    <a:pt x="161" y="48"/>
                  </a:lnTo>
                  <a:lnTo>
                    <a:pt x="146" y="41"/>
                  </a:lnTo>
                  <a:lnTo>
                    <a:pt x="131" y="33"/>
                  </a:lnTo>
                  <a:lnTo>
                    <a:pt x="117" y="31"/>
                  </a:lnTo>
                  <a:lnTo>
                    <a:pt x="110" y="41"/>
                  </a:lnTo>
                  <a:lnTo>
                    <a:pt x="104" y="52"/>
                  </a:lnTo>
                  <a:lnTo>
                    <a:pt x="96" y="64"/>
                  </a:lnTo>
                  <a:lnTo>
                    <a:pt x="90" y="75"/>
                  </a:lnTo>
                  <a:lnTo>
                    <a:pt x="85" y="85"/>
                  </a:lnTo>
                  <a:lnTo>
                    <a:pt x="79" y="96"/>
                  </a:lnTo>
                  <a:lnTo>
                    <a:pt x="73" y="104"/>
                  </a:lnTo>
                  <a:lnTo>
                    <a:pt x="67" y="112"/>
                  </a:lnTo>
                  <a:lnTo>
                    <a:pt x="67" y="160"/>
                  </a:lnTo>
                  <a:lnTo>
                    <a:pt x="77" y="171"/>
                  </a:lnTo>
                  <a:lnTo>
                    <a:pt x="87" y="186"/>
                  </a:lnTo>
                  <a:lnTo>
                    <a:pt x="98" y="204"/>
                  </a:lnTo>
                  <a:lnTo>
                    <a:pt x="112" y="225"/>
                  </a:lnTo>
                  <a:lnTo>
                    <a:pt x="123" y="246"/>
                  </a:lnTo>
                  <a:lnTo>
                    <a:pt x="133" y="267"/>
                  </a:lnTo>
                  <a:lnTo>
                    <a:pt x="138" y="286"/>
                  </a:lnTo>
                  <a:lnTo>
                    <a:pt x="140" y="302"/>
                  </a:lnTo>
                  <a:lnTo>
                    <a:pt x="148" y="304"/>
                  </a:lnTo>
                  <a:lnTo>
                    <a:pt x="158" y="309"/>
                  </a:lnTo>
                  <a:lnTo>
                    <a:pt x="165" y="315"/>
                  </a:lnTo>
                  <a:lnTo>
                    <a:pt x="175" y="325"/>
                  </a:lnTo>
                  <a:lnTo>
                    <a:pt x="183" y="334"/>
                  </a:lnTo>
                  <a:lnTo>
                    <a:pt x="190" y="342"/>
                  </a:lnTo>
                  <a:lnTo>
                    <a:pt x="196" y="352"/>
                  </a:lnTo>
                  <a:lnTo>
                    <a:pt x="202" y="357"/>
                  </a:lnTo>
                  <a:lnTo>
                    <a:pt x="198" y="357"/>
                  </a:lnTo>
                  <a:lnTo>
                    <a:pt x="194" y="357"/>
                  </a:lnTo>
                  <a:lnTo>
                    <a:pt x="190" y="355"/>
                  </a:lnTo>
                  <a:lnTo>
                    <a:pt x="188" y="353"/>
                  </a:lnTo>
                  <a:lnTo>
                    <a:pt x="184" y="352"/>
                  </a:lnTo>
                  <a:lnTo>
                    <a:pt x="183" y="348"/>
                  </a:lnTo>
                  <a:lnTo>
                    <a:pt x="181" y="346"/>
                  </a:lnTo>
                  <a:lnTo>
                    <a:pt x="177" y="342"/>
                  </a:lnTo>
                  <a:lnTo>
                    <a:pt x="163" y="342"/>
                  </a:lnTo>
                  <a:lnTo>
                    <a:pt x="150" y="338"/>
                  </a:lnTo>
                  <a:lnTo>
                    <a:pt x="137" y="332"/>
                  </a:lnTo>
                  <a:lnTo>
                    <a:pt x="123" y="327"/>
                  </a:lnTo>
                  <a:lnTo>
                    <a:pt x="112" y="319"/>
                  </a:lnTo>
                  <a:lnTo>
                    <a:pt x="100" y="309"/>
                  </a:lnTo>
                  <a:lnTo>
                    <a:pt x="89" y="298"/>
                  </a:lnTo>
                  <a:lnTo>
                    <a:pt x="77" y="286"/>
                  </a:lnTo>
                  <a:lnTo>
                    <a:pt x="58" y="261"/>
                  </a:lnTo>
                  <a:lnTo>
                    <a:pt x="39" y="234"/>
                  </a:lnTo>
                  <a:lnTo>
                    <a:pt x="19" y="208"/>
                  </a:lnTo>
                  <a:lnTo>
                    <a:pt x="0" y="183"/>
                  </a:lnTo>
                  <a:lnTo>
                    <a:pt x="0" y="119"/>
                  </a:lnTo>
                  <a:lnTo>
                    <a:pt x="19" y="94"/>
                  </a:lnTo>
                  <a:lnTo>
                    <a:pt x="37" y="71"/>
                  </a:lnTo>
                  <a:lnTo>
                    <a:pt x="54" y="48"/>
                  </a:lnTo>
                  <a:lnTo>
                    <a:pt x="73" y="27"/>
                  </a:lnTo>
                  <a:lnTo>
                    <a:pt x="83" y="19"/>
                  </a:lnTo>
                  <a:lnTo>
                    <a:pt x="92" y="12"/>
                  </a:lnTo>
                  <a:lnTo>
                    <a:pt x="104" y="6"/>
                  </a:lnTo>
                  <a:lnTo>
                    <a:pt x="115" y="2"/>
                  </a:lnTo>
                  <a:lnTo>
                    <a:pt x="129" y="0"/>
                  </a:lnTo>
                  <a:lnTo>
                    <a:pt x="142" y="0"/>
                  </a:lnTo>
                  <a:lnTo>
                    <a:pt x="156" y="4"/>
                  </a:lnTo>
                  <a:lnTo>
                    <a:pt x="171" y="8"/>
                  </a:lnTo>
                  <a:lnTo>
                    <a:pt x="183" y="12"/>
                  </a:lnTo>
                  <a:lnTo>
                    <a:pt x="192" y="18"/>
                  </a:lnTo>
                  <a:lnTo>
                    <a:pt x="202" y="25"/>
                  </a:lnTo>
                  <a:lnTo>
                    <a:pt x="211" y="33"/>
                  </a:lnTo>
                  <a:lnTo>
                    <a:pt x="219" y="44"/>
                  </a:lnTo>
                  <a:lnTo>
                    <a:pt x="227" y="54"/>
                  </a:lnTo>
                  <a:lnTo>
                    <a:pt x="232" y="66"/>
                  </a:lnTo>
                  <a:lnTo>
                    <a:pt x="236" y="77"/>
                  </a:lnTo>
                  <a:lnTo>
                    <a:pt x="236" y="81"/>
                  </a:lnTo>
                  <a:lnTo>
                    <a:pt x="236" y="83"/>
                  </a:lnTo>
                  <a:lnTo>
                    <a:pt x="236" y="87"/>
                  </a:lnTo>
                  <a:lnTo>
                    <a:pt x="236" y="90"/>
                  </a:lnTo>
                  <a:lnTo>
                    <a:pt x="236" y="92"/>
                  </a:lnTo>
                  <a:lnTo>
                    <a:pt x="236" y="96"/>
                  </a:lnTo>
                  <a:lnTo>
                    <a:pt x="236" y="98"/>
                  </a:lnTo>
                  <a:lnTo>
                    <a:pt x="234" y="100"/>
                  </a:lnTo>
                  <a:close/>
                </a:path>
              </a:pathLst>
            </a:custGeom>
            <a:solidFill>
              <a:srgbClr val="C0C0C0"/>
            </a:solidFill>
            <a:ln w="9525" cap="rnd">
              <a:solidFill>
                <a:srgbClr val="969696"/>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23" name="Freeform 48"/>
            <p:cNvSpPr>
              <a:spLocks/>
            </p:cNvSpPr>
            <p:nvPr/>
          </p:nvSpPr>
          <p:spPr bwMode="auto">
            <a:xfrm flipH="1">
              <a:off x="4562" y="2592"/>
              <a:ext cx="117" cy="176"/>
            </a:xfrm>
            <a:custGeom>
              <a:avLst/>
              <a:gdLst>
                <a:gd name="T0" fmla="*/ 27 w 236"/>
                <a:gd name="T1" fmla="*/ 11 h 357"/>
                <a:gd name="T2" fmla="*/ 24 w 236"/>
                <a:gd name="T3" fmla="*/ 8 h 357"/>
                <a:gd name="T4" fmla="*/ 20 w 236"/>
                <a:gd name="T5" fmla="*/ 6 h 357"/>
                <a:gd name="T6" fmla="*/ 16 w 236"/>
                <a:gd name="T7" fmla="*/ 4 h 357"/>
                <a:gd name="T8" fmla="*/ 13 w 236"/>
                <a:gd name="T9" fmla="*/ 5 h 357"/>
                <a:gd name="T10" fmla="*/ 12 w 236"/>
                <a:gd name="T11" fmla="*/ 8 h 357"/>
                <a:gd name="T12" fmla="*/ 10 w 236"/>
                <a:gd name="T13" fmla="*/ 10 h 357"/>
                <a:gd name="T14" fmla="*/ 9 w 236"/>
                <a:gd name="T15" fmla="*/ 12 h 357"/>
                <a:gd name="T16" fmla="*/ 8 w 236"/>
                <a:gd name="T17" fmla="*/ 19 h 357"/>
                <a:gd name="T18" fmla="*/ 10 w 236"/>
                <a:gd name="T19" fmla="*/ 22 h 357"/>
                <a:gd name="T20" fmla="*/ 14 w 236"/>
                <a:gd name="T21" fmla="*/ 27 h 357"/>
                <a:gd name="T22" fmla="*/ 16 w 236"/>
                <a:gd name="T23" fmla="*/ 32 h 357"/>
                <a:gd name="T24" fmla="*/ 17 w 236"/>
                <a:gd name="T25" fmla="*/ 36 h 357"/>
                <a:gd name="T26" fmla="*/ 19 w 236"/>
                <a:gd name="T27" fmla="*/ 37 h 357"/>
                <a:gd name="T28" fmla="*/ 21 w 236"/>
                <a:gd name="T29" fmla="*/ 39 h 357"/>
                <a:gd name="T30" fmla="*/ 23 w 236"/>
                <a:gd name="T31" fmla="*/ 41 h 357"/>
                <a:gd name="T32" fmla="*/ 25 w 236"/>
                <a:gd name="T33" fmla="*/ 43 h 357"/>
                <a:gd name="T34" fmla="*/ 24 w 236"/>
                <a:gd name="T35" fmla="*/ 43 h 357"/>
                <a:gd name="T36" fmla="*/ 23 w 236"/>
                <a:gd name="T37" fmla="*/ 42 h 357"/>
                <a:gd name="T38" fmla="*/ 22 w 236"/>
                <a:gd name="T39" fmla="*/ 42 h 357"/>
                <a:gd name="T40" fmla="*/ 22 w 236"/>
                <a:gd name="T41" fmla="*/ 41 h 357"/>
                <a:gd name="T42" fmla="*/ 18 w 236"/>
                <a:gd name="T43" fmla="*/ 40 h 357"/>
                <a:gd name="T44" fmla="*/ 15 w 236"/>
                <a:gd name="T45" fmla="*/ 39 h 357"/>
                <a:gd name="T46" fmla="*/ 12 w 236"/>
                <a:gd name="T47" fmla="*/ 37 h 357"/>
                <a:gd name="T48" fmla="*/ 9 w 236"/>
                <a:gd name="T49" fmla="*/ 35 h 357"/>
                <a:gd name="T50" fmla="*/ 4 w 236"/>
                <a:gd name="T51" fmla="*/ 28 h 357"/>
                <a:gd name="T52" fmla="*/ 0 w 236"/>
                <a:gd name="T53" fmla="*/ 22 h 357"/>
                <a:gd name="T54" fmla="*/ 2 w 236"/>
                <a:gd name="T55" fmla="*/ 11 h 357"/>
                <a:gd name="T56" fmla="*/ 6 w 236"/>
                <a:gd name="T57" fmla="*/ 6 h 357"/>
                <a:gd name="T58" fmla="*/ 10 w 236"/>
                <a:gd name="T59" fmla="*/ 2 h 357"/>
                <a:gd name="T60" fmla="*/ 13 w 236"/>
                <a:gd name="T61" fmla="*/ 0 h 357"/>
                <a:gd name="T62" fmla="*/ 16 w 236"/>
                <a:gd name="T63" fmla="*/ 0 h 357"/>
                <a:gd name="T64" fmla="*/ 19 w 236"/>
                <a:gd name="T65" fmla="*/ 0 h 357"/>
                <a:gd name="T66" fmla="*/ 22 w 236"/>
                <a:gd name="T67" fmla="*/ 1 h 357"/>
                <a:gd name="T68" fmla="*/ 25 w 236"/>
                <a:gd name="T69" fmla="*/ 3 h 357"/>
                <a:gd name="T70" fmla="*/ 27 w 236"/>
                <a:gd name="T71" fmla="*/ 5 h 357"/>
                <a:gd name="T72" fmla="*/ 28 w 236"/>
                <a:gd name="T73" fmla="*/ 8 h 357"/>
                <a:gd name="T74" fmla="*/ 29 w 236"/>
                <a:gd name="T75" fmla="*/ 10 h 357"/>
                <a:gd name="T76" fmla="*/ 29 w 236"/>
                <a:gd name="T77" fmla="*/ 10 h 357"/>
                <a:gd name="T78" fmla="*/ 29 w 236"/>
                <a:gd name="T79" fmla="*/ 11 h 357"/>
                <a:gd name="T80" fmla="*/ 29 w 236"/>
                <a:gd name="T81" fmla="*/ 12 h 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357"/>
                <a:gd name="T125" fmla="*/ 236 w 236"/>
                <a:gd name="T126" fmla="*/ 357 h 3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357">
                  <a:moveTo>
                    <a:pt x="234" y="100"/>
                  </a:moveTo>
                  <a:lnTo>
                    <a:pt x="223" y="92"/>
                  </a:lnTo>
                  <a:lnTo>
                    <a:pt x="208" y="83"/>
                  </a:lnTo>
                  <a:lnTo>
                    <a:pt x="194" y="71"/>
                  </a:lnTo>
                  <a:lnTo>
                    <a:pt x="177" y="60"/>
                  </a:lnTo>
                  <a:lnTo>
                    <a:pt x="161" y="48"/>
                  </a:lnTo>
                  <a:lnTo>
                    <a:pt x="146" y="41"/>
                  </a:lnTo>
                  <a:lnTo>
                    <a:pt x="131" y="33"/>
                  </a:lnTo>
                  <a:lnTo>
                    <a:pt x="117" y="31"/>
                  </a:lnTo>
                  <a:lnTo>
                    <a:pt x="110" y="41"/>
                  </a:lnTo>
                  <a:lnTo>
                    <a:pt x="104" y="52"/>
                  </a:lnTo>
                  <a:lnTo>
                    <a:pt x="96" y="64"/>
                  </a:lnTo>
                  <a:lnTo>
                    <a:pt x="90" y="75"/>
                  </a:lnTo>
                  <a:lnTo>
                    <a:pt x="85" y="85"/>
                  </a:lnTo>
                  <a:lnTo>
                    <a:pt x="79" y="96"/>
                  </a:lnTo>
                  <a:lnTo>
                    <a:pt x="73" y="104"/>
                  </a:lnTo>
                  <a:lnTo>
                    <a:pt x="67" y="112"/>
                  </a:lnTo>
                  <a:lnTo>
                    <a:pt x="67" y="160"/>
                  </a:lnTo>
                  <a:lnTo>
                    <a:pt x="77" y="171"/>
                  </a:lnTo>
                  <a:lnTo>
                    <a:pt x="87" y="186"/>
                  </a:lnTo>
                  <a:lnTo>
                    <a:pt x="98" y="204"/>
                  </a:lnTo>
                  <a:lnTo>
                    <a:pt x="112" y="225"/>
                  </a:lnTo>
                  <a:lnTo>
                    <a:pt x="123" y="246"/>
                  </a:lnTo>
                  <a:lnTo>
                    <a:pt x="133" y="267"/>
                  </a:lnTo>
                  <a:lnTo>
                    <a:pt x="138" y="286"/>
                  </a:lnTo>
                  <a:lnTo>
                    <a:pt x="140" y="302"/>
                  </a:lnTo>
                  <a:lnTo>
                    <a:pt x="148" y="304"/>
                  </a:lnTo>
                  <a:lnTo>
                    <a:pt x="158" y="309"/>
                  </a:lnTo>
                  <a:lnTo>
                    <a:pt x="165" y="315"/>
                  </a:lnTo>
                  <a:lnTo>
                    <a:pt x="175" y="325"/>
                  </a:lnTo>
                  <a:lnTo>
                    <a:pt x="183" y="334"/>
                  </a:lnTo>
                  <a:lnTo>
                    <a:pt x="190" y="342"/>
                  </a:lnTo>
                  <a:lnTo>
                    <a:pt x="196" y="352"/>
                  </a:lnTo>
                  <a:lnTo>
                    <a:pt x="202" y="357"/>
                  </a:lnTo>
                  <a:lnTo>
                    <a:pt x="198" y="357"/>
                  </a:lnTo>
                  <a:lnTo>
                    <a:pt x="194" y="357"/>
                  </a:lnTo>
                  <a:lnTo>
                    <a:pt x="190" y="355"/>
                  </a:lnTo>
                  <a:lnTo>
                    <a:pt x="188" y="353"/>
                  </a:lnTo>
                  <a:lnTo>
                    <a:pt x="184" y="352"/>
                  </a:lnTo>
                  <a:lnTo>
                    <a:pt x="183" y="348"/>
                  </a:lnTo>
                  <a:lnTo>
                    <a:pt x="181" y="346"/>
                  </a:lnTo>
                  <a:lnTo>
                    <a:pt x="177" y="342"/>
                  </a:lnTo>
                  <a:lnTo>
                    <a:pt x="163" y="342"/>
                  </a:lnTo>
                  <a:lnTo>
                    <a:pt x="150" y="338"/>
                  </a:lnTo>
                  <a:lnTo>
                    <a:pt x="137" y="332"/>
                  </a:lnTo>
                  <a:lnTo>
                    <a:pt x="123" y="327"/>
                  </a:lnTo>
                  <a:lnTo>
                    <a:pt x="112" y="319"/>
                  </a:lnTo>
                  <a:lnTo>
                    <a:pt x="100" y="309"/>
                  </a:lnTo>
                  <a:lnTo>
                    <a:pt x="89" y="298"/>
                  </a:lnTo>
                  <a:lnTo>
                    <a:pt x="77" y="286"/>
                  </a:lnTo>
                  <a:lnTo>
                    <a:pt x="58" y="261"/>
                  </a:lnTo>
                  <a:lnTo>
                    <a:pt x="39" y="234"/>
                  </a:lnTo>
                  <a:lnTo>
                    <a:pt x="19" y="208"/>
                  </a:lnTo>
                  <a:lnTo>
                    <a:pt x="0" y="183"/>
                  </a:lnTo>
                  <a:lnTo>
                    <a:pt x="0" y="119"/>
                  </a:lnTo>
                  <a:lnTo>
                    <a:pt x="19" y="94"/>
                  </a:lnTo>
                  <a:lnTo>
                    <a:pt x="37" y="71"/>
                  </a:lnTo>
                  <a:lnTo>
                    <a:pt x="54" y="48"/>
                  </a:lnTo>
                  <a:lnTo>
                    <a:pt x="73" y="27"/>
                  </a:lnTo>
                  <a:lnTo>
                    <a:pt x="83" y="19"/>
                  </a:lnTo>
                  <a:lnTo>
                    <a:pt x="92" y="12"/>
                  </a:lnTo>
                  <a:lnTo>
                    <a:pt x="104" y="6"/>
                  </a:lnTo>
                  <a:lnTo>
                    <a:pt x="115" y="2"/>
                  </a:lnTo>
                  <a:lnTo>
                    <a:pt x="129" y="0"/>
                  </a:lnTo>
                  <a:lnTo>
                    <a:pt x="142" y="0"/>
                  </a:lnTo>
                  <a:lnTo>
                    <a:pt x="156" y="4"/>
                  </a:lnTo>
                  <a:lnTo>
                    <a:pt x="171" y="8"/>
                  </a:lnTo>
                  <a:lnTo>
                    <a:pt x="183" y="12"/>
                  </a:lnTo>
                  <a:lnTo>
                    <a:pt x="192" y="18"/>
                  </a:lnTo>
                  <a:lnTo>
                    <a:pt x="202" y="25"/>
                  </a:lnTo>
                  <a:lnTo>
                    <a:pt x="211" y="33"/>
                  </a:lnTo>
                  <a:lnTo>
                    <a:pt x="219" y="44"/>
                  </a:lnTo>
                  <a:lnTo>
                    <a:pt x="227" y="54"/>
                  </a:lnTo>
                  <a:lnTo>
                    <a:pt x="232" y="66"/>
                  </a:lnTo>
                  <a:lnTo>
                    <a:pt x="236" y="77"/>
                  </a:lnTo>
                  <a:lnTo>
                    <a:pt x="236" y="81"/>
                  </a:lnTo>
                  <a:lnTo>
                    <a:pt x="236" y="83"/>
                  </a:lnTo>
                  <a:lnTo>
                    <a:pt x="236" y="87"/>
                  </a:lnTo>
                  <a:lnTo>
                    <a:pt x="236" y="90"/>
                  </a:lnTo>
                  <a:lnTo>
                    <a:pt x="236" y="92"/>
                  </a:lnTo>
                  <a:lnTo>
                    <a:pt x="236" y="96"/>
                  </a:lnTo>
                  <a:lnTo>
                    <a:pt x="236" y="98"/>
                  </a:lnTo>
                  <a:lnTo>
                    <a:pt x="234" y="100"/>
                  </a:lnTo>
                </a:path>
              </a:pathLst>
            </a:custGeom>
            <a:solidFill>
              <a:srgbClr val="969696"/>
            </a:solidFill>
            <a:ln w="9525" cap="rnd">
              <a:solidFill>
                <a:srgbClr val="969696"/>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24" name="Freeform 49"/>
            <p:cNvSpPr>
              <a:spLocks/>
            </p:cNvSpPr>
            <p:nvPr/>
          </p:nvSpPr>
          <p:spPr bwMode="auto">
            <a:xfrm flipH="1">
              <a:off x="4320" y="2310"/>
              <a:ext cx="575" cy="718"/>
            </a:xfrm>
            <a:custGeom>
              <a:avLst/>
              <a:gdLst>
                <a:gd name="T0" fmla="*/ 126 w 1165"/>
                <a:gd name="T1" fmla="*/ 44 h 1455"/>
                <a:gd name="T2" fmla="*/ 127 w 1165"/>
                <a:gd name="T3" fmla="*/ 46 h 1455"/>
                <a:gd name="T4" fmla="*/ 128 w 1165"/>
                <a:gd name="T5" fmla="*/ 53 h 1455"/>
                <a:gd name="T6" fmla="*/ 133 w 1165"/>
                <a:gd name="T7" fmla="*/ 70 h 1455"/>
                <a:gd name="T8" fmla="*/ 135 w 1165"/>
                <a:gd name="T9" fmla="*/ 82 h 1455"/>
                <a:gd name="T10" fmla="*/ 133 w 1165"/>
                <a:gd name="T11" fmla="*/ 97 h 1455"/>
                <a:gd name="T12" fmla="*/ 137 w 1165"/>
                <a:gd name="T13" fmla="*/ 107 h 1455"/>
                <a:gd name="T14" fmla="*/ 140 w 1165"/>
                <a:gd name="T15" fmla="*/ 115 h 1455"/>
                <a:gd name="T16" fmla="*/ 138 w 1165"/>
                <a:gd name="T17" fmla="*/ 118 h 1455"/>
                <a:gd name="T18" fmla="*/ 135 w 1165"/>
                <a:gd name="T19" fmla="*/ 120 h 1455"/>
                <a:gd name="T20" fmla="*/ 129 w 1165"/>
                <a:gd name="T21" fmla="*/ 120 h 1455"/>
                <a:gd name="T22" fmla="*/ 127 w 1165"/>
                <a:gd name="T23" fmla="*/ 122 h 1455"/>
                <a:gd name="T24" fmla="*/ 129 w 1165"/>
                <a:gd name="T25" fmla="*/ 131 h 1455"/>
                <a:gd name="T26" fmla="*/ 126 w 1165"/>
                <a:gd name="T27" fmla="*/ 131 h 1455"/>
                <a:gd name="T28" fmla="*/ 122 w 1165"/>
                <a:gd name="T29" fmla="*/ 132 h 1455"/>
                <a:gd name="T30" fmla="*/ 122 w 1165"/>
                <a:gd name="T31" fmla="*/ 137 h 1455"/>
                <a:gd name="T32" fmla="*/ 126 w 1165"/>
                <a:gd name="T33" fmla="*/ 141 h 1455"/>
                <a:gd name="T34" fmla="*/ 125 w 1165"/>
                <a:gd name="T35" fmla="*/ 144 h 1455"/>
                <a:gd name="T36" fmla="*/ 121 w 1165"/>
                <a:gd name="T37" fmla="*/ 147 h 1455"/>
                <a:gd name="T38" fmla="*/ 122 w 1165"/>
                <a:gd name="T39" fmla="*/ 158 h 1455"/>
                <a:gd name="T40" fmla="*/ 116 w 1165"/>
                <a:gd name="T41" fmla="*/ 163 h 1455"/>
                <a:gd name="T42" fmla="*/ 108 w 1165"/>
                <a:gd name="T43" fmla="*/ 165 h 1455"/>
                <a:gd name="T44" fmla="*/ 94 w 1165"/>
                <a:gd name="T45" fmla="*/ 164 h 1455"/>
                <a:gd name="T46" fmla="*/ 82 w 1165"/>
                <a:gd name="T47" fmla="*/ 166 h 1455"/>
                <a:gd name="T48" fmla="*/ 77 w 1165"/>
                <a:gd name="T49" fmla="*/ 170 h 1455"/>
                <a:gd name="T50" fmla="*/ 72 w 1165"/>
                <a:gd name="T51" fmla="*/ 175 h 1455"/>
                <a:gd name="T52" fmla="*/ 66 w 1165"/>
                <a:gd name="T53" fmla="*/ 169 h 1455"/>
                <a:gd name="T54" fmla="*/ 55 w 1165"/>
                <a:gd name="T55" fmla="*/ 156 h 1455"/>
                <a:gd name="T56" fmla="*/ 44 w 1165"/>
                <a:gd name="T57" fmla="*/ 148 h 1455"/>
                <a:gd name="T58" fmla="*/ 25 w 1165"/>
                <a:gd name="T59" fmla="*/ 130 h 1455"/>
                <a:gd name="T60" fmla="*/ 14 w 1165"/>
                <a:gd name="T61" fmla="*/ 122 h 1455"/>
                <a:gd name="T62" fmla="*/ 7 w 1165"/>
                <a:gd name="T63" fmla="*/ 120 h 1455"/>
                <a:gd name="T64" fmla="*/ 1 w 1165"/>
                <a:gd name="T65" fmla="*/ 120 h 1455"/>
                <a:gd name="T66" fmla="*/ 0 w 1165"/>
                <a:gd name="T67" fmla="*/ 119 h 1455"/>
                <a:gd name="T68" fmla="*/ 1 w 1165"/>
                <a:gd name="T69" fmla="*/ 117 h 1455"/>
                <a:gd name="T70" fmla="*/ 6 w 1165"/>
                <a:gd name="T71" fmla="*/ 108 h 1455"/>
                <a:gd name="T72" fmla="*/ 8 w 1165"/>
                <a:gd name="T73" fmla="*/ 94 h 1455"/>
                <a:gd name="T74" fmla="*/ 8 w 1165"/>
                <a:gd name="T75" fmla="*/ 65 h 1455"/>
                <a:gd name="T76" fmla="*/ 9 w 1165"/>
                <a:gd name="T77" fmla="*/ 38 h 1455"/>
                <a:gd name="T78" fmla="*/ 12 w 1165"/>
                <a:gd name="T79" fmla="*/ 28 h 1455"/>
                <a:gd name="T80" fmla="*/ 22 w 1165"/>
                <a:gd name="T81" fmla="*/ 13 h 1455"/>
                <a:gd name="T82" fmla="*/ 31 w 1165"/>
                <a:gd name="T83" fmla="*/ 6 h 1455"/>
                <a:gd name="T84" fmla="*/ 34 w 1165"/>
                <a:gd name="T85" fmla="*/ 5 h 1455"/>
                <a:gd name="T86" fmla="*/ 40 w 1165"/>
                <a:gd name="T87" fmla="*/ 3 h 1455"/>
                <a:gd name="T88" fmla="*/ 59 w 1165"/>
                <a:gd name="T89" fmla="*/ 0 h 1455"/>
                <a:gd name="T90" fmla="*/ 70 w 1165"/>
                <a:gd name="T91" fmla="*/ 0 h 1455"/>
                <a:gd name="T92" fmla="*/ 79 w 1165"/>
                <a:gd name="T93" fmla="*/ 3 h 1455"/>
                <a:gd name="T94" fmla="*/ 90 w 1165"/>
                <a:gd name="T95" fmla="*/ 7 h 1455"/>
                <a:gd name="T96" fmla="*/ 100 w 1165"/>
                <a:gd name="T97" fmla="*/ 11 h 1455"/>
                <a:gd name="T98" fmla="*/ 115 w 1165"/>
                <a:gd name="T99" fmla="*/ 25 h 1455"/>
                <a:gd name="T100" fmla="*/ 121 w 1165"/>
                <a:gd name="T101" fmla="*/ 34 h 1455"/>
                <a:gd name="T102" fmla="*/ 123 w 1165"/>
                <a:gd name="T103" fmla="*/ 39 h 1455"/>
                <a:gd name="T104" fmla="*/ 125 w 1165"/>
                <a:gd name="T105" fmla="*/ 41 h 14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5"/>
                <a:gd name="T160" fmla="*/ 0 h 1455"/>
                <a:gd name="T161" fmla="*/ 1165 w 1165"/>
                <a:gd name="T162" fmla="*/ 1455 h 14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5" h="1455">
                  <a:moveTo>
                    <a:pt x="1036" y="357"/>
                  </a:moveTo>
                  <a:lnTo>
                    <a:pt x="1038" y="357"/>
                  </a:lnTo>
                  <a:lnTo>
                    <a:pt x="1042" y="361"/>
                  </a:lnTo>
                  <a:lnTo>
                    <a:pt x="1046" y="365"/>
                  </a:lnTo>
                  <a:lnTo>
                    <a:pt x="1050" y="369"/>
                  </a:lnTo>
                  <a:lnTo>
                    <a:pt x="1051" y="375"/>
                  </a:lnTo>
                  <a:lnTo>
                    <a:pt x="1055" y="378"/>
                  </a:lnTo>
                  <a:lnTo>
                    <a:pt x="1059" y="380"/>
                  </a:lnTo>
                  <a:lnTo>
                    <a:pt x="1061" y="380"/>
                  </a:lnTo>
                  <a:lnTo>
                    <a:pt x="1061" y="399"/>
                  </a:lnTo>
                  <a:lnTo>
                    <a:pt x="1063" y="419"/>
                  </a:lnTo>
                  <a:lnTo>
                    <a:pt x="1067" y="438"/>
                  </a:lnTo>
                  <a:lnTo>
                    <a:pt x="1071" y="457"/>
                  </a:lnTo>
                  <a:lnTo>
                    <a:pt x="1082" y="499"/>
                  </a:lnTo>
                  <a:lnTo>
                    <a:pt x="1094" y="540"/>
                  </a:lnTo>
                  <a:lnTo>
                    <a:pt x="1107" y="582"/>
                  </a:lnTo>
                  <a:lnTo>
                    <a:pt x="1117" y="624"/>
                  </a:lnTo>
                  <a:lnTo>
                    <a:pt x="1122" y="643"/>
                  </a:lnTo>
                  <a:lnTo>
                    <a:pt x="1124" y="662"/>
                  </a:lnTo>
                  <a:lnTo>
                    <a:pt x="1126" y="682"/>
                  </a:lnTo>
                  <a:lnTo>
                    <a:pt x="1128" y="699"/>
                  </a:lnTo>
                  <a:lnTo>
                    <a:pt x="1098" y="739"/>
                  </a:lnTo>
                  <a:lnTo>
                    <a:pt x="1098" y="787"/>
                  </a:lnTo>
                  <a:lnTo>
                    <a:pt x="1105" y="810"/>
                  </a:lnTo>
                  <a:lnTo>
                    <a:pt x="1113" y="831"/>
                  </a:lnTo>
                  <a:lnTo>
                    <a:pt x="1122" y="851"/>
                  </a:lnTo>
                  <a:lnTo>
                    <a:pt x="1132" y="872"/>
                  </a:lnTo>
                  <a:lnTo>
                    <a:pt x="1142" y="891"/>
                  </a:lnTo>
                  <a:lnTo>
                    <a:pt x="1151" y="912"/>
                  </a:lnTo>
                  <a:lnTo>
                    <a:pt x="1159" y="931"/>
                  </a:lnTo>
                  <a:lnTo>
                    <a:pt x="1165" y="952"/>
                  </a:lnTo>
                  <a:lnTo>
                    <a:pt x="1165" y="958"/>
                  </a:lnTo>
                  <a:lnTo>
                    <a:pt x="1163" y="964"/>
                  </a:lnTo>
                  <a:lnTo>
                    <a:pt x="1159" y="972"/>
                  </a:lnTo>
                  <a:lnTo>
                    <a:pt x="1155" y="979"/>
                  </a:lnTo>
                  <a:lnTo>
                    <a:pt x="1149" y="987"/>
                  </a:lnTo>
                  <a:lnTo>
                    <a:pt x="1144" y="993"/>
                  </a:lnTo>
                  <a:lnTo>
                    <a:pt x="1138" y="998"/>
                  </a:lnTo>
                  <a:lnTo>
                    <a:pt x="1132" y="1002"/>
                  </a:lnTo>
                  <a:lnTo>
                    <a:pt x="1122" y="1002"/>
                  </a:lnTo>
                  <a:lnTo>
                    <a:pt x="1113" y="1000"/>
                  </a:lnTo>
                  <a:lnTo>
                    <a:pt x="1101" y="1000"/>
                  </a:lnTo>
                  <a:lnTo>
                    <a:pt x="1088" y="1000"/>
                  </a:lnTo>
                  <a:lnTo>
                    <a:pt x="1076" y="1002"/>
                  </a:lnTo>
                  <a:lnTo>
                    <a:pt x="1067" y="1006"/>
                  </a:lnTo>
                  <a:lnTo>
                    <a:pt x="1063" y="1008"/>
                  </a:lnTo>
                  <a:lnTo>
                    <a:pt x="1059" y="1010"/>
                  </a:lnTo>
                  <a:lnTo>
                    <a:pt x="1057" y="1014"/>
                  </a:lnTo>
                  <a:lnTo>
                    <a:pt x="1055" y="1018"/>
                  </a:lnTo>
                  <a:lnTo>
                    <a:pt x="1055" y="1035"/>
                  </a:lnTo>
                  <a:lnTo>
                    <a:pt x="1073" y="1058"/>
                  </a:lnTo>
                  <a:lnTo>
                    <a:pt x="1073" y="1091"/>
                  </a:lnTo>
                  <a:lnTo>
                    <a:pt x="1069" y="1091"/>
                  </a:lnTo>
                  <a:lnTo>
                    <a:pt x="1061" y="1091"/>
                  </a:lnTo>
                  <a:lnTo>
                    <a:pt x="1055" y="1092"/>
                  </a:lnTo>
                  <a:lnTo>
                    <a:pt x="1048" y="1094"/>
                  </a:lnTo>
                  <a:lnTo>
                    <a:pt x="1040" y="1094"/>
                  </a:lnTo>
                  <a:lnTo>
                    <a:pt x="1032" y="1096"/>
                  </a:lnTo>
                  <a:lnTo>
                    <a:pt x="1025" y="1096"/>
                  </a:lnTo>
                  <a:lnTo>
                    <a:pt x="1019" y="1098"/>
                  </a:lnTo>
                  <a:lnTo>
                    <a:pt x="1000" y="1121"/>
                  </a:lnTo>
                  <a:lnTo>
                    <a:pt x="1005" y="1127"/>
                  </a:lnTo>
                  <a:lnTo>
                    <a:pt x="1011" y="1133"/>
                  </a:lnTo>
                  <a:lnTo>
                    <a:pt x="1017" y="1140"/>
                  </a:lnTo>
                  <a:lnTo>
                    <a:pt x="1025" y="1146"/>
                  </a:lnTo>
                  <a:lnTo>
                    <a:pt x="1032" y="1154"/>
                  </a:lnTo>
                  <a:lnTo>
                    <a:pt x="1040" y="1162"/>
                  </a:lnTo>
                  <a:lnTo>
                    <a:pt x="1048" y="1169"/>
                  </a:lnTo>
                  <a:lnTo>
                    <a:pt x="1055" y="1177"/>
                  </a:lnTo>
                  <a:lnTo>
                    <a:pt x="1050" y="1183"/>
                  </a:lnTo>
                  <a:lnTo>
                    <a:pt x="1044" y="1188"/>
                  </a:lnTo>
                  <a:lnTo>
                    <a:pt x="1038" y="1194"/>
                  </a:lnTo>
                  <a:lnTo>
                    <a:pt x="1030" y="1202"/>
                  </a:lnTo>
                  <a:lnTo>
                    <a:pt x="1023" y="1208"/>
                  </a:lnTo>
                  <a:lnTo>
                    <a:pt x="1017" y="1213"/>
                  </a:lnTo>
                  <a:lnTo>
                    <a:pt x="1011" y="1219"/>
                  </a:lnTo>
                  <a:lnTo>
                    <a:pt x="1005" y="1225"/>
                  </a:lnTo>
                  <a:lnTo>
                    <a:pt x="1030" y="1258"/>
                  </a:lnTo>
                  <a:lnTo>
                    <a:pt x="1030" y="1306"/>
                  </a:lnTo>
                  <a:lnTo>
                    <a:pt x="1019" y="1317"/>
                  </a:lnTo>
                  <a:lnTo>
                    <a:pt x="1007" y="1329"/>
                  </a:lnTo>
                  <a:lnTo>
                    <a:pt x="996" y="1338"/>
                  </a:lnTo>
                  <a:lnTo>
                    <a:pt x="982" y="1348"/>
                  </a:lnTo>
                  <a:lnTo>
                    <a:pt x="969" y="1354"/>
                  </a:lnTo>
                  <a:lnTo>
                    <a:pt x="955" y="1359"/>
                  </a:lnTo>
                  <a:lnTo>
                    <a:pt x="942" y="1363"/>
                  </a:lnTo>
                  <a:lnTo>
                    <a:pt x="929" y="1367"/>
                  </a:lnTo>
                  <a:lnTo>
                    <a:pt x="900" y="1369"/>
                  </a:lnTo>
                  <a:lnTo>
                    <a:pt x="871" y="1371"/>
                  </a:lnTo>
                  <a:lnTo>
                    <a:pt x="840" y="1369"/>
                  </a:lnTo>
                  <a:lnTo>
                    <a:pt x="812" y="1369"/>
                  </a:lnTo>
                  <a:lnTo>
                    <a:pt x="781" y="1367"/>
                  </a:lnTo>
                  <a:lnTo>
                    <a:pt x="752" y="1367"/>
                  </a:lnTo>
                  <a:lnTo>
                    <a:pt x="723" y="1371"/>
                  </a:lnTo>
                  <a:lnTo>
                    <a:pt x="698" y="1377"/>
                  </a:lnTo>
                  <a:lnTo>
                    <a:pt x="685" y="1380"/>
                  </a:lnTo>
                  <a:lnTo>
                    <a:pt x="671" y="1386"/>
                  </a:lnTo>
                  <a:lnTo>
                    <a:pt x="660" y="1394"/>
                  </a:lnTo>
                  <a:lnTo>
                    <a:pt x="648" y="1403"/>
                  </a:lnTo>
                  <a:lnTo>
                    <a:pt x="639" y="1413"/>
                  </a:lnTo>
                  <a:lnTo>
                    <a:pt x="627" y="1425"/>
                  </a:lnTo>
                  <a:lnTo>
                    <a:pt x="618" y="1440"/>
                  </a:lnTo>
                  <a:lnTo>
                    <a:pt x="610" y="1455"/>
                  </a:lnTo>
                  <a:lnTo>
                    <a:pt x="600" y="1453"/>
                  </a:lnTo>
                  <a:lnTo>
                    <a:pt x="591" y="1450"/>
                  </a:lnTo>
                  <a:lnTo>
                    <a:pt x="581" y="1442"/>
                  </a:lnTo>
                  <a:lnTo>
                    <a:pt x="570" y="1432"/>
                  </a:lnTo>
                  <a:lnTo>
                    <a:pt x="547" y="1409"/>
                  </a:lnTo>
                  <a:lnTo>
                    <a:pt x="524" y="1380"/>
                  </a:lnTo>
                  <a:lnTo>
                    <a:pt x="501" y="1352"/>
                  </a:lnTo>
                  <a:lnTo>
                    <a:pt x="478" y="1325"/>
                  </a:lnTo>
                  <a:lnTo>
                    <a:pt x="456" y="1304"/>
                  </a:lnTo>
                  <a:lnTo>
                    <a:pt x="439" y="1288"/>
                  </a:lnTo>
                  <a:lnTo>
                    <a:pt x="414" y="1273"/>
                  </a:lnTo>
                  <a:lnTo>
                    <a:pt x="389" y="1254"/>
                  </a:lnTo>
                  <a:lnTo>
                    <a:pt x="364" y="1233"/>
                  </a:lnTo>
                  <a:lnTo>
                    <a:pt x="339" y="1210"/>
                  </a:lnTo>
                  <a:lnTo>
                    <a:pt x="288" y="1158"/>
                  </a:lnTo>
                  <a:lnTo>
                    <a:pt x="234" y="1106"/>
                  </a:lnTo>
                  <a:lnTo>
                    <a:pt x="207" y="1083"/>
                  </a:lnTo>
                  <a:lnTo>
                    <a:pt x="180" y="1060"/>
                  </a:lnTo>
                  <a:lnTo>
                    <a:pt x="153" y="1041"/>
                  </a:lnTo>
                  <a:lnTo>
                    <a:pt x="126" y="1023"/>
                  </a:lnTo>
                  <a:lnTo>
                    <a:pt x="113" y="1016"/>
                  </a:lnTo>
                  <a:lnTo>
                    <a:pt x="99" y="1010"/>
                  </a:lnTo>
                  <a:lnTo>
                    <a:pt x="86" y="1006"/>
                  </a:lnTo>
                  <a:lnTo>
                    <a:pt x="71" y="1002"/>
                  </a:lnTo>
                  <a:lnTo>
                    <a:pt x="57" y="1000"/>
                  </a:lnTo>
                  <a:lnTo>
                    <a:pt x="44" y="1000"/>
                  </a:lnTo>
                  <a:lnTo>
                    <a:pt x="30" y="1000"/>
                  </a:lnTo>
                  <a:lnTo>
                    <a:pt x="17" y="1002"/>
                  </a:lnTo>
                  <a:lnTo>
                    <a:pt x="15" y="1002"/>
                  </a:lnTo>
                  <a:lnTo>
                    <a:pt x="13" y="1000"/>
                  </a:lnTo>
                  <a:lnTo>
                    <a:pt x="9" y="1000"/>
                  </a:lnTo>
                  <a:lnTo>
                    <a:pt x="7" y="998"/>
                  </a:lnTo>
                  <a:lnTo>
                    <a:pt x="5" y="996"/>
                  </a:lnTo>
                  <a:lnTo>
                    <a:pt x="3" y="995"/>
                  </a:lnTo>
                  <a:lnTo>
                    <a:pt x="1" y="995"/>
                  </a:lnTo>
                  <a:lnTo>
                    <a:pt x="0" y="995"/>
                  </a:lnTo>
                  <a:lnTo>
                    <a:pt x="11" y="977"/>
                  </a:lnTo>
                  <a:lnTo>
                    <a:pt x="23" y="958"/>
                  </a:lnTo>
                  <a:lnTo>
                    <a:pt x="32" y="939"/>
                  </a:lnTo>
                  <a:lnTo>
                    <a:pt x="40" y="920"/>
                  </a:lnTo>
                  <a:lnTo>
                    <a:pt x="48" y="899"/>
                  </a:lnTo>
                  <a:lnTo>
                    <a:pt x="53" y="877"/>
                  </a:lnTo>
                  <a:lnTo>
                    <a:pt x="57" y="854"/>
                  </a:lnTo>
                  <a:lnTo>
                    <a:pt x="61" y="833"/>
                  </a:lnTo>
                  <a:lnTo>
                    <a:pt x="67" y="785"/>
                  </a:lnTo>
                  <a:lnTo>
                    <a:pt x="71" y="737"/>
                  </a:lnTo>
                  <a:lnTo>
                    <a:pt x="71" y="689"/>
                  </a:lnTo>
                  <a:lnTo>
                    <a:pt x="69" y="639"/>
                  </a:lnTo>
                  <a:lnTo>
                    <a:pt x="65" y="538"/>
                  </a:lnTo>
                  <a:lnTo>
                    <a:pt x="65" y="438"/>
                  </a:lnTo>
                  <a:lnTo>
                    <a:pt x="67" y="390"/>
                  </a:lnTo>
                  <a:lnTo>
                    <a:pt x="71" y="342"/>
                  </a:lnTo>
                  <a:lnTo>
                    <a:pt x="74" y="319"/>
                  </a:lnTo>
                  <a:lnTo>
                    <a:pt x="78" y="298"/>
                  </a:lnTo>
                  <a:lnTo>
                    <a:pt x="84" y="275"/>
                  </a:lnTo>
                  <a:lnTo>
                    <a:pt x="90" y="254"/>
                  </a:lnTo>
                  <a:lnTo>
                    <a:pt x="99" y="229"/>
                  </a:lnTo>
                  <a:lnTo>
                    <a:pt x="115" y="200"/>
                  </a:lnTo>
                  <a:lnTo>
                    <a:pt x="136" y="169"/>
                  </a:lnTo>
                  <a:lnTo>
                    <a:pt x="157" y="138"/>
                  </a:lnTo>
                  <a:lnTo>
                    <a:pt x="182" y="112"/>
                  </a:lnTo>
                  <a:lnTo>
                    <a:pt x="205" y="87"/>
                  </a:lnTo>
                  <a:lnTo>
                    <a:pt x="228" y="67"/>
                  </a:lnTo>
                  <a:lnTo>
                    <a:pt x="249" y="54"/>
                  </a:lnTo>
                  <a:lnTo>
                    <a:pt x="253" y="54"/>
                  </a:lnTo>
                  <a:lnTo>
                    <a:pt x="261" y="52"/>
                  </a:lnTo>
                  <a:lnTo>
                    <a:pt x="266" y="50"/>
                  </a:lnTo>
                  <a:lnTo>
                    <a:pt x="274" y="46"/>
                  </a:lnTo>
                  <a:lnTo>
                    <a:pt x="280" y="44"/>
                  </a:lnTo>
                  <a:lnTo>
                    <a:pt x="288" y="41"/>
                  </a:lnTo>
                  <a:lnTo>
                    <a:pt x="293" y="41"/>
                  </a:lnTo>
                  <a:lnTo>
                    <a:pt x="297" y="39"/>
                  </a:lnTo>
                  <a:lnTo>
                    <a:pt x="337" y="29"/>
                  </a:lnTo>
                  <a:lnTo>
                    <a:pt x="382" y="19"/>
                  </a:lnTo>
                  <a:lnTo>
                    <a:pt x="426" y="10"/>
                  </a:lnTo>
                  <a:lnTo>
                    <a:pt x="472" y="4"/>
                  </a:lnTo>
                  <a:lnTo>
                    <a:pt x="493" y="2"/>
                  </a:lnTo>
                  <a:lnTo>
                    <a:pt x="516" y="0"/>
                  </a:lnTo>
                  <a:lnTo>
                    <a:pt x="539" y="0"/>
                  </a:lnTo>
                  <a:lnTo>
                    <a:pt x="560" y="2"/>
                  </a:lnTo>
                  <a:lnTo>
                    <a:pt x="581" y="4"/>
                  </a:lnTo>
                  <a:lnTo>
                    <a:pt x="600" y="10"/>
                  </a:lnTo>
                  <a:lnTo>
                    <a:pt x="621" y="16"/>
                  </a:lnTo>
                  <a:lnTo>
                    <a:pt x="641" y="23"/>
                  </a:lnTo>
                  <a:lnTo>
                    <a:pt x="660" y="31"/>
                  </a:lnTo>
                  <a:lnTo>
                    <a:pt x="681" y="39"/>
                  </a:lnTo>
                  <a:lnTo>
                    <a:pt x="702" y="44"/>
                  </a:lnTo>
                  <a:lnTo>
                    <a:pt x="725" y="50"/>
                  </a:lnTo>
                  <a:lnTo>
                    <a:pt x="748" y="58"/>
                  </a:lnTo>
                  <a:lnTo>
                    <a:pt x="769" y="64"/>
                  </a:lnTo>
                  <a:lnTo>
                    <a:pt x="790" y="71"/>
                  </a:lnTo>
                  <a:lnTo>
                    <a:pt x="810" y="79"/>
                  </a:lnTo>
                  <a:lnTo>
                    <a:pt x="835" y="92"/>
                  </a:lnTo>
                  <a:lnTo>
                    <a:pt x="865" y="117"/>
                  </a:lnTo>
                  <a:lnTo>
                    <a:pt x="900" y="148"/>
                  </a:lnTo>
                  <a:lnTo>
                    <a:pt x="936" y="185"/>
                  </a:lnTo>
                  <a:lnTo>
                    <a:pt x="954" y="204"/>
                  </a:lnTo>
                  <a:lnTo>
                    <a:pt x="969" y="223"/>
                  </a:lnTo>
                  <a:lnTo>
                    <a:pt x="984" y="242"/>
                  </a:lnTo>
                  <a:lnTo>
                    <a:pt x="998" y="259"/>
                  </a:lnTo>
                  <a:lnTo>
                    <a:pt x="1009" y="279"/>
                  </a:lnTo>
                  <a:lnTo>
                    <a:pt x="1017" y="296"/>
                  </a:lnTo>
                  <a:lnTo>
                    <a:pt x="1023" y="311"/>
                  </a:lnTo>
                  <a:lnTo>
                    <a:pt x="1025" y="325"/>
                  </a:lnTo>
                  <a:lnTo>
                    <a:pt x="1028" y="327"/>
                  </a:lnTo>
                  <a:lnTo>
                    <a:pt x="1032" y="328"/>
                  </a:lnTo>
                  <a:lnTo>
                    <a:pt x="1036" y="330"/>
                  </a:lnTo>
                  <a:lnTo>
                    <a:pt x="1040" y="336"/>
                  </a:lnTo>
                  <a:lnTo>
                    <a:pt x="1042" y="340"/>
                  </a:lnTo>
                  <a:lnTo>
                    <a:pt x="1042" y="346"/>
                  </a:lnTo>
                  <a:lnTo>
                    <a:pt x="1040" y="352"/>
                  </a:lnTo>
                  <a:lnTo>
                    <a:pt x="1036" y="357"/>
                  </a:lnTo>
                  <a:close/>
                </a:path>
              </a:pathLst>
            </a:custGeom>
            <a:solidFill>
              <a:srgbClr val="C0C0C0"/>
            </a:solidFill>
            <a:ln w="9525" cap="rnd">
              <a:solidFill>
                <a:srgbClr val="969696"/>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25" name="Freeform 50"/>
            <p:cNvSpPr>
              <a:spLocks/>
            </p:cNvSpPr>
            <p:nvPr/>
          </p:nvSpPr>
          <p:spPr bwMode="auto">
            <a:xfrm flipH="1">
              <a:off x="4565" y="2804"/>
              <a:ext cx="387" cy="415"/>
            </a:xfrm>
            <a:custGeom>
              <a:avLst/>
              <a:gdLst>
                <a:gd name="T0" fmla="*/ 14 w 787"/>
                <a:gd name="T1" fmla="*/ 0 h 841"/>
                <a:gd name="T2" fmla="*/ 14 w 787"/>
                <a:gd name="T3" fmla="*/ 0 h 841"/>
                <a:gd name="T4" fmla="*/ 15 w 787"/>
                <a:gd name="T5" fmla="*/ 0 h 841"/>
                <a:gd name="T6" fmla="*/ 17 w 787"/>
                <a:gd name="T7" fmla="*/ 0 h 841"/>
                <a:gd name="T8" fmla="*/ 20 w 787"/>
                <a:gd name="T9" fmla="*/ 0 h 841"/>
                <a:gd name="T10" fmla="*/ 23 w 787"/>
                <a:gd name="T11" fmla="*/ 1 h 841"/>
                <a:gd name="T12" fmla="*/ 27 w 787"/>
                <a:gd name="T13" fmla="*/ 2 h 841"/>
                <a:gd name="T14" fmla="*/ 30 w 787"/>
                <a:gd name="T15" fmla="*/ 3 h 841"/>
                <a:gd name="T16" fmla="*/ 33 w 787"/>
                <a:gd name="T17" fmla="*/ 6 h 841"/>
                <a:gd name="T18" fmla="*/ 38 w 787"/>
                <a:gd name="T19" fmla="*/ 10 h 841"/>
                <a:gd name="T20" fmla="*/ 45 w 787"/>
                <a:gd name="T21" fmla="*/ 17 h 841"/>
                <a:gd name="T22" fmla="*/ 51 w 787"/>
                <a:gd name="T23" fmla="*/ 22 h 841"/>
                <a:gd name="T24" fmla="*/ 59 w 787"/>
                <a:gd name="T25" fmla="*/ 28 h 841"/>
                <a:gd name="T26" fmla="*/ 65 w 787"/>
                <a:gd name="T27" fmla="*/ 35 h 841"/>
                <a:gd name="T28" fmla="*/ 73 w 787"/>
                <a:gd name="T29" fmla="*/ 42 h 841"/>
                <a:gd name="T30" fmla="*/ 79 w 787"/>
                <a:gd name="T31" fmla="*/ 48 h 841"/>
                <a:gd name="T32" fmla="*/ 83 w 787"/>
                <a:gd name="T33" fmla="*/ 52 h 841"/>
                <a:gd name="T34" fmla="*/ 86 w 787"/>
                <a:gd name="T35" fmla="*/ 57 h 841"/>
                <a:gd name="T36" fmla="*/ 90 w 787"/>
                <a:gd name="T37" fmla="*/ 62 h 841"/>
                <a:gd name="T38" fmla="*/ 93 w 787"/>
                <a:gd name="T39" fmla="*/ 70 h 841"/>
                <a:gd name="T40" fmla="*/ 91 w 787"/>
                <a:gd name="T41" fmla="*/ 75 h 841"/>
                <a:gd name="T42" fmla="*/ 89 w 787"/>
                <a:gd name="T43" fmla="*/ 85 h 841"/>
                <a:gd name="T44" fmla="*/ 87 w 787"/>
                <a:gd name="T45" fmla="*/ 95 h 841"/>
                <a:gd name="T46" fmla="*/ 86 w 787"/>
                <a:gd name="T47" fmla="*/ 101 h 841"/>
                <a:gd name="T48" fmla="*/ 85 w 787"/>
                <a:gd name="T49" fmla="*/ 99 h 841"/>
                <a:gd name="T50" fmla="*/ 83 w 787"/>
                <a:gd name="T51" fmla="*/ 95 h 841"/>
                <a:gd name="T52" fmla="*/ 80 w 787"/>
                <a:gd name="T53" fmla="*/ 91 h 841"/>
                <a:gd name="T54" fmla="*/ 79 w 787"/>
                <a:gd name="T55" fmla="*/ 89 h 841"/>
                <a:gd name="T56" fmla="*/ 77 w 787"/>
                <a:gd name="T57" fmla="*/ 88 h 841"/>
                <a:gd name="T58" fmla="*/ 74 w 787"/>
                <a:gd name="T59" fmla="*/ 86 h 841"/>
                <a:gd name="T60" fmla="*/ 69 w 787"/>
                <a:gd name="T61" fmla="*/ 82 h 841"/>
                <a:gd name="T62" fmla="*/ 62 w 787"/>
                <a:gd name="T63" fmla="*/ 74 h 841"/>
                <a:gd name="T64" fmla="*/ 57 w 787"/>
                <a:gd name="T65" fmla="*/ 69 h 841"/>
                <a:gd name="T66" fmla="*/ 55 w 787"/>
                <a:gd name="T67" fmla="*/ 67 h 841"/>
                <a:gd name="T68" fmla="*/ 51 w 787"/>
                <a:gd name="T69" fmla="*/ 65 h 841"/>
                <a:gd name="T70" fmla="*/ 48 w 787"/>
                <a:gd name="T71" fmla="*/ 62 h 841"/>
                <a:gd name="T72" fmla="*/ 44 w 787"/>
                <a:gd name="T73" fmla="*/ 57 h 841"/>
                <a:gd name="T74" fmla="*/ 40 w 787"/>
                <a:gd name="T75" fmla="*/ 50 h 841"/>
                <a:gd name="T76" fmla="*/ 37 w 787"/>
                <a:gd name="T77" fmla="*/ 44 h 841"/>
                <a:gd name="T78" fmla="*/ 33 w 787"/>
                <a:gd name="T79" fmla="*/ 41 h 841"/>
                <a:gd name="T80" fmla="*/ 28 w 787"/>
                <a:gd name="T81" fmla="*/ 38 h 841"/>
                <a:gd name="T82" fmla="*/ 20 w 787"/>
                <a:gd name="T83" fmla="*/ 32 h 841"/>
                <a:gd name="T84" fmla="*/ 11 w 787"/>
                <a:gd name="T85" fmla="*/ 25 h 841"/>
                <a:gd name="T86" fmla="*/ 5 w 787"/>
                <a:gd name="T87" fmla="*/ 21 h 841"/>
                <a:gd name="T88" fmla="*/ 1 w 787"/>
                <a:gd name="T89" fmla="*/ 20 h 841"/>
                <a:gd name="T90" fmla="*/ 1 w 787"/>
                <a:gd name="T91" fmla="*/ 18 h 841"/>
                <a:gd name="T92" fmla="*/ 4 w 787"/>
                <a:gd name="T93" fmla="*/ 13 h 841"/>
                <a:gd name="T94" fmla="*/ 9 w 787"/>
                <a:gd name="T95" fmla="*/ 8 h 841"/>
                <a:gd name="T96" fmla="*/ 12 w 787"/>
                <a:gd name="T97" fmla="*/ 2 h 8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7"/>
                <a:gd name="T148" fmla="*/ 0 h 841"/>
                <a:gd name="T149" fmla="*/ 787 w 787"/>
                <a:gd name="T150" fmla="*/ 841 h 8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7" h="841">
                  <a:moveTo>
                    <a:pt x="115" y="0"/>
                  </a:moveTo>
                  <a:lnTo>
                    <a:pt x="113" y="2"/>
                  </a:lnTo>
                  <a:lnTo>
                    <a:pt x="112" y="4"/>
                  </a:lnTo>
                  <a:lnTo>
                    <a:pt x="113" y="4"/>
                  </a:lnTo>
                  <a:lnTo>
                    <a:pt x="115" y="6"/>
                  </a:lnTo>
                  <a:lnTo>
                    <a:pt x="123" y="4"/>
                  </a:lnTo>
                  <a:lnTo>
                    <a:pt x="133" y="4"/>
                  </a:lnTo>
                  <a:lnTo>
                    <a:pt x="144" y="2"/>
                  </a:lnTo>
                  <a:lnTo>
                    <a:pt x="156" y="0"/>
                  </a:lnTo>
                  <a:lnTo>
                    <a:pt x="167" y="2"/>
                  </a:lnTo>
                  <a:lnTo>
                    <a:pt x="173" y="6"/>
                  </a:lnTo>
                  <a:lnTo>
                    <a:pt x="190" y="8"/>
                  </a:lnTo>
                  <a:lnTo>
                    <a:pt x="206" y="10"/>
                  </a:lnTo>
                  <a:lnTo>
                    <a:pt x="223" y="16"/>
                  </a:lnTo>
                  <a:lnTo>
                    <a:pt x="238" y="21"/>
                  </a:lnTo>
                  <a:lnTo>
                    <a:pt x="252" y="31"/>
                  </a:lnTo>
                  <a:lnTo>
                    <a:pt x="267" y="39"/>
                  </a:lnTo>
                  <a:lnTo>
                    <a:pt x="280" y="50"/>
                  </a:lnTo>
                  <a:lnTo>
                    <a:pt x="294" y="62"/>
                  </a:lnTo>
                  <a:lnTo>
                    <a:pt x="323" y="87"/>
                  </a:lnTo>
                  <a:lnTo>
                    <a:pt x="350" y="114"/>
                  </a:lnTo>
                  <a:lnTo>
                    <a:pt x="378" y="140"/>
                  </a:lnTo>
                  <a:lnTo>
                    <a:pt x="407" y="167"/>
                  </a:lnTo>
                  <a:lnTo>
                    <a:pt x="432" y="186"/>
                  </a:lnTo>
                  <a:lnTo>
                    <a:pt x="459" y="209"/>
                  </a:lnTo>
                  <a:lnTo>
                    <a:pt x="490" y="233"/>
                  </a:lnTo>
                  <a:lnTo>
                    <a:pt x="520" y="259"/>
                  </a:lnTo>
                  <a:lnTo>
                    <a:pt x="551" y="288"/>
                  </a:lnTo>
                  <a:lnTo>
                    <a:pt x="584" y="319"/>
                  </a:lnTo>
                  <a:lnTo>
                    <a:pt x="614" y="350"/>
                  </a:lnTo>
                  <a:lnTo>
                    <a:pt x="645" y="384"/>
                  </a:lnTo>
                  <a:lnTo>
                    <a:pt x="661" y="400"/>
                  </a:lnTo>
                  <a:lnTo>
                    <a:pt x="676" y="417"/>
                  </a:lnTo>
                  <a:lnTo>
                    <a:pt x="693" y="436"/>
                  </a:lnTo>
                  <a:lnTo>
                    <a:pt x="709" y="455"/>
                  </a:lnTo>
                  <a:lnTo>
                    <a:pt x="724" y="474"/>
                  </a:lnTo>
                  <a:lnTo>
                    <a:pt x="741" y="496"/>
                  </a:lnTo>
                  <a:lnTo>
                    <a:pt x="757" y="515"/>
                  </a:lnTo>
                  <a:lnTo>
                    <a:pt x="772" y="536"/>
                  </a:lnTo>
                  <a:lnTo>
                    <a:pt x="787" y="580"/>
                  </a:lnTo>
                  <a:lnTo>
                    <a:pt x="778" y="599"/>
                  </a:lnTo>
                  <a:lnTo>
                    <a:pt x="766" y="630"/>
                  </a:lnTo>
                  <a:lnTo>
                    <a:pt x="755" y="666"/>
                  </a:lnTo>
                  <a:lnTo>
                    <a:pt x="745" y="709"/>
                  </a:lnTo>
                  <a:lnTo>
                    <a:pt x="735" y="751"/>
                  </a:lnTo>
                  <a:lnTo>
                    <a:pt x="728" y="789"/>
                  </a:lnTo>
                  <a:lnTo>
                    <a:pt x="722" y="820"/>
                  </a:lnTo>
                  <a:lnTo>
                    <a:pt x="720" y="841"/>
                  </a:lnTo>
                  <a:lnTo>
                    <a:pt x="716" y="837"/>
                  </a:lnTo>
                  <a:lnTo>
                    <a:pt x="710" y="826"/>
                  </a:lnTo>
                  <a:lnTo>
                    <a:pt x="701" y="810"/>
                  </a:lnTo>
                  <a:lnTo>
                    <a:pt x="693" y="791"/>
                  </a:lnTo>
                  <a:lnTo>
                    <a:pt x="684" y="772"/>
                  </a:lnTo>
                  <a:lnTo>
                    <a:pt x="674" y="755"/>
                  </a:lnTo>
                  <a:lnTo>
                    <a:pt x="668" y="743"/>
                  </a:lnTo>
                  <a:lnTo>
                    <a:pt x="664" y="739"/>
                  </a:lnTo>
                  <a:lnTo>
                    <a:pt x="653" y="739"/>
                  </a:lnTo>
                  <a:lnTo>
                    <a:pt x="645" y="735"/>
                  </a:lnTo>
                  <a:lnTo>
                    <a:pt x="634" y="730"/>
                  </a:lnTo>
                  <a:lnTo>
                    <a:pt x="622" y="720"/>
                  </a:lnTo>
                  <a:lnTo>
                    <a:pt x="611" y="709"/>
                  </a:lnTo>
                  <a:lnTo>
                    <a:pt x="582" y="680"/>
                  </a:lnTo>
                  <a:lnTo>
                    <a:pt x="551" y="647"/>
                  </a:lnTo>
                  <a:lnTo>
                    <a:pt x="520" y="615"/>
                  </a:lnTo>
                  <a:lnTo>
                    <a:pt x="492" y="584"/>
                  </a:lnTo>
                  <a:lnTo>
                    <a:pt x="478" y="572"/>
                  </a:lnTo>
                  <a:lnTo>
                    <a:pt x="467" y="561"/>
                  </a:lnTo>
                  <a:lnTo>
                    <a:pt x="457" y="553"/>
                  </a:lnTo>
                  <a:lnTo>
                    <a:pt x="449" y="549"/>
                  </a:lnTo>
                  <a:lnTo>
                    <a:pt x="432" y="540"/>
                  </a:lnTo>
                  <a:lnTo>
                    <a:pt x="417" y="528"/>
                  </a:lnTo>
                  <a:lnTo>
                    <a:pt x="405" y="517"/>
                  </a:lnTo>
                  <a:lnTo>
                    <a:pt x="394" y="503"/>
                  </a:lnTo>
                  <a:lnTo>
                    <a:pt x="375" y="474"/>
                  </a:lnTo>
                  <a:lnTo>
                    <a:pt x="357" y="444"/>
                  </a:lnTo>
                  <a:lnTo>
                    <a:pt x="340" y="413"/>
                  </a:lnTo>
                  <a:lnTo>
                    <a:pt x="321" y="384"/>
                  </a:lnTo>
                  <a:lnTo>
                    <a:pt x="309" y="371"/>
                  </a:lnTo>
                  <a:lnTo>
                    <a:pt x="296" y="357"/>
                  </a:lnTo>
                  <a:lnTo>
                    <a:pt x="280" y="346"/>
                  </a:lnTo>
                  <a:lnTo>
                    <a:pt x="261" y="334"/>
                  </a:lnTo>
                  <a:lnTo>
                    <a:pt x="233" y="315"/>
                  </a:lnTo>
                  <a:lnTo>
                    <a:pt x="200" y="290"/>
                  </a:lnTo>
                  <a:lnTo>
                    <a:pt x="165" y="263"/>
                  </a:lnTo>
                  <a:lnTo>
                    <a:pt x="131" y="234"/>
                  </a:lnTo>
                  <a:lnTo>
                    <a:pt x="94" y="209"/>
                  </a:lnTo>
                  <a:lnTo>
                    <a:pt x="62" y="186"/>
                  </a:lnTo>
                  <a:lnTo>
                    <a:pt x="44" y="179"/>
                  </a:lnTo>
                  <a:lnTo>
                    <a:pt x="29" y="173"/>
                  </a:lnTo>
                  <a:lnTo>
                    <a:pt x="14" y="167"/>
                  </a:lnTo>
                  <a:lnTo>
                    <a:pt x="0" y="167"/>
                  </a:lnTo>
                  <a:lnTo>
                    <a:pt x="8" y="148"/>
                  </a:lnTo>
                  <a:lnTo>
                    <a:pt x="21" y="129"/>
                  </a:lnTo>
                  <a:lnTo>
                    <a:pt x="39" y="108"/>
                  </a:lnTo>
                  <a:lnTo>
                    <a:pt x="56" y="87"/>
                  </a:lnTo>
                  <a:lnTo>
                    <a:pt x="73" y="64"/>
                  </a:lnTo>
                  <a:lnTo>
                    <a:pt x="90" y="42"/>
                  </a:lnTo>
                  <a:lnTo>
                    <a:pt x="104" y="21"/>
                  </a:lnTo>
                  <a:lnTo>
                    <a:pt x="115" y="0"/>
                  </a:lnTo>
                  <a:close/>
                </a:path>
              </a:pathLst>
            </a:custGeom>
            <a:solidFill>
              <a:schemeClr val="bg1"/>
            </a:solidFill>
            <a:ln w="9525">
              <a:solidFill>
                <a:srgbClr val="777777"/>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26" name="Freeform 51"/>
            <p:cNvSpPr>
              <a:spLocks noEditPoints="1"/>
            </p:cNvSpPr>
            <p:nvPr/>
          </p:nvSpPr>
          <p:spPr bwMode="auto">
            <a:xfrm flipH="1">
              <a:off x="4223" y="2297"/>
              <a:ext cx="798" cy="1516"/>
            </a:xfrm>
            <a:custGeom>
              <a:avLst/>
              <a:gdLst>
                <a:gd name="T0" fmla="*/ 79 w 1635"/>
                <a:gd name="T1" fmla="*/ 2 h 3088"/>
                <a:gd name="T2" fmla="*/ 132 w 1635"/>
                <a:gd name="T3" fmla="*/ 15 h 3088"/>
                <a:gd name="T4" fmla="*/ 165 w 1635"/>
                <a:gd name="T5" fmla="*/ 43 h 3088"/>
                <a:gd name="T6" fmla="*/ 159 w 1635"/>
                <a:gd name="T7" fmla="*/ 51 h 3088"/>
                <a:gd name="T8" fmla="*/ 141 w 1635"/>
                <a:gd name="T9" fmla="*/ 54 h 3088"/>
                <a:gd name="T10" fmla="*/ 133 w 1635"/>
                <a:gd name="T11" fmla="*/ 48 h 3088"/>
                <a:gd name="T12" fmla="*/ 137 w 1635"/>
                <a:gd name="T13" fmla="*/ 68 h 3088"/>
                <a:gd name="T14" fmla="*/ 125 w 1635"/>
                <a:gd name="T15" fmla="*/ 89 h 3088"/>
                <a:gd name="T16" fmla="*/ 101 w 1635"/>
                <a:gd name="T17" fmla="*/ 76 h 3088"/>
                <a:gd name="T18" fmla="*/ 59 w 1635"/>
                <a:gd name="T19" fmla="*/ 132 h 3088"/>
                <a:gd name="T20" fmla="*/ 25 w 1635"/>
                <a:gd name="T21" fmla="*/ 114 h 3088"/>
                <a:gd name="T22" fmla="*/ 34 w 1635"/>
                <a:gd name="T23" fmla="*/ 33 h 3088"/>
                <a:gd name="T24" fmla="*/ 104 w 1635"/>
                <a:gd name="T25" fmla="*/ 85 h 3088"/>
                <a:gd name="T26" fmla="*/ 102 w 1635"/>
                <a:gd name="T27" fmla="*/ 91 h 3088"/>
                <a:gd name="T28" fmla="*/ 102 w 1635"/>
                <a:gd name="T29" fmla="*/ 83 h 3088"/>
                <a:gd name="T30" fmla="*/ 103 w 1635"/>
                <a:gd name="T31" fmla="*/ 98 h 3088"/>
                <a:gd name="T32" fmla="*/ 109 w 1635"/>
                <a:gd name="T33" fmla="*/ 99 h 3088"/>
                <a:gd name="T34" fmla="*/ 105 w 1635"/>
                <a:gd name="T35" fmla="*/ 92 h 3088"/>
                <a:gd name="T36" fmla="*/ 107 w 1635"/>
                <a:gd name="T37" fmla="*/ 139 h 3088"/>
                <a:gd name="T38" fmla="*/ 142 w 1635"/>
                <a:gd name="T39" fmla="*/ 163 h 3088"/>
                <a:gd name="T40" fmla="*/ 107 w 1635"/>
                <a:gd name="T41" fmla="*/ 169 h 3088"/>
                <a:gd name="T42" fmla="*/ 99 w 1635"/>
                <a:gd name="T43" fmla="*/ 139 h 3088"/>
                <a:gd name="T44" fmla="*/ 102 w 1635"/>
                <a:gd name="T45" fmla="*/ 113 h 3088"/>
                <a:gd name="T46" fmla="*/ 156 w 1635"/>
                <a:gd name="T47" fmla="*/ 120 h 3088"/>
                <a:gd name="T48" fmla="*/ 156 w 1635"/>
                <a:gd name="T49" fmla="*/ 93 h 3088"/>
                <a:gd name="T50" fmla="*/ 150 w 1635"/>
                <a:gd name="T51" fmla="*/ 92 h 3088"/>
                <a:gd name="T52" fmla="*/ 34 w 1635"/>
                <a:gd name="T53" fmla="*/ 160 h 3088"/>
                <a:gd name="T54" fmla="*/ 28 w 1635"/>
                <a:gd name="T55" fmla="*/ 160 h 3088"/>
                <a:gd name="T56" fmla="*/ 27 w 1635"/>
                <a:gd name="T57" fmla="*/ 162 h 3088"/>
                <a:gd name="T58" fmla="*/ 32 w 1635"/>
                <a:gd name="T59" fmla="*/ 168 h 3088"/>
                <a:gd name="T60" fmla="*/ 46 w 1635"/>
                <a:gd name="T61" fmla="*/ 175 h 3088"/>
                <a:gd name="T62" fmla="*/ 58 w 1635"/>
                <a:gd name="T63" fmla="*/ 186 h 3088"/>
                <a:gd name="T64" fmla="*/ 58 w 1635"/>
                <a:gd name="T65" fmla="*/ 204 h 3088"/>
                <a:gd name="T66" fmla="*/ 50 w 1635"/>
                <a:gd name="T67" fmla="*/ 226 h 3088"/>
                <a:gd name="T68" fmla="*/ 50 w 1635"/>
                <a:gd name="T69" fmla="*/ 236 h 3088"/>
                <a:gd name="T70" fmla="*/ 59 w 1635"/>
                <a:gd name="T71" fmla="*/ 265 h 3088"/>
                <a:gd name="T72" fmla="*/ 37 w 1635"/>
                <a:gd name="T73" fmla="*/ 243 h 3088"/>
                <a:gd name="T74" fmla="*/ 58 w 1635"/>
                <a:gd name="T75" fmla="*/ 286 h 3088"/>
                <a:gd name="T76" fmla="*/ 53 w 1635"/>
                <a:gd name="T77" fmla="*/ 306 h 3088"/>
                <a:gd name="T78" fmla="*/ 25 w 1635"/>
                <a:gd name="T79" fmla="*/ 243 h 3088"/>
                <a:gd name="T80" fmla="*/ 12 w 1635"/>
                <a:gd name="T81" fmla="*/ 239 h 3088"/>
                <a:gd name="T82" fmla="*/ 18 w 1635"/>
                <a:gd name="T83" fmla="*/ 274 h 3088"/>
                <a:gd name="T84" fmla="*/ 50 w 1635"/>
                <a:gd name="T85" fmla="*/ 315 h 3088"/>
                <a:gd name="T86" fmla="*/ 50 w 1635"/>
                <a:gd name="T87" fmla="*/ 325 h 3088"/>
                <a:gd name="T88" fmla="*/ 4 w 1635"/>
                <a:gd name="T89" fmla="*/ 279 h 3088"/>
                <a:gd name="T90" fmla="*/ 22 w 1635"/>
                <a:gd name="T91" fmla="*/ 316 h 3088"/>
                <a:gd name="T92" fmla="*/ 56 w 1635"/>
                <a:gd name="T93" fmla="*/ 352 h 3088"/>
                <a:gd name="T94" fmla="*/ 8 w 1635"/>
                <a:gd name="T95" fmla="*/ 148 h 3088"/>
                <a:gd name="T96" fmla="*/ 30 w 1635"/>
                <a:gd name="T97" fmla="*/ 151 h 3088"/>
                <a:gd name="T98" fmla="*/ 186 w 1635"/>
                <a:gd name="T99" fmla="*/ 352 h 3088"/>
                <a:gd name="T100" fmla="*/ 190 w 1635"/>
                <a:gd name="T101" fmla="*/ 341 h 3088"/>
                <a:gd name="T102" fmla="*/ 178 w 1635"/>
                <a:gd name="T103" fmla="*/ 337 h 3088"/>
                <a:gd name="T104" fmla="*/ 182 w 1635"/>
                <a:gd name="T105" fmla="*/ 338 h 3088"/>
                <a:gd name="T106" fmla="*/ 175 w 1635"/>
                <a:gd name="T107" fmla="*/ 337 h 3088"/>
                <a:gd name="T108" fmla="*/ 159 w 1635"/>
                <a:gd name="T109" fmla="*/ 333 h 3088"/>
                <a:gd name="T110" fmla="*/ 167 w 1635"/>
                <a:gd name="T111" fmla="*/ 337 h 3088"/>
                <a:gd name="T112" fmla="*/ 171 w 1635"/>
                <a:gd name="T113" fmla="*/ 333 h 3088"/>
                <a:gd name="T114" fmla="*/ 160 w 1635"/>
                <a:gd name="T115" fmla="*/ 341 h 3088"/>
                <a:gd name="T116" fmla="*/ 174 w 1635"/>
                <a:gd name="T117" fmla="*/ 358 h 3088"/>
                <a:gd name="T118" fmla="*/ 153 w 1635"/>
                <a:gd name="T119" fmla="*/ 335 h 3088"/>
                <a:gd name="T120" fmla="*/ 155 w 1635"/>
                <a:gd name="T121" fmla="*/ 345 h 3088"/>
                <a:gd name="T122" fmla="*/ 134 w 1635"/>
                <a:gd name="T123" fmla="*/ 361 h 3088"/>
                <a:gd name="T124" fmla="*/ 143 w 1635"/>
                <a:gd name="T125" fmla="*/ 341 h 30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5"/>
                <a:gd name="T190" fmla="*/ 0 h 3088"/>
                <a:gd name="T191" fmla="*/ 1635 w 1635"/>
                <a:gd name="T192" fmla="*/ 3088 h 30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5" h="3088">
                  <a:moveTo>
                    <a:pt x="320" y="232"/>
                  </a:moveTo>
                  <a:lnTo>
                    <a:pt x="359" y="184"/>
                  </a:lnTo>
                  <a:lnTo>
                    <a:pt x="391" y="143"/>
                  </a:lnTo>
                  <a:lnTo>
                    <a:pt x="420" y="111"/>
                  </a:lnTo>
                  <a:lnTo>
                    <a:pt x="443" y="84"/>
                  </a:lnTo>
                  <a:lnTo>
                    <a:pt x="464" y="65"/>
                  </a:lnTo>
                  <a:lnTo>
                    <a:pt x="483" y="49"/>
                  </a:lnTo>
                  <a:lnTo>
                    <a:pt x="501" y="38"/>
                  </a:lnTo>
                  <a:lnTo>
                    <a:pt x="518" y="30"/>
                  </a:lnTo>
                  <a:lnTo>
                    <a:pt x="535" y="26"/>
                  </a:lnTo>
                  <a:lnTo>
                    <a:pt x="552" y="23"/>
                  </a:lnTo>
                  <a:lnTo>
                    <a:pt x="570" y="23"/>
                  </a:lnTo>
                  <a:lnTo>
                    <a:pt x="591" y="23"/>
                  </a:lnTo>
                  <a:lnTo>
                    <a:pt x="616" y="21"/>
                  </a:lnTo>
                  <a:lnTo>
                    <a:pt x="645" y="21"/>
                  </a:lnTo>
                  <a:lnTo>
                    <a:pt x="677" y="17"/>
                  </a:lnTo>
                  <a:lnTo>
                    <a:pt x="714" y="13"/>
                  </a:lnTo>
                  <a:lnTo>
                    <a:pt x="735" y="7"/>
                  </a:lnTo>
                  <a:lnTo>
                    <a:pt x="756" y="3"/>
                  </a:lnTo>
                  <a:lnTo>
                    <a:pt x="775" y="0"/>
                  </a:lnTo>
                  <a:lnTo>
                    <a:pt x="796" y="0"/>
                  </a:lnTo>
                  <a:lnTo>
                    <a:pt x="815" y="0"/>
                  </a:lnTo>
                  <a:lnTo>
                    <a:pt x="837" y="0"/>
                  </a:lnTo>
                  <a:lnTo>
                    <a:pt x="856" y="1"/>
                  </a:lnTo>
                  <a:lnTo>
                    <a:pt x="875" y="5"/>
                  </a:lnTo>
                  <a:lnTo>
                    <a:pt x="913" y="15"/>
                  </a:lnTo>
                  <a:lnTo>
                    <a:pt x="952" y="26"/>
                  </a:lnTo>
                  <a:lnTo>
                    <a:pt x="988" y="42"/>
                  </a:lnTo>
                  <a:lnTo>
                    <a:pt x="1027" y="59"/>
                  </a:lnTo>
                  <a:lnTo>
                    <a:pt x="1063" y="80"/>
                  </a:lnTo>
                  <a:lnTo>
                    <a:pt x="1099" y="101"/>
                  </a:lnTo>
                  <a:lnTo>
                    <a:pt x="1134" y="124"/>
                  </a:lnTo>
                  <a:lnTo>
                    <a:pt x="1169" y="147"/>
                  </a:lnTo>
                  <a:lnTo>
                    <a:pt x="1238" y="193"/>
                  </a:lnTo>
                  <a:lnTo>
                    <a:pt x="1305" y="238"/>
                  </a:lnTo>
                  <a:lnTo>
                    <a:pt x="1316" y="245"/>
                  </a:lnTo>
                  <a:lnTo>
                    <a:pt x="1326" y="253"/>
                  </a:lnTo>
                  <a:lnTo>
                    <a:pt x="1334" y="261"/>
                  </a:lnTo>
                  <a:lnTo>
                    <a:pt x="1339" y="270"/>
                  </a:lnTo>
                  <a:lnTo>
                    <a:pt x="1351" y="291"/>
                  </a:lnTo>
                  <a:lnTo>
                    <a:pt x="1362" y="312"/>
                  </a:lnTo>
                  <a:lnTo>
                    <a:pt x="1368" y="322"/>
                  </a:lnTo>
                  <a:lnTo>
                    <a:pt x="1374" y="332"/>
                  </a:lnTo>
                  <a:lnTo>
                    <a:pt x="1380" y="341"/>
                  </a:lnTo>
                  <a:lnTo>
                    <a:pt x="1387" y="347"/>
                  </a:lnTo>
                  <a:lnTo>
                    <a:pt x="1397" y="355"/>
                  </a:lnTo>
                  <a:lnTo>
                    <a:pt x="1407" y="358"/>
                  </a:lnTo>
                  <a:lnTo>
                    <a:pt x="1418" y="362"/>
                  </a:lnTo>
                  <a:lnTo>
                    <a:pt x="1432" y="362"/>
                  </a:lnTo>
                  <a:lnTo>
                    <a:pt x="1432" y="372"/>
                  </a:lnTo>
                  <a:lnTo>
                    <a:pt x="1430" y="382"/>
                  </a:lnTo>
                  <a:lnTo>
                    <a:pt x="1428" y="389"/>
                  </a:lnTo>
                  <a:lnTo>
                    <a:pt x="1426" y="399"/>
                  </a:lnTo>
                  <a:lnTo>
                    <a:pt x="1422" y="406"/>
                  </a:lnTo>
                  <a:lnTo>
                    <a:pt x="1420" y="414"/>
                  </a:lnTo>
                  <a:lnTo>
                    <a:pt x="1416" y="420"/>
                  </a:lnTo>
                  <a:lnTo>
                    <a:pt x="1414" y="428"/>
                  </a:lnTo>
                  <a:lnTo>
                    <a:pt x="1407" y="429"/>
                  </a:lnTo>
                  <a:lnTo>
                    <a:pt x="1397" y="429"/>
                  </a:lnTo>
                  <a:lnTo>
                    <a:pt x="1391" y="429"/>
                  </a:lnTo>
                  <a:lnTo>
                    <a:pt x="1384" y="429"/>
                  </a:lnTo>
                  <a:lnTo>
                    <a:pt x="1376" y="429"/>
                  </a:lnTo>
                  <a:lnTo>
                    <a:pt x="1370" y="428"/>
                  </a:lnTo>
                  <a:lnTo>
                    <a:pt x="1362" y="428"/>
                  </a:lnTo>
                  <a:lnTo>
                    <a:pt x="1353" y="428"/>
                  </a:lnTo>
                  <a:lnTo>
                    <a:pt x="1349" y="437"/>
                  </a:lnTo>
                  <a:lnTo>
                    <a:pt x="1343" y="449"/>
                  </a:lnTo>
                  <a:lnTo>
                    <a:pt x="1339" y="456"/>
                  </a:lnTo>
                  <a:lnTo>
                    <a:pt x="1334" y="464"/>
                  </a:lnTo>
                  <a:lnTo>
                    <a:pt x="1328" y="472"/>
                  </a:lnTo>
                  <a:lnTo>
                    <a:pt x="1320" y="477"/>
                  </a:lnTo>
                  <a:lnTo>
                    <a:pt x="1313" y="483"/>
                  </a:lnTo>
                  <a:lnTo>
                    <a:pt x="1303" y="491"/>
                  </a:lnTo>
                  <a:lnTo>
                    <a:pt x="1293" y="485"/>
                  </a:lnTo>
                  <a:lnTo>
                    <a:pt x="1280" y="479"/>
                  </a:lnTo>
                  <a:lnTo>
                    <a:pt x="1265" y="472"/>
                  </a:lnTo>
                  <a:lnTo>
                    <a:pt x="1249" y="466"/>
                  </a:lnTo>
                  <a:lnTo>
                    <a:pt x="1234" y="460"/>
                  </a:lnTo>
                  <a:lnTo>
                    <a:pt x="1218" y="456"/>
                  </a:lnTo>
                  <a:lnTo>
                    <a:pt x="1211" y="454"/>
                  </a:lnTo>
                  <a:lnTo>
                    <a:pt x="1205" y="454"/>
                  </a:lnTo>
                  <a:lnTo>
                    <a:pt x="1199" y="456"/>
                  </a:lnTo>
                  <a:lnTo>
                    <a:pt x="1194" y="458"/>
                  </a:lnTo>
                  <a:lnTo>
                    <a:pt x="1194" y="453"/>
                  </a:lnTo>
                  <a:lnTo>
                    <a:pt x="1194" y="445"/>
                  </a:lnTo>
                  <a:lnTo>
                    <a:pt x="1192" y="435"/>
                  </a:lnTo>
                  <a:lnTo>
                    <a:pt x="1192" y="426"/>
                  </a:lnTo>
                  <a:lnTo>
                    <a:pt x="1190" y="418"/>
                  </a:lnTo>
                  <a:lnTo>
                    <a:pt x="1190" y="408"/>
                  </a:lnTo>
                  <a:lnTo>
                    <a:pt x="1188" y="401"/>
                  </a:lnTo>
                  <a:lnTo>
                    <a:pt x="1188" y="395"/>
                  </a:lnTo>
                  <a:lnTo>
                    <a:pt x="1180" y="395"/>
                  </a:lnTo>
                  <a:lnTo>
                    <a:pt x="1171" y="397"/>
                  </a:lnTo>
                  <a:lnTo>
                    <a:pt x="1163" y="399"/>
                  </a:lnTo>
                  <a:lnTo>
                    <a:pt x="1155" y="401"/>
                  </a:lnTo>
                  <a:lnTo>
                    <a:pt x="1147" y="406"/>
                  </a:lnTo>
                  <a:lnTo>
                    <a:pt x="1142" y="412"/>
                  </a:lnTo>
                  <a:lnTo>
                    <a:pt x="1134" y="418"/>
                  </a:lnTo>
                  <a:lnTo>
                    <a:pt x="1126" y="428"/>
                  </a:lnTo>
                  <a:lnTo>
                    <a:pt x="1128" y="437"/>
                  </a:lnTo>
                  <a:lnTo>
                    <a:pt x="1130" y="447"/>
                  </a:lnTo>
                  <a:lnTo>
                    <a:pt x="1132" y="456"/>
                  </a:lnTo>
                  <a:lnTo>
                    <a:pt x="1136" y="466"/>
                  </a:lnTo>
                  <a:lnTo>
                    <a:pt x="1146" y="483"/>
                  </a:lnTo>
                  <a:lnTo>
                    <a:pt x="1157" y="501"/>
                  </a:lnTo>
                  <a:lnTo>
                    <a:pt x="1169" y="518"/>
                  </a:lnTo>
                  <a:lnTo>
                    <a:pt x="1178" y="535"/>
                  </a:lnTo>
                  <a:lnTo>
                    <a:pt x="1182" y="545"/>
                  </a:lnTo>
                  <a:lnTo>
                    <a:pt x="1186" y="552"/>
                  </a:lnTo>
                  <a:lnTo>
                    <a:pt x="1188" y="560"/>
                  </a:lnTo>
                  <a:lnTo>
                    <a:pt x="1188" y="570"/>
                  </a:lnTo>
                  <a:lnTo>
                    <a:pt x="1174" y="577"/>
                  </a:lnTo>
                  <a:lnTo>
                    <a:pt x="1159" y="583"/>
                  </a:lnTo>
                  <a:lnTo>
                    <a:pt x="1144" y="589"/>
                  </a:lnTo>
                  <a:lnTo>
                    <a:pt x="1126" y="593"/>
                  </a:lnTo>
                  <a:lnTo>
                    <a:pt x="1111" y="598"/>
                  </a:lnTo>
                  <a:lnTo>
                    <a:pt x="1096" y="606"/>
                  </a:lnTo>
                  <a:lnTo>
                    <a:pt x="1080" y="618"/>
                  </a:lnTo>
                  <a:lnTo>
                    <a:pt x="1067" y="633"/>
                  </a:lnTo>
                  <a:lnTo>
                    <a:pt x="1067" y="648"/>
                  </a:lnTo>
                  <a:lnTo>
                    <a:pt x="1069" y="662"/>
                  </a:lnTo>
                  <a:lnTo>
                    <a:pt x="1073" y="675"/>
                  </a:lnTo>
                  <a:lnTo>
                    <a:pt x="1075" y="689"/>
                  </a:lnTo>
                  <a:lnTo>
                    <a:pt x="1078" y="702"/>
                  </a:lnTo>
                  <a:lnTo>
                    <a:pt x="1082" y="717"/>
                  </a:lnTo>
                  <a:lnTo>
                    <a:pt x="1084" y="731"/>
                  </a:lnTo>
                  <a:lnTo>
                    <a:pt x="1084" y="746"/>
                  </a:lnTo>
                  <a:lnTo>
                    <a:pt x="1076" y="756"/>
                  </a:lnTo>
                  <a:lnTo>
                    <a:pt x="1069" y="764"/>
                  </a:lnTo>
                  <a:lnTo>
                    <a:pt x="1061" y="769"/>
                  </a:lnTo>
                  <a:lnTo>
                    <a:pt x="1053" y="775"/>
                  </a:lnTo>
                  <a:lnTo>
                    <a:pt x="1046" y="779"/>
                  </a:lnTo>
                  <a:lnTo>
                    <a:pt x="1038" y="781"/>
                  </a:lnTo>
                  <a:lnTo>
                    <a:pt x="1030" y="781"/>
                  </a:lnTo>
                  <a:lnTo>
                    <a:pt x="1023" y="781"/>
                  </a:lnTo>
                  <a:lnTo>
                    <a:pt x="1009" y="779"/>
                  </a:lnTo>
                  <a:lnTo>
                    <a:pt x="994" y="771"/>
                  </a:lnTo>
                  <a:lnTo>
                    <a:pt x="980" y="762"/>
                  </a:lnTo>
                  <a:lnTo>
                    <a:pt x="965" y="750"/>
                  </a:lnTo>
                  <a:lnTo>
                    <a:pt x="938" y="719"/>
                  </a:lnTo>
                  <a:lnTo>
                    <a:pt x="909" y="687"/>
                  </a:lnTo>
                  <a:lnTo>
                    <a:pt x="896" y="671"/>
                  </a:lnTo>
                  <a:lnTo>
                    <a:pt x="881" y="656"/>
                  </a:lnTo>
                  <a:lnTo>
                    <a:pt x="867" y="644"/>
                  </a:lnTo>
                  <a:lnTo>
                    <a:pt x="852" y="633"/>
                  </a:lnTo>
                  <a:lnTo>
                    <a:pt x="840" y="650"/>
                  </a:lnTo>
                  <a:lnTo>
                    <a:pt x="829" y="644"/>
                  </a:lnTo>
                  <a:lnTo>
                    <a:pt x="819" y="641"/>
                  </a:lnTo>
                  <a:lnTo>
                    <a:pt x="810" y="641"/>
                  </a:lnTo>
                  <a:lnTo>
                    <a:pt x="800" y="643"/>
                  </a:lnTo>
                  <a:lnTo>
                    <a:pt x="792" y="648"/>
                  </a:lnTo>
                  <a:lnTo>
                    <a:pt x="785" y="654"/>
                  </a:lnTo>
                  <a:lnTo>
                    <a:pt x="777" y="662"/>
                  </a:lnTo>
                  <a:lnTo>
                    <a:pt x="771" y="671"/>
                  </a:lnTo>
                  <a:lnTo>
                    <a:pt x="758" y="692"/>
                  </a:lnTo>
                  <a:lnTo>
                    <a:pt x="746" y="714"/>
                  </a:lnTo>
                  <a:lnTo>
                    <a:pt x="735" y="735"/>
                  </a:lnTo>
                  <a:lnTo>
                    <a:pt x="723" y="752"/>
                  </a:lnTo>
                  <a:lnTo>
                    <a:pt x="700" y="752"/>
                  </a:lnTo>
                  <a:lnTo>
                    <a:pt x="503" y="1111"/>
                  </a:lnTo>
                  <a:lnTo>
                    <a:pt x="491" y="1111"/>
                  </a:lnTo>
                  <a:lnTo>
                    <a:pt x="478" y="1109"/>
                  </a:lnTo>
                  <a:lnTo>
                    <a:pt x="464" y="1105"/>
                  </a:lnTo>
                  <a:lnTo>
                    <a:pt x="451" y="1099"/>
                  </a:lnTo>
                  <a:lnTo>
                    <a:pt x="418" y="1086"/>
                  </a:lnTo>
                  <a:lnTo>
                    <a:pt x="384" y="1073"/>
                  </a:lnTo>
                  <a:lnTo>
                    <a:pt x="351" y="1057"/>
                  </a:lnTo>
                  <a:lnTo>
                    <a:pt x="318" y="1044"/>
                  </a:lnTo>
                  <a:lnTo>
                    <a:pt x="305" y="1040"/>
                  </a:lnTo>
                  <a:lnTo>
                    <a:pt x="289" y="1034"/>
                  </a:lnTo>
                  <a:lnTo>
                    <a:pt x="278" y="1032"/>
                  </a:lnTo>
                  <a:lnTo>
                    <a:pt x="266" y="1032"/>
                  </a:lnTo>
                  <a:lnTo>
                    <a:pt x="251" y="1017"/>
                  </a:lnTo>
                  <a:lnTo>
                    <a:pt x="240" y="1002"/>
                  </a:lnTo>
                  <a:lnTo>
                    <a:pt x="228" y="982"/>
                  </a:lnTo>
                  <a:lnTo>
                    <a:pt x="218" y="961"/>
                  </a:lnTo>
                  <a:lnTo>
                    <a:pt x="211" y="938"/>
                  </a:lnTo>
                  <a:lnTo>
                    <a:pt x="203" y="913"/>
                  </a:lnTo>
                  <a:lnTo>
                    <a:pt x="199" y="886"/>
                  </a:lnTo>
                  <a:lnTo>
                    <a:pt x="195" y="859"/>
                  </a:lnTo>
                  <a:lnTo>
                    <a:pt x="193" y="831"/>
                  </a:lnTo>
                  <a:lnTo>
                    <a:pt x="192" y="800"/>
                  </a:lnTo>
                  <a:lnTo>
                    <a:pt x="192" y="769"/>
                  </a:lnTo>
                  <a:lnTo>
                    <a:pt x="193" y="739"/>
                  </a:lnTo>
                  <a:lnTo>
                    <a:pt x="197" y="673"/>
                  </a:lnTo>
                  <a:lnTo>
                    <a:pt x="207" y="608"/>
                  </a:lnTo>
                  <a:lnTo>
                    <a:pt x="218" y="545"/>
                  </a:lnTo>
                  <a:lnTo>
                    <a:pt x="232" y="481"/>
                  </a:lnTo>
                  <a:lnTo>
                    <a:pt x="245" y="422"/>
                  </a:lnTo>
                  <a:lnTo>
                    <a:pt x="261" y="368"/>
                  </a:lnTo>
                  <a:lnTo>
                    <a:pt x="278" y="322"/>
                  </a:lnTo>
                  <a:lnTo>
                    <a:pt x="293" y="282"/>
                  </a:lnTo>
                  <a:lnTo>
                    <a:pt x="307" y="251"/>
                  </a:lnTo>
                  <a:lnTo>
                    <a:pt x="320" y="232"/>
                  </a:lnTo>
                  <a:close/>
                  <a:moveTo>
                    <a:pt x="871" y="681"/>
                  </a:moveTo>
                  <a:lnTo>
                    <a:pt x="873" y="683"/>
                  </a:lnTo>
                  <a:lnTo>
                    <a:pt x="877" y="685"/>
                  </a:lnTo>
                  <a:lnTo>
                    <a:pt x="881" y="689"/>
                  </a:lnTo>
                  <a:lnTo>
                    <a:pt x="883" y="692"/>
                  </a:lnTo>
                  <a:lnTo>
                    <a:pt x="886" y="698"/>
                  </a:lnTo>
                  <a:lnTo>
                    <a:pt x="890" y="702"/>
                  </a:lnTo>
                  <a:lnTo>
                    <a:pt x="892" y="704"/>
                  </a:lnTo>
                  <a:lnTo>
                    <a:pt x="896" y="706"/>
                  </a:lnTo>
                  <a:lnTo>
                    <a:pt x="896" y="708"/>
                  </a:lnTo>
                  <a:lnTo>
                    <a:pt x="896" y="712"/>
                  </a:lnTo>
                  <a:lnTo>
                    <a:pt x="898" y="714"/>
                  </a:lnTo>
                  <a:lnTo>
                    <a:pt x="898" y="717"/>
                  </a:lnTo>
                  <a:lnTo>
                    <a:pt x="900" y="719"/>
                  </a:lnTo>
                  <a:lnTo>
                    <a:pt x="900" y="723"/>
                  </a:lnTo>
                  <a:lnTo>
                    <a:pt x="902" y="727"/>
                  </a:lnTo>
                  <a:lnTo>
                    <a:pt x="902" y="729"/>
                  </a:lnTo>
                  <a:lnTo>
                    <a:pt x="902" y="733"/>
                  </a:lnTo>
                  <a:lnTo>
                    <a:pt x="900" y="737"/>
                  </a:lnTo>
                  <a:lnTo>
                    <a:pt x="900" y="740"/>
                  </a:lnTo>
                  <a:lnTo>
                    <a:pt x="898" y="744"/>
                  </a:lnTo>
                  <a:lnTo>
                    <a:pt x="898" y="748"/>
                  </a:lnTo>
                  <a:lnTo>
                    <a:pt x="896" y="750"/>
                  </a:lnTo>
                  <a:lnTo>
                    <a:pt x="896" y="752"/>
                  </a:lnTo>
                  <a:lnTo>
                    <a:pt x="888" y="762"/>
                  </a:lnTo>
                  <a:lnTo>
                    <a:pt x="886" y="764"/>
                  </a:lnTo>
                  <a:lnTo>
                    <a:pt x="884" y="765"/>
                  </a:lnTo>
                  <a:lnTo>
                    <a:pt x="881" y="767"/>
                  </a:lnTo>
                  <a:lnTo>
                    <a:pt x="877" y="769"/>
                  </a:lnTo>
                  <a:lnTo>
                    <a:pt x="873" y="771"/>
                  </a:lnTo>
                  <a:lnTo>
                    <a:pt x="871" y="771"/>
                  </a:lnTo>
                  <a:lnTo>
                    <a:pt x="867" y="773"/>
                  </a:lnTo>
                  <a:lnTo>
                    <a:pt x="865" y="777"/>
                  </a:lnTo>
                  <a:lnTo>
                    <a:pt x="861" y="765"/>
                  </a:lnTo>
                  <a:lnTo>
                    <a:pt x="861" y="758"/>
                  </a:lnTo>
                  <a:lnTo>
                    <a:pt x="863" y="750"/>
                  </a:lnTo>
                  <a:lnTo>
                    <a:pt x="865" y="744"/>
                  </a:lnTo>
                  <a:lnTo>
                    <a:pt x="871" y="739"/>
                  </a:lnTo>
                  <a:lnTo>
                    <a:pt x="877" y="735"/>
                  </a:lnTo>
                  <a:lnTo>
                    <a:pt x="883" y="733"/>
                  </a:lnTo>
                  <a:lnTo>
                    <a:pt x="888" y="729"/>
                  </a:lnTo>
                  <a:lnTo>
                    <a:pt x="888" y="723"/>
                  </a:lnTo>
                  <a:lnTo>
                    <a:pt x="886" y="716"/>
                  </a:lnTo>
                  <a:lnTo>
                    <a:pt x="883" y="710"/>
                  </a:lnTo>
                  <a:lnTo>
                    <a:pt x="881" y="702"/>
                  </a:lnTo>
                  <a:lnTo>
                    <a:pt x="877" y="696"/>
                  </a:lnTo>
                  <a:lnTo>
                    <a:pt x="875" y="691"/>
                  </a:lnTo>
                  <a:lnTo>
                    <a:pt x="871" y="685"/>
                  </a:lnTo>
                  <a:lnTo>
                    <a:pt x="871" y="681"/>
                  </a:lnTo>
                  <a:close/>
                  <a:moveTo>
                    <a:pt x="908" y="777"/>
                  </a:moveTo>
                  <a:lnTo>
                    <a:pt x="902" y="781"/>
                  </a:lnTo>
                  <a:lnTo>
                    <a:pt x="896" y="783"/>
                  </a:lnTo>
                  <a:lnTo>
                    <a:pt x="890" y="787"/>
                  </a:lnTo>
                  <a:lnTo>
                    <a:pt x="886" y="792"/>
                  </a:lnTo>
                  <a:lnTo>
                    <a:pt x="883" y="798"/>
                  </a:lnTo>
                  <a:lnTo>
                    <a:pt x="881" y="804"/>
                  </a:lnTo>
                  <a:lnTo>
                    <a:pt x="879" y="813"/>
                  </a:lnTo>
                  <a:lnTo>
                    <a:pt x="877" y="825"/>
                  </a:lnTo>
                  <a:lnTo>
                    <a:pt x="881" y="825"/>
                  </a:lnTo>
                  <a:lnTo>
                    <a:pt x="884" y="825"/>
                  </a:lnTo>
                  <a:lnTo>
                    <a:pt x="886" y="827"/>
                  </a:lnTo>
                  <a:lnTo>
                    <a:pt x="890" y="827"/>
                  </a:lnTo>
                  <a:lnTo>
                    <a:pt x="892" y="829"/>
                  </a:lnTo>
                  <a:lnTo>
                    <a:pt x="894" y="827"/>
                  </a:lnTo>
                  <a:lnTo>
                    <a:pt x="898" y="827"/>
                  </a:lnTo>
                  <a:lnTo>
                    <a:pt x="902" y="825"/>
                  </a:lnTo>
                  <a:lnTo>
                    <a:pt x="906" y="829"/>
                  </a:lnTo>
                  <a:lnTo>
                    <a:pt x="911" y="835"/>
                  </a:lnTo>
                  <a:lnTo>
                    <a:pt x="915" y="836"/>
                  </a:lnTo>
                  <a:lnTo>
                    <a:pt x="919" y="840"/>
                  </a:lnTo>
                  <a:lnTo>
                    <a:pt x="925" y="844"/>
                  </a:lnTo>
                  <a:lnTo>
                    <a:pt x="929" y="846"/>
                  </a:lnTo>
                  <a:lnTo>
                    <a:pt x="932" y="852"/>
                  </a:lnTo>
                  <a:lnTo>
                    <a:pt x="938" y="856"/>
                  </a:lnTo>
                  <a:lnTo>
                    <a:pt x="938" y="848"/>
                  </a:lnTo>
                  <a:lnTo>
                    <a:pt x="936" y="842"/>
                  </a:lnTo>
                  <a:lnTo>
                    <a:pt x="934" y="838"/>
                  </a:lnTo>
                  <a:lnTo>
                    <a:pt x="929" y="833"/>
                  </a:lnTo>
                  <a:lnTo>
                    <a:pt x="925" y="831"/>
                  </a:lnTo>
                  <a:lnTo>
                    <a:pt x="919" y="827"/>
                  </a:lnTo>
                  <a:lnTo>
                    <a:pt x="913" y="821"/>
                  </a:lnTo>
                  <a:lnTo>
                    <a:pt x="908" y="817"/>
                  </a:lnTo>
                  <a:lnTo>
                    <a:pt x="908" y="813"/>
                  </a:lnTo>
                  <a:lnTo>
                    <a:pt x="908" y="810"/>
                  </a:lnTo>
                  <a:lnTo>
                    <a:pt x="909" y="806"/>
                  </a:lnTo>
                  <a:lnTo>
                    <a:pt x="909" y="800"/>
                  </a:lnTo>
                  <a:lnTo>
                    <a:pt x="911" y="794"/>
                  </a:lnTo>
                  <a:lnTo>
                    <a:pt x="913" y="788"/>
                  </a:lnTo>
                  <a:lnTo>
                    <a:pt x="913" y="783"/>
                  </a:lnTo>
                  <a:lnTo>
                    <a:pt x="913" y="777"/>
                  </a:lnTo>
                  <a:lnTo>
                    <a:pt x="911" y="777"/>
                  </a:lnTo>
                  <a:lnTo>
                    <a:pt x="909" y="779"/>
                  </a:lnTo>
                  <a:lnTo>
                    <a:pt x="908" y="779"/>
                  </a:lnTo>
                  <a:lnTo>
                    <a:pt x="906" y="781"/>
                  </a:lnTo>
                  <a:lnTo>
                    <a:pt x="906" y="779"/>
                  </a:lnTo>
                  <a:lnTo>
                    <a:pt x="908" y="777"/>
                  </a:lnTo>
                  <a:close/>
                  <a:moveTo>
                    <a:pt x="902" y="934"/>
                  </a:moveTo>
                  <a:lnTo>
                    <a:pt x="902" y="959"/>
                  </a:lnTo>
                  <a:lnTo>
                    <a:pt x="900" y="984"/>
                  </a:lnTo>
                  <a:lnTo>
                    <a:pt x="898" y="1009"/>
                  </a:lnTo>
                  <a:lnTo>
                    <a:pt x="896" y="1036"/>
                  </a:lnTo>
                  <a:lnTo>
                    <a:pt x="894" y="1061"/>
                  </a:lnTo>
                  <a:lnTo>
                    <a:pt x="892" y="1086"/>
                  </a:lnTo>
                  <a:lnTo>
                    <a:pt x="890" y="1111"/>
                  </a:lnTo>
                  <a:lnTo>
                    <a:pt x="890" y="1134"/>
                  </a:lnTo>
                  <a:lnTo>
                    <a:pt x="906" y="1155"/>
                  </a:lnTo>
                  <a:lnTo>
                    <a:pt x="925" y="1176"/>
                  </a:lnTo>
                  <a:lnTo>
                    <a:pt x="944" y="1197"/>
                  </a:lnTo>
                  <a:lnTo>
                    <a:pt x="965" y="1218"/>
                  </a:lnTo>
                  <a:lnTo>
                    <a:pt x="988" y="1238"/>
                  </a:lnTo>
                  <a:lnTo>
                    <a:pt x="1011" y="1257"/>
                  </a:lnTo>
                  <a:lnTo>
                    <a:pt x="1034" y="1274"/>
                  </a:lnTo>
                  <a:lnTo>
                    <a:pt x="1059" y="1291"/>
                  </a:lnTo>
                  <a:lnTo>
                    <a:pt x="1084" y="1309"/>
                  </a:lnTo>
                  <a:lnTo>
                    <a:pt x="1109" y="1322"/>
                  </a:lnTo>
                  <a:lnTo>
                    <a:pt x="1134" y="1336"/>
                  </a:lnTo>
                  <a:lnTo>
                    <a:pt x="1159" y="1345"/>
                  </a:lnTo>
                  <a:lnTo>
                    <a:pt x="1184" y="1355"/>
                  </a:lnTo>
                  <a:lnTo>
                    <a:pt x="1209" y="1360"/>
                  </a:lnTo>
                  <a:lnTo>
                    <a:pt x="1232" y="1364"/>
                  </a:lnTo>
                  <a:lnTo>
                    <a:pt x="1255" y="1366"/>
                  </a:lnTo>
                  <a:lnTo>
                    <a:pt x="1240" y="1374"/>
                  </a:lnTo>
                  <a:lnTo>
                    <a:pt x="1222" y="1382"/>
                  </a:lnTo>
                  <a:lnTo>
                    <a:pt x="1207" y="1387"/>
                  </a:lnTo>
                  <a:lnTo>
                    <a:pt x="1190" y="1393"/>
                  </a:lnTo>
                  <a:lnTo>
                    <a:pt x="1171" y="1397"/>
                  </a:lnTo>
                  <a:lnTo>
                    <a:pt x="1151" y="1399"/>
                  </a:lnTo>
                  <a:lnTo>
                    <a:pt x="1132" y="1399"/>
                  </a:lnTo>
                  <a:lnTo>
                    <a:pt x="1109" y="1397"/>
                  </a:lnTo>
                  <a:lnTo>
                    <a:pt x="1090" y="1395"/>
                  </a:lnTo>
                  <a:lnTo>
                    <a:pt x="1069" y="1395"/>
                  </a:lnTo>
                  <a:lnTo>
                    <a:pt x="1046" y="1397"/>
                  </a:lnTo>
                  <a:lnTo>
                    <a:pt x="1023" y="1397"/>
                  </a:lnTo>
                  <a:lnTo>
                    <a:pt x="1000" y="1401"/>
                  </a:lnTo>
                  <a:lnTo>
                    <a:pt x="979" y="1403"/>
                  </a:lnTo>
                  <a:lnTo>
                    <a:pt x="961" y="1403"/>
                  </a:lnTo>
                  <a:lnTo>
                    <a:pt x="948" y="1405"/>
                  </a:lnTo>
                  <a:lnTo>
                    <a:pt x="936" y="1418"/>
                  </a:lnTo>
                  <a:lnTo>
                    <a:pt x="925" y="1426"/>
                  </a:lnTo>
                  <a:lnTo>
                    <a:pt x="915" y="1432"/>
                  </a:lnTo>
                  <a:lnTo>
                    <a:pt x="908" y="1432"/>
                  </a:lnTo>
                  <a:lnTo>
                    <a:pt x="900" y="1428"/>
                  </a:lnTo>
                  <a:lnTo>
                    <a:pt x="894" y="1420"/>
                  </a:lnTo>
                  <a:lnTo>
                    <a:pt x="888" y="1410"/>
                  </a:lnTo>
                  <a:lnTo>
                    <a:pt x="884" y="1399"/>
                  </a:lnTo>
                  <a:lnTo>
                    <a:pt x="879" y="1368"/>
                  </a:lnTo>
                  <a:lnTo>
                    <a:pt x="875" y="1334"/>
                  </a:lnTo>
                  <a:lnTo>
                    <a:pt x="873" y="1297"/>
                  </a:lnTo>
                  <a:lnTo>
                    <a:pt x="871" y="1263"/>
                  </a:lnTo>
                  <a:lnTo>
                    <a:pt x="865" y="1253"/>
                  </a:lnTo>
                  <a:lnTo>
                    <a:pt x="861" y="1243"/>
                  </a:lnTo>
                  <a:lnTo>
                    <a:pt x="858" y="1232"/>
                  </a:lnTo>
                  <a:lnTo>
                    <a:pt x="854" y="1220"/>
                  </a:lnTo>
                  <a:lnTo>
                    <a:pt x="852" y="1197"/>
                  </a:lnTo>
                  <a:lnTo>
                    <a:pt x="852" y="1174"/>
                  </a:lnTo>
                  <a:lnTo>
                    <a:pt x="854" y="1149"/>
                  </a:lnTo>
                  <a:lnTo>
                    <a:pt x="856" y="1124"/>
                  </a:lnTo>
                  <a:lnTo>
                    <a:pt x="858" y="1101"/>
                  </a:lnTo>
                  <a:lnTo>
                    <a:pt x="860" y="1078"/>
                  </a:lnTo>
                  <a:lnTo>
                    <a:pt x="861" y="1074"/>
                  </a:lnTo>
                  <a:lnTo>
                    <a:pt x="863" y="1067"/>
                  </a:lnTo>
                  <a:lnTo>
                    <a:pt x="863" y="1055"/>
                  </a:lnTo>
                  <a:lnTo>
                    <a:pt x="863" y="1044"/>
                  </a:lnTo>
                  <a:lnTo>
                    <a:pt x="863" y="1032"/>
                  </a:lnTo>
                  <a:lnTo>
                    <a:pt x="865" y="1021"/>
                  </a:lnTo>
                  <a:lnTo>
                    <a:pt x="863" y="1009"/>
                  </a:lnTo>
                  <a:lnTo>
                    <a:pt x="863" y="1002"/>
                  </a:lnTo>
                  <a:lnTo>
                    <a:pt x="867" y="998"/>
                  </a:lnTo>
                  <a:lnTo>
                    <a:pt x="871" y="986"/>
                  </a:lnTo>
                  <a:lnTo>
                    <a:pt x="877" y="971"/>
                  </a:lnTo>
                  <a:lnTo>
                    <a:pt x="883" y="954"/>
                  </a:lnTo>
                  <a:lnTo>
                    <a:pt x="888" y="940"/>
                  </a:lnTo>
                  <a:lnTo>
                    <a:pt x="894" y="929"/>
                  </a:lnTo>
                  <a:lnTo>
                    <a:pt x="896" y="927"/>
                  </a:lnTo>
                  <a:lnTo>
                    <a:pt x="898" y="927"/>
                  </a:lnTo>
                  <a:lnTo>
                    <a:pt x="900" y="929"/>
                  </a:lnTo>
                  <a:lnTo>
                    <a:pt x="902" y="934"/>
                  </a:lnTo>
                  <a:close/>
                  <a:moveTo>
                    <a:pt x="1368" y="691"/>
                  </a:moveTo>
                  <a:lnTo>
                    <a:pt x="1380" y="702"/>
                  </a:lnTo>
                  <a:lnTo>
                    <a:pt x="1380" y="717"/>
                  </a:lnTo>
                  <a:lnTo>
                    <a:pt x="1380" y="731"/>
                  </a:lnTo>
                  <a:lnTo>
                    <a:pt x="1355" y="717"/>
                  </a:lnTo>
                  <a:lnTo>
                    <a:pt x="1268" y="702"/>
                  </a:lnTo>
                  <a:lnTo>
                    <a:pt x="1259" y="698"/>
                  </a:lnTo>
                  <a:lnTo>
                    <a:pt x="1368" y="691"/>
                  </a:lnTo>
                  <a:close/>
                  <a:moveTo>
                    <a:pt x="1372" y="1013"/>
                  </a:moveTo>
                  <a:lnTo>
                    <a:pt x="1339" y="1013"/>
                  </a:lnTo>
                  <a:lnTo>
                    <a:pt x="1318" y="1003"/>
                  </a:lnTo>
                  <a:lnTo>
                    <a:pt x="1349" y="990"/>
                  </a:lnTo>
                  <a:lnTo>
                    <a:pt x="1401" y="996"/>
                  </a:lnTo>
                  <a:lnTo>
                    <a:pt x="1395" y="1017"/>
                  </a:lnTo>
                  <a:lnTo>
                    <a:pt x="1359" y="1019"/>
                  </a:lnTo>
                  <a:lnTo>
                    <a:pt x="1372" y="1013"/>
                  </a:lnTo>
                  <a:close/>
                  <a:moveTo>
                    <a:pt x="1263" y="781"/>
                  </a:moveTo>
                  <a:lnTo>
                    <a:pt x="1286" y="811"/>
                  </a:lnTo>
                  <a:lnTo>
                    <a:pt x="1347" y="831"/>
                  </a:lnTo>
                  <a:lnTo>
                    <a:pt x="1293" y="810"/>
                  </a:lnTo>
                  <a:lnTo>
                    <a:pt x="1274" y="787"/>
                  </a:lnTo>
                  <a:lnTo>
                    <a:pt x="1284" y="787"/>
                  </a:lnTo>
                  <a:lnTo>
                    <a:pt x="1297" y="787"/>
                  </a:lnTo>
                  <a:lnTo>
                    <a:pt x="1311" y="787"/>
                  </a:lnTo>
                  <a:lnTo>
                    <a:pt x="1326" y="787"/>
                  </a:lnTo>
                  <a:lnTo>
                    <a:pt x="1339" y="785"/>
                  </a:lnTo>
                  <a:lnTo>
                    <a:pt x="1353" y="783"/>
                  </a:lnTo>
                  <a:lnTo>
                    <a:pt x="1364" y="779"/>
                  </a:lnTo>
                  <a:lnTo>
                    <a:pt x="1372" y="771"/>
                  </a:lnTo>
                  <a:lnTo>
                    <a:pt x="1362" y="773"/>
                  </a:lnTo>
                  <a:lnTo>
                    <a:pt x="1355" y="771"/>
                  </a:lnTo>
                  <a:lnTo>
                    <a:pt x="1349" y="769"/>
                  </a:lnTo>
                  <a:lnTo>
                    <a:pt x="1343" y="767"/>
                  </a:lnTo>
                  <a:lnTo>
                    <a:pt x="1341" y="765"/>
                  </a:lnTo>
                  <a:lnTo>
                    <a:pt x="1338" y="764"/>
                  </a:lnTo>
                  <a:lnTo>
                    <a:pt x="1338" y="762"/>
                  </a:lnTo>
                  <a:lnTo>
                    <a:pt x="1338" y="760"/>
                  </a:lnTo>
                  <a:lnTo>
                    <a:pt x="1330" y="764"/>
                  </a:lnTo>
                  <a:lnTo>
                    <a:pt x="1320" y="767"/>
                  </a:lnTo>
                  <a:lnTo>
                    <a:pt x="1311" y="771"/>
                  </a:lnTo>
                  <a:lnTo>
                    <a:pt x="1299" y="775"/>
                  </a:lnTo>
                  <a:lnTo>
                    <a:pt x="1290" y="777"/>
                  </a:lnTo>
                  <a:lnTo>
                    <a:pt x="1278" y="779"/>
                  </a:lnTo>
                  <a:lnTo>
                    <a:pt x="1270" y="781"/>
                  </a:lnTo>
                  <a:lnTo>
                    <a:pt x="1263" y="781"/>
                  </a:lnTo>
                  <a:close/>
                  <a:moveTo>
                    <a:pt x="295" y="1295"/>
                  </a:moveTo>
                  <a:lnTo>
                    <a:pt x="307" y="1303"/>
                  </a:lnTo>
                  <a:lnTo>
                    <a:pt x="314" y="1311"/>
                  </a:lnTo>
                  <a:lnTo>
                    <a:pt x="316" y="1316"/>
                  </a:lnTo>
                  <a:lnTo>
                    <a:pt x="320" y="1324"/>
                  </a:lnTo>
                  <a:lnTo>
                    <a:pt x="322" y="1328"/>
                  </a:lnTo>
                  <a:lnTo>
                    <a:pt x="326" y="1332"/>
                  </a:lnTo>
                  <a:lnTo>
                    <a:pt x="332" y="1336"/>
                  </a:lnTo>
                  <a:lnTo>
                    <a:pt x="343" y="1336"/>
                  </a:lnTo>
                  <a:lnTo>
                    <a:pt x="332" y="1341"/>
                  </a:lnTo>
                  <a:lnTo>
                    <a:pt x="318" y="1347"/>
                  </a:lnTo>
                  <a:lnTo>
                    <a:pt x="307" y="1349"/>
                  </a:lnTo>
                  <a:lnTo>
                    <a:pt x="291" y="1349"/>
                  </a:lnTo>
                  <a:lnTo>
                    <a:pt x="264" y="1349"/>
                  </a:lnTo>
                  <a:lnTo>
                    <a:pt x="234" y="1347"/>
                  </a:lnTo>
                  <a:lnTo>
                    <a:pt x="220" y="1347"/>
                  </a:lnTo>
                  <a:lnTo>
                    <a:pt x="205" y="1349"/>
                  </a:lnTo>
                  <a:lnTo>
                    <a:pt x="192" y="1349"/>
                  </a:lnTo>
                  <a:lnTo>
                    <a:pt x="176" y="1353"/>
                  </a:lnTo>
                  <a:lnTo>
                    <a:pt x="163" y="1359"/>
                  </a:lnTo>
                  <a:lnTo>
                    <a:pt x="151" y="1366"/>
                  </a:lnTo>
                  <a:lnTo>
                    <a:pt x="138" y="1376"/>
                  </a:lnTo>
                  <a:lnTo>
                    <a:pt x="126" y="1389"/>
                  </a:lnTo>
                  <a:lnTo>
                    <a:pt x="142" y="1389"/>
                  </a:lnTo>
                  <a:lnTo>
                    <a:pt x="155" y="1385"/>
                  </a:lnTo>
                  <a:lnTo>
                    <a:pt x="170" y="1382"/>
                  </a:lnTo>
                  <a:lnTo>
                    <a:pt x="184" y="1376"/>
                  </a:lnTo>
                  <a:lnTo>
                    <a:pt x="211" y="1364"/>
                  </a:lnTo>
                  <a:lnTo>
                    <a:pt x="240" y="1353"/>
                  </a:lnTo>
                  <a:lnTo>
                    <a:pt x="253" y="1347"/>
                  </a:lnTo>
                  <a:lnTo>
                    <a:pt x="268" y="1343"/>
                  </a:lnTo>
                  <a:lnTo>
                    <a:pt x="282" y="1339"/>
                  </a:lnTo>
                  <a:lnTo>
                    <a:pt x="297" y="1339"/>
                  </a:lnTo>
                  <a:lnTo>
                    <a:pt x="311" y="1339"/>
                  </a:lnTo>
                  <a:lnTo>
                    <a:pt x="326" y="1343"/>
                  </a:lnTo>
                  <a:lnTo>
                    <a:pt x="341" y="1349"/>
                  </a:lnTo>
                  <a:lnTo>
                    <a:pt x="359" y="1359"/>
                  </a:lnTo>
                  <a:lnTo>
                    <a:pt x="343" y="1357"/>
                  </a:lnTo>
                  <a:lnTo>
                    <a:pt x="322" y="1357"/>
                  </a:lnTo>
                  <a:lnTo>
                    <a:pt x="297" y="1359"/>
                  </a:lnTo>
                  <a:lnTo>
                    <a:pt x="272" y="1360"/>
                  </a:lnTo>
                  <a:lnTo>
                    <a:pt x="261" y="1362"/>
                  </a:lnTo>
                  <a:lnTo>
                    <a:pt x="249" y="1366"/>
                  </a:lnTo>
                  <a:lnTo>
                    <a:pt x="240" y="1370"/>
                  </a:lnTo>
                  <a:lnTo>
                    <a:pt x="230" y="1374"/>
                  </a:lnTo>
                  <a:lnTo>
                    <a:pt x="222" y="1380"/>
                  </a:lnTo>
                  <a:lnTo>
                    <a:pt x="217" y="1387"/>
                  </a:lnTo>
                  <a:lnTo>
                    <a:pt x="213" y="1395"/>
                  </a:lnTo>
                  <a:lnTo>
                    <a:pt x="211" y="1405"/>
                  </a:lnTo>
                  <a:lnTo>
                    <a:pt x="224" y="1410"/>
                  </a:lnTo>
                  <a:lnTo>
                    <a:pt x="243" y="1412"/>
                  </a:lnTo>
                  <a:lnTo>
                    <a:pt x="263" y="1412"/>
                  </a:lnTo>
                  <a:lnTo>
                    <a:pt x="286" y="1412"/>
                  </a:lnTo>
                  <a:lnTo>
                    <a:pt x="309" y="1410"/>
                  </a:lnTo>
                  <a:lnTo>
                    <a:pt x="332" y="1408"/>
                  </a:lnTo>
                  <a:lnTo>
                    <a:pt x="351" y="1407"/>
                  </a:lnTo>
                  <a:lnTo>
                    <a:pt x="370" y="1405"/>
                  </a:lnTo>
                  <a:lnTo>
                    <a:pt x="347" y="1410"/>
                  </a:lnTo>
                  <a:lnTo>
                    <a:pt x="322" y="1414"/>
                  </a:lnTo>
                  <a:lnTo>
                    <a:pt x="299" y="1418"/>
                  </a:lnTo>
                  <a:lnTo>
                    <a:pt x="276" y="1424"/>
                  </a:lnTo>
                  <a:lnTo>
                    <a:pt x="253" y="1430"/>
                  </a:lnTo>
                  <a:lnTo>
                    <a:pt x="232" y="1441"/>
                  </a:lnTo>
                  <a:lnTo>
                    <a:pt x="222" y="1449"/>
                  </a:lnTo>
                  <a:lnTo>
                    <a:pt x="211" y="1456"/>
                  </a:lnTo>
                  <a:lnTo>
                    <a:pt x="201" y="1466"/>
                  </a:lnTo>
                  <a:lnTo>
                    <a:pt x="193" y="1478"/>
                  </a:lnTo>
                  <a:lnTo>
                    <a:pt x="217" y="1508"/>
                  </a:lnTo>
                  <a:lnTo>
                    <a:pt x="240" y="1506"/>
                  </a:lnTo>
                  <a:lnTo>
                    <a:pt x="264" y="1504"/>
                  </a:lnTo>
                  <a:lnTo>
                    <a:pt x="288" y="1499"/>
                  </a:lnTo>
                  <a:lnTo>
                    <a:pt x="312" y="1493"/>
                  </a:lnTo>
                  <a:lnTo>
                    <a:pt x="337" y="1487"/>
                  </a:lnTo>
                  <a:lnTo>
                    <a:pt x="362" y="1481"/>
                  </a:lnTo>
                  <a:lnTo>
                    <a:pt x="387" y="1478"/>
                  </a:lnTo>
                  <a:lnTo>
                    <a:pt x="412" y="1478"/>
                  </a:lnTo>
                  <a:lnTo>
                    <a:pt x="399" y="1480"/>
                  </a:lnTo>
                  <a:lnTo>
                    <a:pt x="382" y="1483"/>
                  </a:lnTo>
                  <a:lnTo>
                    <a:pt x="366" y="1489"/>
                  </a:lnTo>
                  <a:lnTo>
                    <a:pt x="349" y="1493"/>
                  </a:lnTo>
                  <a:lnTo>
                    <a:pt x="332" y="1495"/>
                  </a:lnTo>
                  <a:lnTo>
                    <a:pt x="314" y="1499"/>
                  </a:lnTo>
                  <a:lnTo>
                    <a:pt x="299" y="1501"/>
                  </a:lnTo>
                  <a:lnTo>
                    <a:pt x="284" y="1501"/>
                  </a:lnTo>
                  <a:lnTo>
                    <a:pt x="303" y="1514"/>
                  </a:lnTo>
                  <a:lnTo>
                    <a:pt x="330" y="1526"/>
                  </a:lnTo>
                  <a:lnTo>
                    <a:pt x="359" y="1537"/>
                  </a:lnTo>
                  <a:lnTo>
                    <a:pt x="389" y="1549"/>
                  </a:lnTo>
                  <a:lnTo>
                    <a:pt x="420" y="1558"/>
                  </a:lnTo>
                  <a:lnTo>
                    <a:pt x="451" y="1566"/>
                  </a:lnTo>
                  <a:lnTo>
                    <a:pt x="476" y="1572"/>
                  </a:lnTo>
                  <a:lnTo>
                    <a:pt x="499" y="1574"/>
                  </a:lnTo>
                  <a:lnTo>
                    <a:pt x="493" y="1572"/>
                  </a:lnTo>
                  <a:lnTo>
                    <a:pt x="489" y="1572"/>
                  </a:lnTo>
                  <a:lnTo>
                    <a:pt x="483" y="1570"/>
                  </a:lnTo>
                  <a:lnTo>
                    <a:pt x="479" y="1568"/>
                  </a:lnTo>
                  <a:lnTo>
                    <a:pt x="476" y="1568"/>
                  </a:lnTo>
                  <a:lnTo>
                    <a:pt x="470" y="1566"/>
                  </a:lnTo>
                  <a:lnTo>
                    <a:pt x="466" y="1564"/>
                  </a:lnTo>
                  <a:lnTo>
                    <a:pt x="460" y="1564"/>
                  </a:lnTo>
                  <a:lnTo>
                    <a:pt x="449" y="1581"/>
                  </a:lnTo>
                  <a:lnTo>
                    <a:pt x="451" y="1600"/>
                  </a:lnTo>
                  <a:lnTo>
                    <a:pt x="453" y="1622"/>
                  </a:lnTo>
                  <a:lnTo>
                    <a:pt x="456" y="1639"/>
                  </a:lnTo>
                  <a:lnTo>
                    <a:pt x="460" y="1658"/>
                  </a:lnTo>
                  <a:lnTo>
                    <a:pt x="468" y="1675"/>
                  </a:lnTo>
                  <a:lnTo>
                    <a:pt x="476" y="1691"/>
                  </a:lnTo>
                  <a:lnTo>
                    <a:pt x="483" y="1708"/>
                  </a:lnTo>
                  <a:lnTo>
                    <a:pt x="493" y="1723"/>
                  </a:lnTo>
                  <a:lnTo>
                    <a:pt x="512" y="1752"/>
                  </a:lnTo>
                  <a:lnTo>
                    <a:pt x="533" y="1781"/>
                  </a:lnTo>
                  <a:lnTo>
                    <a:pt x="556" y="1808"/>
                  </a:lnTo>
                  <a:lnTo>
                    <a:pt x="577" y="1835"/>
                  </a:lnTo>
                  <a:lnTo>
                    <a:pt x="574" y="1833"/>
                  </a:lnTo>
                  <a:lnTo>
                    <a:pt x="568" y="1833"/>
                  </a:lnTo>
                  <a:lnTo>
                    <a:pt x="560" y="1835"/>
                  </a:lnTo>
                  <a:lnTo>
                    <a:pt x="552" y="1838"/>
                  </a:lnTo>
                  <a:lnTo>
                    <a:pt x="533" y="1850"/>
                  </a:lnTo>
                  <a:lnTo>
                    <a:pt x="510" y="1865"/>
                  </a:lnTo>
                  <a:lnTo>
                    <a:pt x="489" y="1883"/>
                  </a:lnTo>
                  <a:lnTo>
                    <a:pt x="466" y="1900"/>
                  </a:lnTo>
                  <a:lnTo>
                    <a:pt x="456" y="1906"/>
                  </a:lnTo>
                  <a:lnTo>
                    <a:pt x="447" y="1909"/>
                  </a:lnTo>
                  <a:lnTo>
                    <a:pt x="437" y="1913"/>
                  </a:lnTo>
                  <a:lnTo>
                    <a:pt x="430" y="1915"/>
                  </a:lnTo>
                  <a:lnTo>
                    <a:pt x="433" y="1915"/>
                  </a:lnTo>
                  <a:lnTo>
                    <a:pt x="435" y="1917"/>
                  </a:lnTo>
                  <a:lnTo>
                    <a:pt x="439" y="1919"/>
                  </a:lnTo>
                  <a:lnTo>
                    <a:pt x="443" y="1923"/>
                  </a:lnTo>
                  <a:lnTo>
                    <a:pt x="445" y="1927"/>
                  </a:lnTo>
                  <a:lnTo>
                    <a:pt x="447" y="1929"/>
                  </a:lnTo>
                  <a:lnTo>
                    <a:pt x="449" y="1931"/>
                  </a:lnTo>
                  <a:lnTo>
                    <a:pt x="449" y="1963"/>
                  </a:lnTo>
                  <a:lnTo>
                    <a:pt x="445" y="1967"/>
                  </a:lnTo>
                  <a:lnTo>
                    <a:pt x="441" y="1971"/>
                  </a:lnTo>
                  <a:lnTo>
                    <a:pt x="437" y="1975"/>
                  </a:lnTo>
                  <a:lnTo>
                    <a:pt x="431" y="1981"/>
                  </a:lnTo>
                  <a:lnTo>
                    <a:pt x="428" y="1986"/>
                  </a:lnTo>
                  <a:lnTo>
                    <a:pt x="426" y="1990"/>
                  </a:lnTo>
                  <a:lnTo>
                    <a:pt x="424" y="1994"/>
                  </a:lnTo>
                  <a:lnTo>
                    <a:pt x="424" y="2011"/>
                  </a:lnTo>
                  <a:lnTo>
                    <a:pt x="428" y="2023"/>
                  </a:lnTo>
                  <a:lnTo>
                    <a:pt x="435" y="2036"/>
                  </a:lnTo>
                  <a:lnTo>
                    <a:pt x="443" y="2048"/>
                  </a:lnTo>
                  <a:lnTo>
                    <a:pt x="455" y="2059"/>
                  </a:lnTo>
                  <a:lnTo>
                    <a:pt x="478" y="2082"/>
                  </a:lnTo>
                  <a:lnTo>
                    <a:pt x="501" y="2107"/>
                  </a:lnTo>
                  <a:lnTo>
                    <a:pt x="512" y="2119"/>
                  </a:lnTo>
                  <a:lnTo>
                    <a:pt x="520" y="2132"/>
                  </a:lnTo>
                  <a:lnTo>
                    <a:pt x="526" y="2146"/>
                  </a:lnTo>
                  <a:lnTo>
                    <a:pt x="529" y="2161"/>
                  </a:lnTo>
                  <a:lnTo>
                    <a:pt x="529" y="2178"/>
                  </a:lnTo>
                  <a:lnTo>
                    <a:pt x="526" y="2196"/>
                  </a:lnTo>
                  <a:lnTo>
                    <a:pt x="518" y="2213"/>
                  </a:lnTo>
                  <a:lnTo>
                    <a:pt x="504" y="2234"/>
                  </a:lnTo>
                  <a:lnTo>
                    <a:pt x="487" y="2215"/>
                  </a:lnTo>
                  <a:lnTo>
                    <a:pt x="468" y="2186"/>
                  </a:lnTo>
                  <a:lnTo>
                    <a:pt x="445" y="2153"/>
                  </a:lnTo>
                  <a:lnTo>
                    <a:pt x="420" y="2117"/>
                  </a:lnTo>
                  <a:lnTo>
                    <a:pt x="407" y="2100"/>
                  </a:lnTo>
                  <a:lnTo>
                    <a:pt x="393" y="2084"/>
                  </a:lnTo>
                  <a:lnTo>
                    <a:pt x="380" y="2069"/>
                  </a:lnTo>
                  <a:lnTo>
                    <a:pt x="368" y="2057"/>
                  </a:lnTo>
                  <a:lnTo>
                    <a:pt x="355" y="2048"/>
                  </a:lnTo>
                  <a:lnTo>
                    <a:pt x="343" y="2042"/>
                  </a:lnTo>
                  <a:lnTo>
                    <a:pt x="337" y="2040"/>
                  </a:lnTo>
                  <a:lnTo>
                    <a:pt x="332" y="2040"/>
                  </a:lnTo>
                  <a:lnTo>
                    <a:pt x="326" y="2040"/>
                  </a:lnTo>
                  <a:lnTo>
                    <a:pt x="320" y="2042"/>
                  </a:lnTo>
                  <a:lnTo>
                    <a:pt x="314" y="2050"/>
                  </a:lnTo>
                  <a:lnTo>
                    <a:pt x="314" y="2053"/>
                  </a:lnTo>
                  <a:lnTo>
                    <a:pt x="316" y="2059"/>
                  </a:lnTo>
                  <a:lnTo>
                    <a:pt x="316" y="2065"/>
                  </a:lnTo>
                  <a:lnTo>
                    <a:pt x="318" y="2071"/>
                  </a:lnTo>
                  <a:lnTo>
                    <a:pt x="318" y="2077"/>
                  </a:lnTo>
                  <a:lnTo>
                    <a:pt x="320" y="2082"/>
                  </a:lnTo>
                  <a:lnTo>
                    <a:pt x="320" y="2086"/>
                  </a:lnTo>
                  <a:lnTo>
                    <a:pt x="320" y="2090"/>
                  </a:lnTo>
                  <a:lnTo>
                    <a:pt x="343" y="2119"/>
                  </a:lnTo>
                  <a:lnTo>
                    <a:pt x="364" y="2151"/>
                  </a:lnTo>
                  <a:lnTo>
                    <a:pt x="385" y="2186"/>
                  </a:lnTo>
                  <a:lnTo>
                    <a:pt x="407" y="2220"/>
                  </a:lnTo>
                  <a:lnTo>
                    <a:pt x="426" y="2257"/>
                  </a:lnTo>
                  <a:lnTo>
                    <a:pt x="445" y="2295"/>
                  </a:lnTo>
                  <a:lnTo>
                    <a:pt x="464" y="2336"/>
                  </a:lnTo>
                  <a:lnTo>
                    <a:pt x="479" y="2374"/>
                  </a:lnTo>
                  <a:lnTo>
                    <a:pt x="497" y="2416"/>
                  </a:lnTo>
                  <a:lnTo>
                    <a:pt x="510" y="2457"/>
                  </a:lnTo>
                  <a:lnTo>
                    <a:pt x="522" y="2497"/>
                  </a:lnTo>
                  <a:lnTo>
                    <a:pt x="533" y="2537"/>
                  </a:lnTo>
                  <a:lnTo>
                    <a:pt x="541" y="2579"/>
                  </a:lnTo>
                  <a:lnTo>
                    <a:pt x="547" y="2618"/>
                  </a:lnTo>
                  <a:lnTo>
                    <a:pt x="551" y="2658"/>
                  </a:lnTo>
                  <a:lnTo>
                    <a:pt x="552" y="2695"/>
                  </a:lnTo>
                  <a:lnTo>
                    <a:pt x="545" y="2695"/>
                  </a:lnTo>
                  <a:lnTo>
                    <a:pt x="537" y="2693"/>
                  </a:lnTo>
                  <a:lnTo>
                    <a:pt x="531" y="2689"/>
                  </a:lnTo>
                  <a:lnTo>
                    <a:pt x="524" y="2683"/>
                  </a:lnTo>
                  <a:lnTo>
                    <a:pt x="510" y="2672"/>
                  </a:lnTo>
                  <a:lnTo>
                    <a:pt x="497" y="2654"/>
                  </a:lnTo>
                  <a:lnTo>
                    <a:pt x="483" y="2633"/>
                  </a:lnTo>
                  <a:lnTo>
                    <a:pt x="470" y="2608"/>
                  </a:lnTo>
                  <a:lnTo>
                    <a:pt x="458" y="2583"/>
                  </a:lnTo>
                  <a:lnTo>
                    <a:pt x="447" y="2556"/>
                  </a:lnTo>
                  <a:lnTo>
                    <a:pt x="428" y="2501"/>
                  </a:lnTo>
                  <a:lnTo>
                    <a:pt x="410" y="2447"/>
                  </a:lnTo>
                  <a:lnTo>
                    <a:pt x="397" y="2401"/>
                  </a:lnTo>
                  <a:lnTo>
                    <a:pt x="387" y="2368"/>
                  </a:lnTo>
                  <a:lnTo>
                    <a:pt x="380" y="2347"/>
                  </a:lnTo>
                  <a:lnTo>
                    <a:pt x="372" y="2324"/>
                  </a:lnTo>
                  <a:lnTo>
                    <a:pt x="360" y="2303"/>
                  </a:lnTo>
                  <a:lnTo>
                    <a:pt x="351" y="2282"/>
                  </a:lnTo>
                  <a:lnTo>
                    <a:pt x="326" y="2240"/>
                  </a:lnTo>
                  <a:lnTo>
                    <a:pt x="299" y="2199"/>
                  </a:lnTo>
                  <a:lnTo>
                    <a:pt x="274" y="2157"/>
                  </a:lnTo>
                  <a:lnTo>
                    <a:pt x="249" y="2117"/>
                  </a:lnTo>
                  <a:lnTo>
                    <a:pt x="238" y="2096"/>
                  </a:lnTo>
                  <a:lnTo>
                    <a:pt x="228" y="2077"/>
                  </a:lnTo>
                  <a:lnTo>
                    <a:pt x="218" y="2055"/>
                  </a:lnTo>
                  <a:lnTo>
                    <a:pt x="211" y="2034"/>
                  </a:lnTo>
                  <a:lnTo>
                    <a:pt x="203" y="2011"/>
                  </a:lnTo>
                  <a:lnTo>
                    <a:pt x="195" y="1986"/>
                  </a:lnTo>
                  <a:lnTo>
                    <a:pt x="188" y="1959"/>
                  </a:lnTo>
                  <a:lnTo>
                    <a:pt x="178" y="1933"/>
                  </a:lnTo>
                  <a:lnTo>
                    <a:pt x="169" y="1904"/>
                  </a:lnTo>
                  <a:lnTo>
                    <a:pt x="157" y="1879"/>
                  </a:lnTo>
                  <a:lnTo>
                    <a:pt x="145" y="1856"/>
                  </a:lnTo>
                  <a:lnTo>
                    <a:pt x="132" y="1835"/>
                  </a:lnTo>
                  <a:lnTo>
                    <a:pt x="124" y="1858"/>
                  </a:lnTo>
                  <a:lnTo>
                    <a:pt x="119" y="1883"/>
                  </a:lnTo>
                  <a:lnTo>
                    <a:pt x="113" y="1908"/>
                  </a:lnTo>
                  <a:lnTo>
                    <a:pt x="109" y="1934"/>
                  </a:lnTo>
                  <a:lnTo>
                    <a:pt x="105" y="1961"/>
                  </a:lnTo>
                  <a:lnTo>
                    <a:pt x="103" y="1990"/>
                  </a:lnTo>
                  <a:lnTo>
                    <a:pt x="103" y="2017"/>
                  </a:lnTo>
                  <a:lnTo>
                    <a:pt x="103" y="2046"/>
                  </a:lnTo>
                  <a:lnTo>
                    <a:pt x="105" y="2103"/>
                  </a:lnTo>
                  <a:lnTo>
                    <a:pt x="111" y="2157"/>
                  </a:lnTo>
                  <a:lnTo>
                    <a:pt x="115" y="2184"/>
                  </a:lnTo>
                  <a:lnTo>
                    <a:pt x="121" y="2209"/>
                  </a:lnTo>
                  <a:lnTo>
                    <a:pt x="126" y="2234"/>
                  </a:lnTo>
                  <a:lnTo>
                    <a:pt x="132" y="2257"/>
                  </a:lnTo>
                  <a:lnTo>
                    <a:pt x="132" y="2261"/>
                  </a:lnTo>
                  <a:lnTo>
                    <a:pt x="134" y="2267"/>
                  </a:lnTo>
                  <a:lnTo>
                    <a:pt x="136" y="2274"/>
                  </a:lnTo>
                  <a:lnTo>
                    <a:pt x="138" y="2282"/>
                  </a:lnTo>
                  <a:lnTo>
                    <a:pt x="140" y="2290"/>
                  </a:lnTo>
                  <a:lnTo>
                    <a:pt x="144" y="2299"/>
                  </a:lnTo>
                  <a:lnTo>
                    <a:pt x="144" y="2307"/>
                  </a:lnTo>
                  <a:lnTo>
                    <a:pt x="145" y="2313"/>
                  </a:lnTo>
                  <a:lnTo>
                    <a:pt x="155" y="2320"/>
                  </a:lnTo>
                  <a:lnTo>
                    <a:pt x="170" y="2332"/>
                  </a:lnTo>
                  <a:lnTo>
                    <a:pt x="188" y="2347"/>
                  </a:lnTo>
                  <a:lnTo>
                    <a:pt x="205" y="2363"/>
                  </a:lnTo>
                  <a:lnTo>
                    <a:pt x="220" y="2380"/>
                  </a:lnTo>
                  <a:lnTo>
                    <a:pt x="234" y="2395"/>
                  </a:lnTo>
                  <a:lnTo>
                    <a:pt x="240" y="2403"/>
                  </a:lnTo>
                  <a:lnTo>
                    <a:pt x="243" y="2411"/>
                  </a:lnTo>
                  <a:lnTo>
                    <a:pt x="247" y="2418"/>
                  </a:lnTo>
                  <a:lnTo>
                    <a:pt x="247" y="2424"/>
                  </a:lnTo>
                  <a:lnTo>
                    <a:pt x="268" y="2443"/>
                  </a:lnTo>
                  <a:lnTo>
                    <a:pt x="288" y="2464"/>
                  </a:lnTo>
                  <a:lnTo>
                    <a:pt x="307" y="2485"/>
                  </a:lnTo>
                  <a:lnTo>
                    <a:pt x="326" y="2508"/>
                  </a:lnTo>
                  <a:lnTo>
                    <a:pt x="362" y="2558"/>
                  </a:lnTo>
                  <a:lnTo>
                    <a:pt x="399" y="2610"/>
                  </a:lnTo>
                  <a:lnTo>
                    <a:pt x="433" y="2664"/>
                  </a:lnTo>
                  <a:lnTo>
                    <a:pt x="466" y="2716"/>
                  </a:lnTo>
                  <a:lnTo>
                    <a:pt x="501" y="2768"/>
                  </a:lnTo>
                  <a:lnTo>
                    <a:pt x="535" y="2814"/>
                  </a:lnTo>
                  <a:lnTo>
                    <a:pt x="526" y="2812"/>
                  </a:lnTo>
                  <a:lnTo>
                    <a:pt x="516" y="2808"/>
                  </a:lnTo>
                  <a:lnTo>
                    <a:pt x="504" y="2802"/>
                  </a:lnTo>
                  <a:lnTo>
                    <a:pt x="495" y="2794"/>
                  </a:lnTo>
                  <a:lnTo>
                    <a:pt x="485" y="2787"/>
                  </a:lnTo>
                  <a:lnTo>
                    <a:pt x="474" y="2781"/>
                  </a:lnTo>
                  <a:lnTo>
                    <a:pt x="464" y="2775"/>
                  </a:lnTo>
                  <a:lnTo>
                    <a:pt x="455" y="2775"/>
                  </a:lnTo>
                  <a:lnTo>
                    <a:pt x="451" y="2766"/>
                  </a:lnTo>
                  <a:lnTo>
                    <a:pt x="447" y="2760"/>
                  </a:lnTo>
                  <a:lnTo>
                    <a:pt x="441" y="2756"/>
                  </a:lnTo>
                  <a:lnTo>
                    <a:pt x="437" y="2752"/>
                  </a:lnTo>
                  <a:lnTo>
                    <a:pt x="431" y="2750"/>
                  </a:lnTo>
                  <a:lnTo>
                    <a:pt x="428" y="2748"/>
                  </a:lnTo>
                  <a:lnTo>
                    <a:pt x="424" y="2745"/>
                  </a:lnTo>
                  <a:lnTo>
                    <a:pt x="418" y="2743"/>
                  </a:lnTo>
                  <a:lnTo>
                    <a:pt x="393" y="2725"/>
                  </a:lnTo>
                  <a:lnTo>
                    <a:pt x="366" y="2706"/>
                  </a:lnTo>
                  <a:lnTo>
                    <a:pt x="341" y="2685"/>
                  </a:lnTo>
                  <a:lnTo>
                    <a:pt x="318" y="2660"/>
                  </a:lnTo>
                  <a:lnTo>
                    <a:pt x="270" y="2608"/>
                  </a:lnTo>
                  <a:lnTo>
                    <a:pt x="224" y="2551"/>
                  </a:lnTo>
                  <a:lnTo>
                    <a:pt x="178" y="2493"/>
                  </a:lnTo>
                  <a:lnTo>
                    <a:pt x="132" y="2439"/>
                  </a:lnTo>
                  <a:lnTo>
                    <a:pt x="107" y="2414"/>
                  </a:lnTo>
                  <a:lnTo>
                    <a:pt x="84" y="2391"/>
                  </a:lnTo>
                  <a:lnTo>
                    <a:pt x="59" y="2370"/>
                  </a:lnTo>
                  <a:lnTo>
                    <a:pt x="34" y="2353"/>
                  </a:lnTo>
                  <a:lnTo>
                    <a:pt x="34" y="2363"/>
                  </a:lnTo>
                  <a:lnTo>
                    <a:pt x="34" y="2374"/>
                  </a:lnTo>
                  <a:lnTo>
                    <a:pt x="34" y="2386"/>
                  </a:lnTo>
                  <a:lnTo>
                    <a:pt x="36" y="2397"/>
                  </a:lnTo>
                  <a:lnTo>
                    <a:pt x="36" y="2409"/>
                  </a:lnTo>
                  <a:lnTo>
                    <a:pt x="38" y="2420"/>
                  </a:lnTo>
                  <a:lnTo>
                    <a:pt x="38" y="2430"/>
                  </a:lnTo>
                  <a:lnTo>
                    <a:pt x="40" y="2439"/>
                  </a:lnTo>
                  <a:lnTo>
                    <a:pt x="28" y="2457"/>
                  </a:lnTo>
                  <a:lnTo>
                    <a:pt x="28" y="2520"/>
                  </a:lnTo>
                  <a:lnTo>
                    <a:pt x="48" y="2543"/>
                  </a:lnTo>
                  <a:lnTo>
                    <a:pt x="71" y="2566"/>
                  </a:lnTo>
                  <a:lnTo>
                    <a:pt x="94" y="2587"/>
                  </a:lnTo>
                  <a:lnTo>
                    <a:pt x="119" y="2608"/>
                  </a:lnTo>
                  <a:lnTo>
                    <a:pt x="144" y="2629"/>
                  </a:lnTo>
                  <a:lnTo>
                    <a:pt x="167" y="2650"/>
                  </a:lnTo>
                  <a:lnTo>
                    <a:pt x="188" y="2672"/>
                  </a:lnTo>
                  <a:lnTo>
                    <a:pt x="205" y="2695"/>
                  </a:lnTo>
                  <a:lnTo>
                    <a:pt x="224" y="2723"/>
                  </a:lnTo>
                  <a:lnTo>
                    <a:pt x="243" y="2750"/>
                  </a:lnTo>
                  <a:lnTo>
                    <a:pt x="264" y="2777"/>
                  </a:lnTo>
                  <a:lnTo>
                    <a:pt x="288" y="2802"/>
                  </a:lnTo>
                  <a:lnTo>
                    <a:pt x="311" y="2827"/>
                  </a:lnTo>
                  <a:lnTo>
                    <a:pt x="336" y="2850"/>
                  </a:lnTo>
                  <a:lnTo>
                    <a:pt x="360" y="2869"/>
                  </a:lnTo>
                  <a:lnTo>
                    <a:pt x="387" y="2887"/>
                  </a:lnTo>
                  <a:lnTo>
                    <a:pt x="399" y="2890"/>
                  </a:lnTo>
                  <a:lnTo>
                    <a:pt x="408" y="2898"/>
                  </a:lnTo>
                  <a:lnTo>
                    <a:pt x="418" y="2906"/>
                  </a:lnTo>
                  <a:lnTo>
                    <a:pt x="428" y="2913"/>
                  </a:lnTo>
                  <a:lnTo>
                    <a:pt x="447" y="2933"/>
                  </a:lnTo>
                  <a:lnTo>
                    <a:pt x="464" y="2954"/>
                  </a:lnTo>
                  <a:lnTo>
                    <a:pt x="483" y="2975"/>
                  </a:lnTo>
                  <a:lnTo>
                    <a:pt x="501" y="2994"/>
                  </a:lnTo>
                  <a:lnTo>
                    <a:pt x="510" y="3002"/>
                  </a:lnTo>
                  <a:lnTo>
                    <a:pt x="520" y="3009"/>
                  </a:lnTo>
                  <a:lnTo>
                    <a:pt x="531" y="3017"/>
                  </a:lnTo>
                  <a:lnTo>
                    <a:pt x="541" y="3021"/>
                  </a:lnTo>
                  <a:lnTo>
                    <a:pt x="549" y="3027"/>
                  </a:lnTo>
                  <a:lnTo>
                    <a:pt x="558" y="3032"/>
                  </a:lnTo>
                  <a:lnTo>
                    <a:pt x="570" y="3042"/>
                  </a:lnTo>
                  <a:lnTo>
                    <a:pt x="581" y="3052"/>
                  </a:lnTo>
                  <a:lnTo>
                    <a:pt x="595" y="3063"/>
                  </a:lnTo>
                  <a:lnTo>
                    <a:pt x="604" y="3073"/>
                  </a:lnTo>
                  <a:lnTo>
                    <a:pt x="614" y="3080"/>
                  </a:lnTo>
                  <a:lnTo>
                    <a:pt x="620" y="3088"/>
                  </a:lnTo>
                  <a:lnTo>
                    <a:pt x="0" y="3086"/>
                  </a:lnTo>
                  <a:lnTo>
                    <a:pt x="0" y="1232"/>
                  </a:lnTo>
                  <a:lnTo>
                    <a:pt x="71" y="1253"/>
                  </a:lnTo>
                  <a:lnTo>
                    <a:pt x="90" y="1241"/>
                  </a:lnTo>
                  <a:lnTo>
                    <a:pt x="111" y="1234"/>
                  </a:lnTo>
                  <a:lnTo>
                    <a:pt x="121" y="1232"/>
                  </a:lnTo>
                  <a:lnTo>
                    <a:pt x="132" y="1230"/>
                  </a:lnTo>
                  <a:lnTo>
                    <a:pt x="144" y="1230"/>
                  </a:lnTo>
                  <a:lnTo>
                    <a:pt x="153" y="1230"/>
                  </a:lnTo>
                  <a:lnTo>
                    <a:pt x="165" y="1232"/>
                  </a:lnTo>
                  <a:lnTo>
                    <a:pt x="174" y="1234"/>
                  </a:lnTo>
                  <a:lnTo>
                    <a:pt x="186" y="1238"/>
                  </a:lnTo>
                  <a:lnTo>
                    <a:pt x="195" y="1243"/>
                  </a:lnTo>
                  <a:lnTo>
                    <a:pt x="207" y="1249"/>
                  </a:lnTo>
                  <a:lnTo>
                    <a:pt x="217" y="1257"/>
                  </a:lnTo>
                  <a:lnTo>
                    <a:pt x="226" y="1266"/>
                  </a:lnTo>
                  <a:lnTo>
                    <a:pt x="236" y="1278"/>
                  </a:lnTo>
                  <a:lnTo>
                    <a:pt x="247" y="1278"/>
                  </a:lnTo>
                  <a:lnTo>
                    <a:pt x="255" y="1278"/>
                  </a:lnTo>
                  <a:lnTo>
                    <a:pt x="263" y="1278"/>
                  </a:lnTo>
                  <a:lnTo>
                    <a:pt x="270" y="1280"/>
                  </a:lnTo>
                  <a:lnTo>
                    <a:pt x="276" y="1282"/>
                  </a:lnTo>
                  <a:lnTo>
                    <a:pt x="284" y="1286"/>
                  </a:lnTo>
                  <a:lnTo>
                    <a:pt x="289" y="1289"/>
                  </a:lnTo>
                  <a:lnTo>
                    <a:pt x="295" y="1295"/>
                  </a:lnTo>
                  <a:close/>
                  <a:moveTo>
                    <a:pt x="1635" y="2879"/>
                  </a:moveTo>
                  <a:lnTo>
                    <a:pt x="1635" y="2942"/>
                  </a:lnTo>
                  <a:lnTo>
                    <a:pt x="1629" y="2948"/>
                  </a:lnTo>
                  <a:lnTo>
                    <a:pt x="1625" y="2952"/>
                  </a:lnTo>
                  <a:lnTo>
                    <a:pt x="1622" y="2958"/>
                  </a:lnTo>
                  <a:lnTo>
                    <a:pt x="1616" y="2961"/>
                  </a:lnTo>
                  <a:lnTo>
                    <a:pt x="1612" y="2963"/>
                  </a:lnTo>
                  <a:lnTo>
                    <a:pt x="1608" y="2967"/>
                  </a:lnTo>
                  <a:lnTo>
                    <a:pt x="1602" y="2971"/>
                  </a:lnTo>
                  <a:lnTo>
                    <a:pt x="1599" y="2973"/>
                  </a:lnTo>
                  <a:lnTo>
                    <a:pt x="1599" y="2971"/>
                  </a:lnTo>
                  <a:lnTo>
                    <a:pt x="1597" y="2967"/>
                  </a:lnTo>
                  <a:lnTo>
                    <a:pt x="1597" y="2961"/>
                  </a:lnTo>
                  <a:lnTo>
                    <a:pt x="1595" y="2958"/>
                  </a:lnTo>
                  <a:lnTo>
                    <a:pt x="1595" y="2952"/>
                  </a:lnTo>
                  <a:lnTo>
                    <a:pt x="1593" y="2946"/>
                  </a:lnTo>
                  <a:lnTo>
                    <a:pt x="1593" y="2940"/>
                  </a:lnTo>
                  <a:lnTo>
                    <a:pt x="1593" y="2935"/>
                  </a:lnTo>
                  <a:lnTo>
                    <a:pt x="1597" y="2927"/>
                  </a:lnTo>
                  <a:lnTo>
                    <a:pt x="1602" y="2921"/>
                  </a:lnTo>
                  <a:lnTo>
                    <a:pt x="1606" y="2913"/>
                  </a:lnTo>
                  <a:lnTo>
                    <a:pt x="1612" y="2906"/>
                  </a:lnTo>
                  <a:lnTo>
                    <a:pt x="1616" y="2898"/>
                  </a:lnTo>
                  <a:lnTo>
                    <a:pt x="1622" y="2892"/>
                  </a:lnTo>
                  <a:lnTo>
                    <a:pt x="1627" y="2885"/>
                  </a:lnTo>
                  <a:lnTo>
                    <a:pt x="1635" y="2879"/>
                  </a:lnTo>
                  <a:close/>
                  <a:moveTo>
                    <a:pt x="1568" y="2854"/>
                  </a:moveTo>
                  <a:lnTo>
                    <a:pt x="1566" y="2869"/>
                  </a:lnTo>
                  <a:lnTo>
                    <a:pt x="1564" y="2883"/>
                  </a:lnTo>
                  <a:lnTo>
                    <a:pt x="1562" y="2896"/>
                  </a:lnTo>
                  <a:lnTo>
                    <a:pt x="1558" y="2910"/>
                  </a:lnTo>
                  <a:lnTo>
                    <a:pt x="1554" y="2921"/>
                  </a:lnTo>
                  <a:lnTo>
                    <a:pt x="1552" y="2935"/>
                  </a:lnTo>
                  <a:lnTo>
                    <a:pt x="1549" y="2946"/>
                  </a:lnTo>
                  <a:lnTo>
                    <a:pt x="1549" y="2958"/>
                  </a:lnTo>
                  <a:lnTo>
                    <a:pt x="1541" y="2944"/>
                  </a:lnTo>
                  <a:lnTo>
                    <a:pt x="1535" y="2931"/>
                  </a:lnTo>
                  <a:lnTo>
                    <a:pt x="1533" y="2913"/>
                  </a:lnTo>
                  <a:lnTo>
                    <a:pt x="1531" y="2896"/>
                  </a:lnTo>
                  <a:lnTo>
                    <a:pt x="1529" y="2879"/>
                  </a:lnTo>
                  <a:lnTo>
                    <a:pt x="1529" y="2864"/>
                  </a:lnTo>
                  <a:lnTo>
                    <a:pt x="1531" y="2846"/>
                  </a:lnTo>
                  <a:lnTo>
                    <a:pt x="1531" y="2831"/>
                  </a:lnTo>
                  <a:lnTo>
                    <a:pt x="1533" y="2837"/>
                  </a:lnTo>
                  <a:lnTo>
                    <a:pt x="1535" y="2844"/>
                  </a:lnTo>
                  <a:lnTo>
                    <a:pt x="1535" y="2854"/>
                  </a:lnTo>
                  <a:lnTo>
                    <a:pt x="1537" y="2862"/>
                  </a:lnTo>
                  <a:lnTo>
                    <a:pt x="1539" y="2871"/>
                  </a:lnTo>
                  <a:lnTo>
                    <a:pt x="1539" y="2879"/>
                  </a:lnTo>
                  <a:lnTo>
                    <a:pt x="1541" y="2887"/>
                  </a:lnTo>
                  <a:lnTo>
                    <a:pt x="1543" y="2894"/>
                  </a:lnTo>
                  <a:lnTo>
                    <a:pt x="1545" y="2890"/>
                  </a:lnTo>
                  <a:lnTo>
                    <a:pt x="1549" y="2887"/>
                  </a:lnTo>
                  <a:lnTo>
                    <a:pt x="1552" y="2881"/>
                  </a:lnTo>
                  <a:lnTo>
                    <a:pt x="1554" y="2875"/>
                  </a:lnTo>
                  <a:lnTo>
                    <a:pt x="1558" y="2869"/>
                  </a:lnTo>
                  <a:lnTo>
                    <a:pt x="1562" y="2864"/>
                  </a:lnTo>
                  <a:lnTo>
                    <a:pt x="1564" y="2858"/>
                  </a:lnTo>
                  <a:lnTo>
                    <a:pt x="1568" y="2854"/>
                  </a:lnTo>
                  <a:lnTo>
                    <a:pt x="1568" y="2856"/>
                  </a:lnTo>
                  <a:lnTo>
                    <a:pt x="1568" y="2860"/>
                  </a:lnTo>
                  <a:lnTo>
                    <a:pt x="1570" y="2864"/>
                  </a:lnTo>
                  <a:lnTo>
                    <a:pt x="1572" y="2865"/>
                  </a:lnTo>
                  <a:lnTo>
                    <a:pt x="1572" y="2869"/>
                  </a:lnTo>
                  <a:lnTo>
                    <a:pt x="1572" y="2867"/>
                  </a:lnTo>
                  <a:lnTo>
                    <a:pt x="1570" y="2864"/>
                  </a:lnTo>
                  <a:lnTo>
                    <a:pt x="1568" y="2854"/>
                  </a:lnTo>
                  <a:close/>
                  <a:moveTo>
                    <a:pt x="1501" y="2823"/>
                  </a:moveTo>
                  <a:lnTo>
                    <a:pt x="1501" y="2831"/>
                  </a:lnTo>
                  <a:lnTo>
                    <a:pt x="1501" y="2837"/>
                  </a:lnTo>
                  <a:lnTo>
                    <a:pt x="1501" y="2840"/>
                  </a:lnTo>
                  <a:lnTo>
                    <a:pt x="1501" y="2846"/>
                  </a:lnTo>
                  <a:lnTo>
                    <a:pt x="1501" y="2848"/>
                  </a:lnTo>
                  <a:lnTo>
                    <a:pt x="1501" y="2852"/>
                  </a:lnTo>
                  <a:lnTo>
                    <a:pt x="1497" y="2858"/>
                  </a:lnTo>
                  <a:lnTo>
                    <a:pt x="1495" y="2862"/>
                  </a:lnTo>
                  <a:lnTo>
                    <a:pt x="1493" y="2869"/>
                  </a:lnTo>
                  <a:lnTo>
                    <a:pt x="1493" y="2875"/>
                  </a:lnTo>
                  <a:lnTo>
                    <a:pt x="1491" y="2881"/>
                  </a:lnTo>
                  <a:lnTo>
                    <a:pt x="1491" y="2887"/>
                  </a:lnTo>
                  <a:lnTo>
                    <a:pt x="1489" y="2892"/>
                  </a:lnTo>
                  <a:lnTo>
                    <a:pt x="1489" y="2898"/>
                  </a:lnTo>
                  <a:lnTo>
                    <a:pt x="1487" y="2904"/>
                  </a:lnTo>
                  <a:lnTo>
                    <a:pt x="1487" y="2910"/>
                  </a:lnTo>
                  <a:lnTo>
                    <a:pt x="1426" y="2839"/>
                  </a:lnTo>
                  <a:lnTo>
                    <a:pt x="1414" y="2837"/>
                  </a:lnTo>
                  <a:lnTo>
                    <a:pt x="1403" y="2835"/>
                  </a:lnTo>
                  <a:lnTo>
                    <a:pt x="1391" y="2831"/>
                  </a:lnTo>
                  <a:lnTo>
                    <a:pt x="1378" y="2825"/>
                  </a:lnTo>
                  <a:lnTo>
                    <a:pt x="1366" y="2817"/>
                  </a:lnTo>
                  <a:lnTo>
                    <a:pt x="1355" y="2812"/>
                  </a:lnTo>
                  <a:lnTo>
                    <a:pt x="1345" y="2806"/>
                  </a:lnTo>
                  <a:lnTo>
                    <a:pt x="1336" y="2798"/>
                  </a:lnTo>
                  <a:lnTo>
                    <a:pt x="1345" y="2794"/>
                  </a:lnTo>
                  <a:lnTo>
                    <a:pt x="1355" y="2791"/>
                  </a:lnTo>
                  <a:lnTo>
                    <a:pt x="1362" y="2789"/>
                  </a:lnTo>
                  <a:lnTo>
                    <a:pt x="1370" y="2789"/>
                  </a:lnTo>
                  <a:lnTo>
                    <a:pt x="1378" y="2791"/>
                  </a:lnTo>
                  <a:lnTo>
                    <a:pt x="1384" y="2793"/>
                  </a:lnTo>
                  <a:lnTo>
                    <a:pt x="1391" y="2796"/>
                  </a:lnTo>
                  <a:lnTo>
                    <a:pt x="1397" y="2800"/>
                  </a:lnTo>
                  <a:lnTo>
                    <a:pt x="1407" y="2812"/>
                  </a:lnTo>
                  <a:lnTo>
                    <a:pt x="1418" y="2825"/>
                  </a:lnTo>
                  <a:lnTo>
                    <a:pt x="1428" y="2839"/>
                  </a:lnTo>
                  <a:lnTo>
                    <a:pt x="1439" y="2854"/>
                  </a:lnTo>
                  <a:lnTo>
                    <a:pt x="1439" y="2846"/>
                  </a:lnTo>
                  <a:lnTo>
                    <a:pt x="1439" y="2837"/>
                  </a:lnTo>
                  <a:lnTo>
                    <a:pt x="1437" y="2829"/>
                  </a:lnTo>
                  <a:lnTo>
                    <a:pt x="1437" y="2823"/>
                  </a:lnTo>
                  <a:lnTo>
                    <a:pt x="1437" y="2816"/>
                  </a:lnTo>
                  <a:lnTo>
                    <a:pt x="1437" y="2808"/>
                  </a:lnTo>
                  <a:lnTo>
                    <a:pt x="1437" y="2800"/>
                  </a:lnTo>
                  <a:lnTo>
                    <a:pt x="1439" y="2791"/>
                  </a:lnTo>
                  <a:lnTo>
                    <a:pt x="1441" y="2793"/>
                  </a:lnTo>
                  <a:lnTo>
                    <a:pt x="1445" y="2794"/>
                  </a:lnTo>
                  <a:lnTo>
                    <a:pt x="1449" y="2796"/>
                  </a:lnTo>
                  <a:lnTo>
                    <a:pt x="1455" y="2800"/>
                  </a:lnTo>
                  <a:lnTo>
                    <a:pt x="1458" y="2804"/>
                  </a:lnTo>
                  <a:lnTo>
                    <a:pt x="1462" y="2808"/>
                  </a:lnTo>
                  <a:lnTo>
                    <a:pt x="1466" y="2812"/>
                  </a:lnTo>
                  <a:lnTo>
                    <a:pt x="1470" y="2816"/>
                  </a:lnTo>
                  <a:lnTo>
                    <a:pt x="1474" y="2816"/>
                  </a:lnTo>
                  <a:lnTo>
                    <a:pt x="1480" y="2816"/>
                  </a:lnTo>
                  <a:lnTo>
                    <a:pt x="1485" y="2816"/>
                  </a:lnTo>
                  <a:lnTo>
                    <a:pt x="1489" y="2816"/>
                  </a:lnTo>
                  <a:lnTo>
                    <a:pt x="1493" y="2817"/>
                  </a:lnTo>
                  <a:lnTo>
                    <a:pt x="1497" y="2817"/>
                  </a:lnTo>
                  <a:lnTo>
                    <a:pt x="1499" y="2819"/>
                  </a:lnTo>
                  <a:lnTo>
                    <a:pt x="1501" y="2823"/>
                  </a:lnTo>
                  <a:close/>
                  <a:moveTo>
                    <a:pt x="1291" y="2800"/>
                  </a:moveTo>
                  <a:lnTo>
                    <a:pt x="1301" y="2812"/>
                  </a:lnTo>
                  <a:lnTo>
                    <a:pt x="1313" y="2827"/>
                  </a:lnTo>
                  <a:lnTo>
                    <a:pt x="1324" y="2840"/>
                  </a:lnTo>
                  <a:lnTo>
                    <a:pt x="1336" y="2854"/>
                  </a:lnTo>
                  <a:lnTo>
                    <a:pt x="1349" y="2867"/>
                  </a:lnTo>
                  <a:lnTo>
                    <a:pt x="1362" y="2877"/>
                  </a:lnTo>
                  <a:lnTo>
                    <a:pt x="1368" y="2881"/>
                  </a:lnTo>
                  <a:lnTo>
                    <a:pt x="1376" y="2883"/>
                  </a:lnTo>
                  <a:lnTo>
                    <a:pt x="1384" y="2885"/>
                  </a:lnTo>
                  <a:lnTo>
                    <a:pt x="1389" y="2887"/>
                  </a:lnTo>
                  <a:lnTo>
                    <a:pt x="1391" y="2898"/>
                  </a:lnTo>
                  <a:lnTo>
                    <a:pt x="1393" y="2913"/>
                  </a:lnTo>
                  <a:lnTo>
                    <a:pt x="1399" y="2927"/>
                  </a:lnTo>
                  <a:lnTo>
                    <a:pt x="1405" y="2942"/>
                  </a:lnTo>
                  <a:lnTo>
                    <a:pt x="1422" y="2975"/>
                  </a:lnTo>
                  <a:lnTo>
                    <a:pt x="1443" y="3006"/>
                  </a:lnTo>
                  <a:lnTo>
                    <a:pt x="1466" y="3034"/>
                  </a:lnTo>
                  <a:lnTo>
                    <a:pt x="1489" y="3057"/>
                  </a:lnTo>
                  <a:lnTo>
                    <a:pt x="1501" y="3065"/>
                  </a:lnTo>
                  <a:lnTo>
                    <a:pt x="1512" y="3071"/>
                  </a:lnTo>
                  <a:lnTo>
                    <a:pt x="1522" y="3077"/>
                  </a:lnTo>
                  <a:lnTo>
                    <a:pt x="1529" y="3077"/>
                  </a:lnTo>
                  <a:lnTo>
                    <a:pt x="1512" y="3052"/>
                  </a:lnTo>
                  <a:lnTo>
                    <a:pt x="1495" y="3025"/>
                  </a:lnTo>
                  <a:lnTo>
                    <a:pt x="1476" y="2996"/>
                  </a:lnTo>
                  <a:lnTo>
                    <a:pt x="1457" y="2969"/>
                  </a:lnTo>
                  <a:lnTo>
                    <a:pt x="1437" y="2942"/>
                  </a:lnTo>
                  <a:lnTo>
                    <a:pt x="1418" y="2917"/>
                  </a:lnTo>
                  <a:lnTo>
                    <a:pt x="1407" y="2906"/>
                  </a:lnTo>
                  <a:lnTo>
                    <a:pt x="1395" y="2896"/>
                  </a:lnTo>
                  <a:lnTo>
                    <a:pt x="1384" y="2887"/>
                  </a:lnTo>
                  <a:lnTo>
                    <a:pt x="1372" y="2879"/>
                  </a:lnTo>
                  <a:lnTo>
                    <a:pt x="1364" y="2875"/>
                  </a:lnTo>
                  <a:lnTo>
                    <a:pt x="1357" y="2871"/>
                  </a:lnTo>
                  <a:lnTo>
                    <a:pt x="1351" y="2865"/>
                  </a:lnTo>
                  <a:lnTo>
                    <a:pt x="1343" y="2860"/>
                  </a:lnTo>
                  <a:lnTo>
                    <a:pt x="1338" y="2854"/>
                  </a:lnTo>
                  <a:lnTo>
                    <a:pt x="1330" y="2846"/>
                  </a:lnTo>
                  <a:lnTo>
                    <a:pt x="1324" y="2839"/>
                  </a:lnTo>
                  <a:lnTo>
                    <a:pt x="1316" y="2831"/>
                  </a:lnTo>
                  <a:lnTo>
                    <a:pt x="1322" y="2854"/>
                  </a:lnTo>
                  <a:lnTo>
                    <a:pt x="1332" y="2873"/>
                  </a:lnTo>
                  <a:lnTo>
                    <a:pt x="1343" y="2890"/>
                  </a:lnTo>
                  <a:lnTo>
                    <a:pt x="1357" y="2908"/>
                  </a:lnTo>
                  <a:lnTo>
                    <a:pt x="1370" y="2925"/>
                  </a:lnTo>
                  <a:lnTo>
                    <a:pt x="1382" y="2940"/>
                  </a:lnTo>
                  <a:lnTo>
                    <a:pt x="1393" y="2956"/>
                  </a:lnTo>
                  <a:lnTo>
                    <a:pt x="1403" y="2973"/>
                  </a:lnTo>
                  <a:lnTo>
                    <a:pt x="1395" y="2977"/>
                  </a:lnTo>
                  <a:lnTo>
                    <a:pt x="1387" y="2975"/>
                  </a:lnTo>
                  <a:lnTo>
                    <a:pt x="1378" y="2971"/>
                  </a:lnTo>
                  <a:lnTo>
                    <a:pt x="1370" y="2963"/>
                  </a:lnTo>
                  <a:lnTo>
                    <a:pt x="1361" y="2954"/>
                  </a:lnTo>
                  <a:lnTo>
                    <a:pt x="1353" y="2942"/>
                  </a:lnTo>
                  <a:lnTo>
                    <a:pt x="1343" y="2929"/>
                  </a:lnTo>
                  <a:lnTo>
                    <a:pt x="1336" y="2913"/>
                  </a:lnTo>
                  <a:lnTo>
                    <a:pt x="1320" y="2881"/>
                  </a:lnTo>
                  <a:lnTo>
                    <a:pt x="1307" y="2850"/>
                  </a:lnTo>
                  <a:lnTo>
                    <a:pt x="1297" y="2821"/>
                  </a:lnTo>
                  <a:lnTo>
                    <a:pt x="1291" y="2800"/>
                  </a:lnTo>
                  <a:close/>
                  <a:moveTo>
                    <a:pt x="1188" y="2768"/>
                  </a:moveTo>
                  <a:lnTo>
                    <a:pt x="1172" y="2806"/>
                  </a:lnTo>
                  <a:lnTo>
                    <a:pt x="1161" y="2839"/>
                  </a:lnTo>
                  <a:lnTo>
                    <a:pt x="1155" y="2867"/>
                  </a:lnTo>
                  <a:lnTo>
                    <a:pt x="1151" y="2894"/>
                  </a:lnTo>
                  <a:lnTo>
                    <a:pt x="1149" y="2921"/>
                  </a:lnTo>
                  <a:lnTo>
                    <a:pt x="1151" y="2950"/>
                  </a:lnTo>
                  <a:lnTo>
                    <a:pt x="1155" y="2983"/>
                  </a:lnTo>
                  <a:lnTo>
                    <a:pt x="1159" y="3021"/>
                  </a:lnTo>
                  <a:lnTo>
                    <a:pt x="1159" y="3036"/>
                  </a:lnTo>
                  <a:lnTo>
                    <a:pt x="1146" y="3054"/>
                  </a:lnTo>
                  <a:lnTo>
                    <a:pt x="1151" y="3055"/>
                  </a:lnTo>
                  <a:lnTo>
                    <a:pt x="1157" y="3059"/>
                  </a:lnTo>
                  <a:lnTo>
                    <a:pt x="1163" y="3061"/>
                  </a:lnTo>
                  <a:lnTo>
                    <a:pt x="1167" y="3065"/>
                  </a:lnTo>
                  <a:lnTo>
                    <a:pt x="1172" y="3067"/>
                  </a:lnTo>
                  <a:lnTo>
                    <a:pt x="1178" y="3067"/>
                  </a:lnTo>
                  <a:lnTo>
                    <a:pt x="1184" y="3069"/>
                  </a:lnTo>
                  <a:lnTo>
                    <a:pt x="1188" y="3069"/>
                  </a:lnTo>
                  <a:lnTo>
                    <a:pt x="1199" y="3052"/>
                  </a:lnTo>
                  <a:lnTo>
                    <a:pt x="1209" y="3034"/>
                  </a:lnTo>
                  <a:lnTo>
                    <a:pt x="1217" y="3017"/>
                  </a:lnTo>
                  <a:lnTo>
                    <a:pt x="1222" y="2998"/>
                  </a:lnTo>
                  <a:lnTo>
                    <a:pt x="1226" y="2979"/>
                  </a:lnTo>
                  <a:lnTo>
                    <a:pt x="1228" y="2960"/>
                  </a:lnTo>
                  <a:lnTo>
                    <a:pt x="1228" y="2940"/>
                  </a:lnTo>
                  <a:lnTo>
                    <a:pt x="1228" y="2919"/>
                  </a:lnTo>
                  <a:lnTo>
                    <a:pt x="1226" y="2879"/>
                  </a:lnTo>
                  <a:lnTo>
                    <a:pt x="1224" y="2839"/>
                  </a:lnTo>
                  <a:lnTo>
                    <a:pt x="1220" y="2798"/>
                  </a:lnTo>
                  <a:lnTo>
                    <a:pt x="1218" y="2760"/>
                  </a:lnTo>
                  <a:lnTo>
                    <a:pt x="1213" y="2760"/>
                  </a:lnTo>
                  <a:lnTo>
                    <a:pt x="1205" y="2760"/>
                  </a:lnTo>
                  <a:lnTo>
                    <a:pt x="1199" y="2762"/>
                  </a:lnTo>
                  <a:lnTo>
                    <a:pt x="1195" y="2764"/>
                  </a:lnTo>
                  <a:lnTo>
                    <a:pt x="1192" y="2764"/>
                  </a:lnTo>
                  <a:lnTo>
                    <a:pt x="1188" y="2766"/>
                  </a:lnTo>
                  <a:lnTo>
                    <a:pt x="1188" y="2768"/>
                  </a:lnTo>
                  <a:close/>
                </a:path>
              </a:pathLst>
            </a:custGeom>
            <a:solidFill>
              <a:srgbClr val="969696"/>
            </a:solidFill>
            <a:ln w="635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sp>
        <p:nvSpPr>
          <p:cNvPr id="44044" name="Rectangle 52"/>
          <p:cNvSpPr>
            <a:spLocks noChangeArrowheads="1"/>
          </p:cNvSpPr>
          <p:nvPr/>
        </p:nvSpPr>
        <p:spPr bwMode="auto">
          <a:xfrm>
            <a:off x="6172200" y="1371600"/>
            <a:ext cx="2133600" cy="4876800"/>
          </a:xfrm>
          <a:prstGeom prst="rect">
            <a:avLst/>
          </a:prstGeom>
          <a:noFill/>
          <a:ln w="9525">
            <a:noFill/>
            <a:miter lim="800000"/>
            <a:headEnd/>
            <a:tailEnd/>
          </a:ln>
        </p:spPr>
        <p:txBody>
          <a:bodyPr wrap="none"/>
          <a:lstStyle/>
          <a:p>
            <a:pPr defTabSz="914400" fontAlgn="base">
              <a:lnSpc>
                <a:spcPct val="93000"/>
              </a:lnSpc>
              <a:spcBef>
                <a:spcPct val="0"/>
              </a:spcBef>
              <a:spcAft>
                <a:spcPct val="0"/>
              </a:spcAft>
            </a:pPr>
            <a:r>
              <a:rPr lang="en-US" sz="2400" b="1">
                <a:solidFill>
                  <a:prstClr val="white"/>
                </a:solidFill>
                <a:latin typeface="Arial Narrow" pitchFamily="34" charset="0"/>
                <a:ea typeface="ヒラギノ角ゴ Pro W3"/>
                <a:cs typeface="ヒラギノ角ゴ Pro W3"/>
                <a:sym typeface="Arial" pitchFamily="34" charset="0"/>
              </a:rPr>
              <a:t>NTFS Partition</a:t>
            </a:r>
          </a:p>
          <a:p>
            <a:pPr defTabSz="914400" fontAlgn="base">
              <a:lnSpc>
                <a:spcPct val="93000"/>
              </a:lnSpc>
              <a:spcBef>
                <a:spcPct val="0"/>
              </a:spcBef>
              <a:spcAft>
                <a:spcPct val="0"/>
              </a:spcAft>
            </a:pPr>
            <a:endParaRPr lang="en-US" sz="2400" b="1">
              <a:solidFill>
                <a:srgbClr val="000000"/>
              </a:solidFill>
              <a:latin typeface="Arial Narrow" pitchFamily="34" charset="0"/>
              <a:ea typeface="ヒラギノ角ゴ Pro W3"/>
              <a:cs typeface="ヒラギノ角ゴ Pro W3"/>
              <a:sym typeface="Arial" pitchFamily="34" charset="0"/>
            </a:endParaRPr>
          </a:p>
        </p:txBody>
      </p:sp>
      <p:sp>
        <p:nvSpPr>
          <p:cNvPr id="2576437" name="Rectangle 53"/>
          <p:cNvSpPr>
            <a:spLocks noChangeArrowheads="1"/>
          </p:cNvSpPr>
          <p:nvPr/>
        </p:nvSpPr>
        <p:spPr bwMode="auto">
          <a:xfrm>
            <a:off x="4572000" y="1371600"/>
            <a:ext cx="1524000" cy="381000"/>
          </a:xfrm>
          <a:prstGeom prst="rect">
            <a:avLst/>
          </a:prstGeom>
          <a:solidFill>
            <a:srgbClr val="336699"/>
          </a:solidFill>
          <a:ln w="9525">
            <a:solidFill>
              <a:schemeClr val="tx1"/>
            </a:solidFill>
            <a:miter lim="800000"/>
            <a:headEnd/>
            <a:tailEnd/>
          </a:ln>
          <a:effectLst>
            <a:outerShdw dist="125724" dir="2700000" algn="ctr" rotWithShape="0">
              <a:srgbClr val="C0C0C0"/>
            </a:outerShdw>
          </a:effectLst>
        </p:spPr>
        <p:txBody>
          <a:bodyPr wrap="none" anchor="ctr"/>
          <a:lstStyle/>
          <a:p>
            <a:pPr defTabSz="914400" fontAlgn="base">
              <a:lnSpc>
                <a:spcPct val="93000"/>
              </a:lnSpc>
              <a:spcBef>
                <a:spcPct val="0"/>
              </a:spcBef>
              <a:spcAft>
                <a:spcPct val="0"/>
              </a:spcAft>
              <a:defRPr/>
            </a:pPr>
            <a:r>
              <a:rPr lang="en-US" sz="2400" b="1" dirty="0">
                <a:solidFill>
                  <a:prstClr val="white"/>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rPr>
              <a:t>ACL</a:t>
            </a:r>
          </a:p>
        </p:txBody>
      </p:sp>
      <p:sp>
        <p:nvSpPr>
          <p:cNvPr id="2576438" name="Rectangle 54"/>
          <p:cNvSpPr>
            <a:spLocks noChangeArrowheads="1"/>
          </p:cNvSpPr>
          <p:nvPr/>
        </p:nvSpPr>
        <p:spPr bwMode="auto">
          <a:xfrm>
            <a:off x="4572000" y="1752600"/>
            <a:ext cx="1524000" cy="3886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lstStyle/>
          <a:p>
            <a:pPr defTabSz="914400" fontAlgn="base">
              <a:lnSpc>
                <a:spcPct val="93000"/>
              </a:lnSpc>
              <a:spcBef>
                <a:spcPct val="0"/>
              </a:spcBef>
              <a:spcAft>
                <a:spcPct val="0"/>
              </a:spcAft>
              <a:defRPr/>
            </a:pPr>
            <a:endParaRPr lang="en-US" sz="2400" b="1" dirty="0">
              <a:solidFill>
                <a:prstClr val="black"/>
              </a:solidFill>
              <a:effectLst>
                <a:outerShdw blurRad="38100" dist="38100" dir="2700000" algn="tl">
                  <a:srgbClr val="C0C0C0"/>
                </a:outerShdw>
              </a:effectLst>
              <a:latin typeface="Arial Narrow" pitchFamily="34" charset="0"/>
              <a:sym typeface="Arial" pitchFamily="34" charset="0"/>
            </a:endParaRPr>
          </a:p>
        </p:txBody>
      </p:sp>
      <p:sp>
        <p:nvSpPr>
          <p:cNvPr id="44047" name="Freeform 56"/>
          <p:cNvSpPr>
            <a:spLocks/>
          </p:cNvSpPr>
          <p:nvPr/>
        </p:nvSpPr>
        <p:spPr bwMode="auto">
          <a:xfrm>
            <a:off x="6818313" y="2436813"/>
            <a:ext cx="890587" cy="1985962"/>
          </a:xfrm>
          <a:custGeom>
            <a:avLst/>
            <a:gdLst>
              <a:gd name="T0" fmla="*/ 0 w 480"/>
              <a:gd name="T1" fmla="*/ 0 h 1008"/>
              <a:gd name="T2" fmla="*/ 0 w 480"/>
              <a:gd name="T3" fmla="*/ 2147483647 h 1008"/>
              <a:gd name="T4" fmla="*/ 2147483647 w 480"/>
              <a:gd name="T5" fmla="*/ 2147483647 h 1008"/>
              <a:gd name="T6" fmla="*/ 0 60000 65536"/>
              <a:gd name="T7" fmla="*/ 0 60000 65536"/>
              <a:gd name="T8" fmla="*/ 0 60000 65536"/>
              <a:gd name="T9" fmla="*/ 0 w 480"/>
              <a:gd name="T10" fmla="*/ 0 h 1008"/>
              <a:gd name="T11" fmla="*/ 480 w 480"/>
              <a:gd name="T12" fmla="*/ 1008 h 1008"/>
            </a:gdLst>
            <a:ahLst/>
            <a:cxnLst>
              <a:cxn ang="T6">
                <a:pos x="T0" y="T1"/>
              </a:cxn>
              <a:cxn ang="T7">
                <a:pos x="T2" y="T3"/>
              </a:cxn>
              <a:cxn ang="T8">
                <a:pos x="T4" y="T5"/>
              </a:cxn>
            </a:cxnLst>
            <a:rect l="T9" t="T10" r="T11" b="T12"/>
            <a:pathLst>
              <a:path w="480" h="1008">
                <a:moveTo>
                  <a:pt x="0" y="0"/>
                </a:moveTo>
                <a:lnTo>
                  <a:pt x="0" y="1008"/>
                </a:lnTo>
                <a:lnTo>
                  <a:pt x="480" y="1008"/>
                </a:lnTo>
              </a:path>
            </a:pathLst>
          </a:custGeom>
          <a:noFill/>
          <a:ln w="38100">
            <a:solidFill>
              <a:srgbClr val="333399"/>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2576441" name="Line 57"/>
          <p:cNvSpPr>
            <a:spLocks noChangeShapeType="1"/>
          </p:cNvSpPr>
          <p:nvPr/>
        </p:nvSpPr>
        <p:spPr bwMode="auto">
          <a:xfrm>
            <a:off x="6823075" y="3425825"/>
            <a:ext cx="890588" cy="0"/>
          </a:xfrm>
          <a:prstGeom prst="line">
            <a:avLst/>
          </a:prstGeom>
          <a:noFill/>
          <a:ln w="38100">
            <a:solidFill>
              <a:srgbClr val="333399"/>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76442" name="AutoShape 58"/>
          <p:cNvSpPr>
            <a:spLocks noChangeArrowheads="1"/>
          </p:cNvSpPr>
          <p:nvPr/>
        </p:nvSpPr>
        <p:spPr bwMode="auto">
          <a:xfrm flipV="1">
            <a:off x="7437438" y="3030538"/>
            <a:ext cx="644525" cy="806450"/>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defTabSz="914400" fontAlgn="base">
              <a:lnSpc>
                <a:spcPct val="93000"/>
              </a:lnSpc>
              <a:spcBef>
                <a:spcPct val="0"/>
              </a:spcBef>
              <a:spcAft>
                <a:spcPct val="0"/>
              </a:spcAft>
              <a:defRPr/>
            </a:pPr>
            <a:endParaRPr lang="it-IT" sz="2400">
              <a:solidFill>
                <a:prstClr val="black"/>
              </a:solidFill>
              <a:latin typeface="Calibri"/>
              <a:sym typeface="Arial" pitchFamily="34" charset="0"/>
            </a:endParaRPr>
          </a:p>
        </p:txBody>
      </p:sp>
      <p:sp>
        <p:nvSpPr>
          <p:cNvPr id="2576443" name="AutoShape 59"/>
          <p:cNvSpPr>
            <a:spLocks noChangeArrowheads="1"/>
          </p:cNvSpPr>
          <p:nvPr/>
        </p:nvSpPr>
        <p:spPr bwMode="auto">
          <a:xfrm flipV="1">
            <a:off x="7437438" y="4037013"/>
            <a:ext cx="644525" cy="808037"/>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defTabSz="914400" fontAlgn="base">
              <a:lnSpc>
                <a:spcPct val="93000"/>
              </a:lnSpc>
              <a:spcBef>
                <a:spcPct val="0"/>
              </a:spcBef>
              <a:spcAft>
                <a:spcPct val="0"/>
              </a:spcAft>
              <a:defRPr/>
            </a:pPr>
            <a:endParaRPr lang="it-IT" sz="2400">
              <a:solidFill>
                <a:prstClr val="black"/>
              </a:solidFill>
              <a:latin typeface="Calibri"/>
              <a:sym typeface="Arial" pitchFamily="34" charset="0"/>
            </a:endParaRPr>
          </a:p>
        </p:txBody>
      </p:sp>
      <p:grpSp>
        <p:nvGrpSpPr>
          <p:cNvPr id="44051" name="Group 60"/>
          <p:cNvGrpSpPr>
            <a:grpSpLocks/>
          </p:cNvGrpSpPr>
          <p:nvPr/>
        </p:nvGrpSpPr>
        <p:grpSpPr bwMode="auto">
          <a:xfrm>
            <a:off x="6324600" y="2057400"/>
            <a:ext cx="1017588" cy="793750"/>
            <a:chOff x="2720" y="1859"/>
            <a:chExt cx="747" cy="582"/>
          </a:xfrm>
        </p:grpSpPr>
        <p:sp>
          <p:nvSpPr>
            <p:cNvPr id="2576445" name="Freeform 61"/>
            <p:cNvSpPr>
              <a:spLocks/>
            </p:cNvSpPr>
            <p:nvPr/>
          </p:nvSpPr>
          <p:spPr bwMode="auto">
            <a:xfrm>
              <a:off x="2807" y="1859"/>
              <a:ext cx="656" cy="582"/>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76446" name="AutoShape 62"/>
            <p:cNvSpPr>
              <a:spLocks noChangeArrowheads="1"/>
            </p:cNvSpPr>
            <p:nvPr/>
          </p:nvSpPr>
          <p:spPr bwMode="auto">
            <a:xfrm flipH="1">
              <a:off x="2720" y="2048"/>
              <a:ext cx="737" cy="390"/>
            </a:xfrm>
            <a:prstGeom prst="parallelogram">
              <a:avLst>
                <a:gd name="adj" fmla="val 21105"/>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endParaRPr lang="en-US" b="1" dirty="0">
                <a:solidFill>
                  <a:srgbClr val="000000"/>
                </a:solidFill>
                <a:latin typeface="Arial Narrow" pitchFamily="34" charset="0"/>
                <a:ea typeface="ヒラギノ角ゴ Pro W3"/>
                <a:cs typeface="ヒラギノ角ゴ Pro W3"/>
                <a:sym typeface="Arial" pitchFamily="34" charset="0"/>
              </a:endParaRPr>
            </a:p>
          </p:txBody>
        </p:sp>
      </p:grpSp>
      <p:sp>
        <p:nvSpPr>
          <p:cNvPr id="2576447" name="Text Box 63"/>
          <p:cNvSpPr txBox="1">
            <a:spLocks noChangeArrowheads="1"/>
          </p:cNvSpPr>
          <p:nvPr/>
        </p:nvSpPr>
        <p:spPr bwMode="auto">
          <a:xfrm>
            <a:off x="609600" y="2743200"/>
            <a:ext cx="819150" cy="3762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defTabSz="914400" fontAlgn="base">
              <a:lnSpc>
                <a:spcPct val="93000"/>
              </a:lnSpc>
              <a:spcBef>
                <a:spcPct val="50000"/>
              </a:spcBef>
              <a:spcAft>
                <a:spcPct val="0"/>
              </a:spcAft>
              <a:defRPr/>
            </a:pPr>
            <a:r>
              <a:rPr lang="en-US" b="1" dirty="0">
                <a:solidFill>
                  <a:prstClr val="black"/>
                </a:solidFill>
                <a:latin typeface="Arial Narrow" pitchFamily="34" charset="0"/>
                <a:sym typeface="Arial" pitchFamily="34" charset="0"/>
              </a:rPr>
              <a:t>User 1</a:t>
            </a:r>
          </a:p>
        </p:txBody>
      </p:sp>
      <p:sp>
        <p:nvSpPr>
          <p:cNvPr id="2576448" name="Text Box 64"/>
          <p:cNvSpPr txBox="1">
            <a:spLocks noChangeArrowheads="1"/>
          </p:cNvSpPr>
          <p:nvPr/>
        </p:nvSpPr>
        <p:spPr bwMode="auto">
          <a:xfrm>
            <a:off x="628650" y="4424363"/>
            <a:ext cx="819150" cy="3762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defTabSz="914400" fontAlgn="base">
              <a:lnSpc>
                <a:spcPct val="93000"/>
              </a:lnSpc>
              <a:spcBef>
                <a:spcPct val="50000"/>
              </a:spcBef>
              <a:spcAft>
                <a:spcPct val="0"/>
              </a:spcAft>
              <a:defRPr/>
            </a:pPr>
            <a:r>
              <a:rPr lang="en-US" b="1" dirty="0">
                <a:solidFill>
                  <a:prstClr val="black"/>
                </a:solidFill>
                <a:latin typeface="Arial Narrow" pitchFamily="34" charset="0"/>
                <a:sym typeface="Arial" pitchFamily="34" charset="0"/>
              </a:rPr>
              <a:t>User 2</a:t>
            </a:r>
          </a:p>
        </p:txBody>
      </p:sp>
      <p:grpSp>
        <p:nvGrpSpPr>
          <p:cNvPr id="44054" name="Group 66"/>
          <p:cNvGrpSpPr>
            <a:grpSpLocks/>
          </p:cNvGrpSpPr>
          <p:nvPr/>
        </p:nvGrpSpPr>
        <p:grpSpPr bwMode="auto">
          <a:xfrm>
            <a:off x="1592263" y="4210050"/>
            <a:ext cx="695325" cy="290513"/>
            <a:chOff x="1585" y="1673"/>
            <a:chExt cx="709" cy="297"/>
          </a:xfrm>
        </p:grpSpPr>
        <p:sp>
          <p:nvSpPr>
            <p:cNvPr id="44109" name="Freeform 67"/>
            <p:cNvSpPr>
              <a:spLocks/>
            </p:cNvSpPr>
            <p:nvPr/>
          </p:nvSpPr>
          <p:spPr bwMode="auto">
            <a:xfrm>
              <a:off x="1585" y="1673"/>
              <a:ext cx="709" cy="297"/>
            </a:xfrm>
            <a:custGeom>
              <a:avLst/>
              <a:gdLst>
                <a:gd name="T0" fmla="*/ 468 w 872"/>
                <a:gd name="T1" fmla="*/ 95 h 366"/>
                <a:gd name="T2" fmla="*/ 468 w 872"/>
                <a:gd name="T3" fmla="*/ 131 h 366"/>
                <a:gd name="T4" fmla="*/ 367 w 872"/>
                <a:gd name="T5" fmla="*/ 196 h 366"/>
                <a:gd name="T6" fmla="*/ 0 w 872"/>
                <a:gd name="T7" fmla="*/ 91 h 366"/>
                <a:gd name="T8" fmla="*/ 0 w 872"/>
                <a:gd name="T9" fmla="*/ 75 h 366"/>
                <a:gd name="T10" fmla="*/ 124 w 872"/>
                <a:gd name="T11" fmla="*/ 0 h 366"/>
                <a:gd name="T12" fmla="*/ 468 w 872"/>
                <a:gd name="T13" fmla="*/ 95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10" name="Freeform 68"/>
            <p:cNvSpPr>
              <a:spLocks/>
            </p:cNvSpPr>
            <p:nvPr/>
          </p:nvSpPr>
          <p:spPr bwMode="auto">
            <a:xfrm>
              <a:off x="1596" y="1679"/>
              <a:ext cx="690" cy="264"/>
            </a:xfrm>
            <a:custGeom>
              <a:avLst/>
              <a:gdLst>
                <a:gd name="T0" fmla="*/ 456 w 848"/>
                <a:gd name="T1" fmla="*/ 95 h 324"/>
                <a:gd name="T2" fmla="*/ 116 w 848"/>
                <a:gd name="T3" fmla="*/ 0 h 324"/>
                <a:gd name="T4" fmla="*/ 0 w 848"/>
                <a:gd name="T5" fmla="*/ 73 h 324"/>
                <a:gd name="T6" fmla="*/ 359 w 848"/>
                <a:gd name="T7" fmla="*/ 175 h 324"/>
                <a:gd name="T8" fmla="*/ 456 w 848"/>
                <a:gd name="T9" fmla="*/ 95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11" name="Freeform 69"/>
            <p:cNvSpPr>
              <a:spLocks/>
            </p:cNvSpPr>
            <p:nvPr/>
          </p:nvSpPr>
          <p:spPr bwMode="auto">
            <a:xfrm>
              <a:off x="1766" y="1694"/>
              <a:ext cx="388" cy="112"/>
            </a:xfrm>
            <a:custGeom>
              <a:avLst/>
              <a:gdLst>
                <a:gd name="T0" fmla="*/ 0 w 477"/>
                <a:gd name="T1" fmla="*/ 6 h 138"/>
                <a:gd name="T2" fmla="*/ 246 w 477"/>
                <a:gd name="T3" fmla="*/ 74 h 138"/>
                <a:gd name="T4" fmla="*/ 257 w 477"/>
                <a:gd name="T5" fmla="*/ 67 h 138"/>
                <a:gd name="T6" fmla="*/ 11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12" name="Freeform 70"/>
            <p:cNvSpPr>
              <a:spLocks/>
            </p:cNvSpPr>
            <p:nvPr/>
          </p:nvSpPr>
          <p:spPr bwMode="auto">
            <a:xfrm>
              <a:off x="1654" y="1717"/>
              <a:ext cx="404" cy="143"/>
            </a:xfrm>
            <a:custGeom>
              <a:avLst/>
              <a:gdLst>
                <a:gd name="T0" fmla="*/ 0 w 496"/>
                <a:gd name="T1" fmla="*/ 35 h 177"/>
                <a:gd name="T2" fmla="*/ 11 w 496"/>
                <a:gd name="T3" fmla="*/ 39 h 177"/>
                <a:gd name="T4" fmla="*/ 24 w 496"/>
                <a:gd name="T5" fmla="*/ 32 h 177"/>
                <a:gd name="T6" fmla="*/ 33 w 496"/>
                <a:gd name="T7" fmla="*/ 35 h 177"/>
                <a:gd name="T8" fmla="*/ 24 w 496"/>
                <a:gd name="T9" fmla="*/ 43 h 177"/>
                <a:gd name="T10" fmla="*/ 186 w 496"/>
                <a:gd name="T11" fmla="*/ 86 h 177"/>
                <a:gd name="T12" fmla="*/ 195 w 496"/>
                <a:gd name="T13" fmla="*/ 80 h 177"/>
                <a:gd name="T14" fmla="*/ 209 w 496"/>
                <a:gd name="T15" fmla="*/ 83 h 177"/>
                <a:gd name="T16" fmla="*/ 200 w 496"/>
                <a:gd name="T17" fmla="*/ 90 h 177"/>
                <a:gd name="T18" fmla="*/ 214 w 496"/>
                <a:gd name="T19" fmla="*/ 94 h 177"/>
                <a:gd name="T20" fmla="*/ 268 w 496"/>
                <a:gd name="T21" fmla="*/ 56 h 177"/>
                <a:gd name="T22" fmla="*/ 59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13" name="Freeform 71"/>
            <p:cNvSpPr>
              <a:spLocks/>
            </p:cNvSpPr>
            <p:nvPr/>
          </p:nvSpPr>
          <p:spPr bwMode="auto">
            <a:xfrm>
              <a:off x="2044" y="1810"/>
              <a:ext cx="88" cy="35"/>
            </a:xfrm>
            <a:custGeom>
              <a:avLst/>
              <a:gdLst>
                <a:gd name="T0" fmla="*/ 22 w 108"/>
                <a:gd name="T1" fmla="*/ 0 h 44"/>
                <a:gd name="T2" fmla="*/ 58 w 108"/>
                <a:gd name="T3" fmla="*/ 9 h 44"/>
                <a:gd name="T4" fmla="*/ 37 w 108"/>
                <a:gd name="T5" fmla="*/ 21 h 44"/>
                <a:gd name="T6" fmla="*/ 0 w 108"/>
                <a:gd name="T7" fmla="*/ 13 h 44"/>
                <a:gd name="T8" fmla="*/ 22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14" name="Freeform 72"/>
            <p:cNvSpPr>
              <a:spLocks/>
            </p:cNvSpPr>
            <p:nvPr/>
          </p:nvSpPr>
          <p:spPr bwMode="auto">
            <a:xfrm>
              <a:off x="1994" y="1848"/>
              <a:ext cx="79" cy="34"/>
            </a:xfrm>
            <a:custGeom>
              <a:avLst/>
              <a:gdLst>
                <a:gd name="T0" fmla="*/ 11 w 97"/>
                <a:gd name="T1" fmla="*/ 4 h 42"/>
                <a:gd name="T2" fmla="*/ 24 w 97"/>
                <a:gd name="T3" fmla="*/ 6 h 42"/>
                <a:gd name="T4" fmla="*/ 33 w 97"/>
                <a:gd name="T5" fmla="*/ 0 h 42"/>
                <a:gd name="T6" fmla="*/ 45 w 97"/>
                <a:gd name="T7" fmla="*/ 4 h 42"/>
                <a:gd name="T8" fmla="*/ 39 w 97"/>
                <a:gd name="T9" fmla="*/ 10 h 42"/>
                <a:gd name="T10" fmla="*/ 52 w 97"/>
                <a:gd name="T11" fmla="*/ 13 h 42"/>
                <a:gd name="T12" fmla="*/ 42 w 97"/>
                <a:gd name="T13" fmla="*/ 22 h 42"/>
                <a:gd name="T14" fmla="*/ 0 w 97"/>
                <a:gd name="T15" fmla="*/ 11 h 42"/>
                <a:gd name="T16" fmla="*/ 11 w 97"/>
                <a:gd name="T17" fmla="*/ 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15" name="Freeform 73"/>
            <p:cNvSpPr>
              <a:spLocks/>
            </p:cNvSpPr>
            <p:nvPr/>
          </p:nvSpPr>
          <p:spPr bwMode="auto">
            <a:xfrm>
              <a:off x="2073" y="1825"/>
              <a:ext cx="150" cy="80"/>
            </a:xfrm>
            <a:custGeom>
              <a:avLst/>
              <a:gdLst>
                <a:gd name="T0" fmla="*/ 54 w 185"/>
                <a:gd name="T1" fmla="*/ 0 h 97"/>
                <a:gd name="T2" fmla="*/ 99 w 185"/>
                <a:gd name="T3" fmla="*/ 12 h 97"/>
                <a:gd name="T4" fmla="*/ 44 w 185"/>
                <a:gd name="T5" fmla="*/ 54 h 97"/>
                <a:gd name="T6" fmla="*/ 0 w 185"/>
                <a:gd name="T7" fmla="*/ 41 h 97"/>
                <a:gd name="T8" fmla="*/ 54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grpSp>
        <p:nvGrpSpPr>
          <p:cNvPr id="44055" name="Group 74"/>
          <p:cNvGrpSpPr>
            <a:grpSpLocks/>
          </p:cNvGrpSpPr>
          <p:nvPr/>
        </p:nvGrpSpPr>
        <p:grpSpPr bwMode="auto">
          <a:xfrm>
            <a:off x="1601788" y="3413125"/>
            <a:ext cx="760412" cy="854075"/>
            <a:chOff x="2614" y="840"/>
            <a:chExt cx="776" cy="871"/>
          </a:xfrm>
        </p:grpSpPr>
        <p:grpSp>
          <p:nvGrpSpPr>
            <p:cNvPr id="44082" name="Group 75"/>
            <p:cNvGrpSpPr>
              <a:grpSpLocks/>
            </p:cNvGrpSpPr>
            <p:nvPr/>
          </p:nvGrpSpPr>
          <p:grpSpPr bwMode="auto">
            <a:xfrm>
              <a:off x="2614" y="1299"/>
              <a:ext cx="763" cy="412"/>
              <a:chOff x="2614" y="1299"/>
              <a:chExt cx="763" cy="412"/>
            </a:xfrm>
          </p:grpSpPr>
          <p:sp>
            <p:nvSpPr>
              <p:cNvPr id="44095" name="Freeform 76"/>
              <p:cNvSpPr>
                <a:spLocks noChangeAspect="1"/>
              </p:cNvSpPr>
              <p:nvPr/>
            </p:nvSpPr>
            <p:spPr bwMode="auto">
              <a:xfrm>
                <a:off x="3113" y="1406"/>
                <a:ext cx="263" cy="305"/>
              </a:xfrm>
              <a:custGeom>
                <a:avLst/>
                <a:gdLst>
                  <a:gd name="T0" fmla="*/ 1 w 364"/>
                  <a:gd name="T1" fmla="*/ 80 h 422"/>
                  <a:gd name="T2" fmla="*/ 137 w 364"/>
                  <a:gd name="T3" fmla="*/ 0 h 422"/>
                  <a:gd name="T4" fmla="*/ 137 w 364"/>
                  <a:gd name="T5" fmla="*/ 68 h 422"/>
                  <a:gd name="T6" fmla="*/ 0 w 364"/>
                  <a:gd name="T7" fmla="*/ 159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96" name="Freeform 77"/>
              <p:cNvSpPr>
                <a:spLocks noChangeAspect="1"/>
              </p:cNvSpPr>
              <p:nvPr/>
            </p:nvSpPr>
            <p:spPr bwMode="auto">
              <a:xfrm>
                <a:off x="2614" y="1299"/>
                <a:ext cx="763" cy="264"/>
              </a:xfrm>
              <a:custGeom>
                <a:avLst/>
                <a:gdLst>
                  <a:gd name="T0" fmla="*/ 245 w 1091"/>
                  <a:gd name="T1" fmla="*/ 129 h 377"/>
                  <a:gd name="T2" fmla="*/ 0 w 1091"/>
                  <a:gd name="T3" fmla="*/ 64 h 377"/>
                  <a:gd name="T4" fmla="*/ 136 w 1091"/>
                  <a:gd name="T5" fmla="*/ 0 h 377"/>
                  <a:gd name="T6" fmla="*/ 373 w 1091"/>
                  <a:gd name="T7" fmla="*/ 52 h 377"/>
                  <a:gd name="T8" fmla="*/ 245 w 1091"/>
                  <a:gd name="T9" fmla="*/ 129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97" name="Freeform 78"/>
              <p:cNvSpPr>
                <a:spLocks noChangeAspect="1"/>
              </p:cNvSpPr>
              <p:nvPr/>
            </p:nvSpPr>
            <p:spPr bwMode="auto">
              <a:xfrm>
                <a:off x="2614" y="1429"/>
                <a:ext cx="499" cy="282"/>
              </a:xfrm>
              <a:custGeom>
                <a:avLst/>
                <a:gdLst>
                  <a:gd name="T0" fmla="*/ 0 w 690"/>
                  <a:gd name="T1" fmla="*/ 2 h 390"/>
                  <a:gd name="T2" fmla="*/ 0 w 690"/>
                  <a:gd name="T3" fmla="*/ 73 h 390"/>
                  <a:gd name="T4" fmla="*/ 261 w 690"/>
                  <a:gd name="T5" fmla="*/ 148 h 390"/>
                  <a:gd name="T6" fmla="*/ 261 w 690"/>
                  <a:gd name="T7" fmla="*/ 70 h 390"/>
                  <a:gd name="T8" fmla="*/ 1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98" name="Freeform 79"/>
              <p:cNvSpPr>
                <a:spLocks noChangeAspect="1"/>
              </p:cNvSpPr>
              <p:nvPr/>
            </p:nvSpPr>
            <p:spPr bwMode="auto">
              <a:xfrm>
                <a:off x="2875" y="1529"/>
                <a:ext cx="196" cy="137"/>
              </a:xfrm>
              <a:custGeom>
                <a:avLst/>
                <a:gdLst>
                  <a:gd name="T0" fmla="*/ 0 w 271"/>
                  <a:gd name="T1" fmla="*/ 0 h 189"/>
                  <a:gd name="T2" fmla="*/ 103 w 271"/>
                  <a:gd name="T3" fmla="*/ 28 h 189"/>
                  <a:gd name="T4" fmla="*/ 103 w 271"/>
                  <a:gd name="T5" fmla="*/ 72 h 189"/>
                  <a:gd name="T6" fmla="*/ 0 w 271"/>
                  <a:gd name="T7" fmla="*/ 43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99" name="Freeform 80"/>
              <p:cNvSpPr>
                <a:spLocks noChangeAspect="1" noChangeArrowheads="1"/>
              </p:cNvSpPr>
              <p:nvPr/>
            </p:nvSpPr>
            <p:spPr bwMode="auto">
              <a:xfrm>
                <a:off x="2879" y="1580"/>
                <a:ext cx="189" cy="49"/>
              </a:xfrm>
              <a:custGeom>
                <a:avLst/>
                <a:gdLst>
                  <a:gd name="T0" fmla="*/ 0 w 261"/>
                  <a:gd name="T1" fmla="*/ 0 h 69"/>
                  <a:gd name="T2" fmla="*/ 99 w 261"/>
                  <a:gd name="T3" fmla="*/ 2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00" name="Freeform 81"/>
              <p:cNvSpPr>
                <a:spLocks/>
              </p:cNvSpPr>
              <p:nvPr/>
            </p:nvSpPr>
            <p:spPr bwMode="auto">
              <a:xfrm>
                <a:off x="2874" y="1528"/>
                <a:ext cx="196" cy="83"/>
              </a:xfrm>
              <a:custGeom>
                <a:avLst/>
                <a:gdLst>
                  <a:gd name="T0" fmla="*/ 0 w 270"/>
                  <a:gd name="T1" fmla="*/ 42 h 116"/>
                  <a:gd name="T2" fmla="*/ 1 w 270"/>
                  <a:gd name="T3" fmla="*/ 0 h 116"/>
                  <a:gd name="T4" fmla="*/ 103 w 270"/>
                  <a:gd name="T5" fmla="*/ 28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01" name="Line 82"/>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02" name="Line 83"/>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03" name="Freeform 84"/>
              <p:cNvSpPr>
                <a:spLocks/>
              </p:cNvSpPr>
              <p:nvPr/>
            </p:nvSpPr>
            <p:spPr bwMode="auto">
              <a:xfrm>
                <a:off x="2940" y="1566"/>
                <a:ext cx="47" cy="25"/>
              </a:xfrm>
              <a:custGeom>
                <a:avLst/>
                <a:gdLst>
                  <a:gd name="T0" fmla="*/ 0 w 64"/>
                  <a:gd name="T1" fmla="*/ 0 h 35"/>
                  <a:gd name="T2" fmla="*/ 1 w 64"/>
                  <a:gd name="T3" fmla="*/ 6 h 35"/>
                  <a:gd name="T4" fmla="*/ 26 w 64"/>
                  <a:gd name="T5" fmla="*/ 13 h 35"/>
                  <a:gd name="T6" fmla="*/ 26 w 64"/>
                  <a:gd name="T7" fmla="*/ 7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04" name="Line 85"/>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05" name="Line 86"/>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06" name="Line 87"/>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07" name="Line 88"/>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108" name="Freeform 89"/>
              <p:cNvSpPr>
                <a:spLocks/>
              </p:cNvSpPr>
              <p:nvPr/>
            </p:nvSpPr>
            <p:spPr bwMode="auto">
              <a:xfrm>
                <a:off x="2877" y="1588"/>
                <a:ext cx="198" cy="84"/>
              </a:xfrm>
              <a:custGeom>
                <a:avLst/>
                <a:gdLst>
                  <a:gd name="T0" fmla="*/ 0 w 275"/>
                  <a:gd name="T1" fmla="*/ 15 h 117"/>
                  <a:gd name="T2" fmla="*/ 103 w 275"/>
                  <a:gd name="T3" fmla="*/ 43 h 117"/>
                  <a:gd name="T4" fmla="*/ 10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grpSp>
          <p:nvGrpSpPr>
            <p:cNvPr id="44083" name="Group 90"/>
            <p:cNvGrpSpPr>
              <a:grpSpLocks/>
            </p:cNvGrpSpPr>
            <p:nvPr/>
          </p:nvGrpSpPr>
          <p:grpSpPr bwMode="auto">
            <a:xfrm>
              <a:off x="2676" y="840"/>
              <a:ext cx="714" cy="672"/>
              <a:chOff x="2676" y="840"/>
              <a:chExt cx="714" cy="672"/>
            </a:xfrm>
          </p:grpSpPr>
          <p:sp>
            <p:nvSpPr>
              <p:cNvPr id="44084" name="Freeform 91"/>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85" name="Freeform 92"/>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86" name="Oval 93"/>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4087" name="Freeform 94"/>
              <p:cNvSpPr>
                <a:spLocks/>
              </p:cNvSpPr>
              <p:nvPr/>
            </p:nvSpPr>
            <p:spPr bwMode="auto">
              <a:xfrm>
                <a:off x="2718" y="1337"/>
                <a:ext cx="452" cy="126"/>
              </a:xfrm>
              <a:custGeom>
                <a:avLst/>
                <a:gdLst>
                  <a:gd name="T0" fmla="*/ 0 w 646"/>
                  <a:gd name="T1" fmla="*/ 0 h 180"/>
                  <a:gd name="T2" fmla="*/ 7 w 646"/>
                  <a:gd name="T3" fmla="*/ 12 h 180"/>
                  <a:gd name="T4" fmla="*/ 197 w 646"/>
                  <a:gd name="T5" fmla="*/ 62 h 180"/>
                  <a:gd name="T6" fmla="*/ 221 w 646"/>
                  <a:gd name="T7" fmla="*/ 55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88" name="Freeform 95"/>
              <p:cNvSpPr>
                <a:spLocks noChangeAspect="1"/>
              </p:cNvSpPr>
              <p:nvPr/>
            </p:nvSpPr>
            <p:spPr bwMode="auto">
              <a:xfrm>
                <a:off x="2826" y="840"/>
                <a:ext cx="564" cy="520"/>
              </a:xfrm>
              <a:custGeom>
                <a:avLst/>
                <a:gdLst>
                  <a:gd name="T0" fmla="*/ 211 w 808"/>
                  <a:gd name="T1" fmla="*/ 252 h 746"/>
                  <a:gd name="T2" fmla="*/ 275 w 808"/>
                  <a:gd name="T3" fmla="*/ 178 h 746"/>
                  <a:gd name="T4" fmla="*/ 275 w 808"/>
                  <a:gd name="T5" fmla="*/ 36 h 746"/>
                  <a:gd name="T6" fmla="*/ 114 w 808"/>
                  <a:gd name="T7" fmla="*/ 0 h 746"/>
                  <a:gd name="T8" fmla="*/ 0 w 808"/>
                  <a:gd name="T9" fmla="*/ 16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89" name="Freeform 96"/>
              <p:cNvSpPr>
                <a:spLocks noChangeAspect="1"/>
              </p:cNvSpPr>
              <p:nvPr/>
            </p:nvSpPr>
            <p:spPr bwMode="auto">
              <a:xfrm>
                <a:off x="3178" y="955"/>
                <a:ext cx="113" cy="506"/>
              </a:xfrm>
              <a:custGeom>
                <a:avLst/>
                <a:gdLst>
                  <a:gd name="T0" fmla="*/ 0 w 144"/>
                  <a:gd name="T1" fmla="*/ 313 h 644"/>
                  <a:gd name="T2" fmla="*/ 0 w 144"/>
                  <a:gd name="T3" fmla="*/ 38 h 644"/>
                  <a:gd name="T4" fmla="*/ 70 w 144"/>
                  <a:gd name="T5" fmla="*/ 0 h 644"/>
                  <a:gd name="T6" fmla="*/ 70 w 144"/>
                  <a:gd name="T7" fmla="*/ 269 h 644"/>
                  <a:gd name="T8" fmla="*/ 0 w 144"/>
                  <a:gd name="T9" fmla="*/ 313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90" name="Freeform 97"/>
              <p:cNvSpPr>
                <a:spLocks noChangeAspect="1"/>
              </p:cNvSpPr>
              <p:nvPr/>
            </p:nvSpPr>
            <p:spPr bwMode="auto">
              <a:xfrm>
                <a:off x="2676" y="846"/>
                <a:ext cx="615" cy="172"/>
              </a:xfrm>
              <a:custGeom>
                <a:avLst/>
                <a:gdLst>
                  <a:gd name="T0" fmla="*/ 311 w 782"/>
                  <a:gd name="T1" fmla="*/ 106 h 219"/>
                  <a:gd name="T2" fmla="*/ 0 w 782"/>
                  <a:gd name="T3" fmla="*/ 33 h 219"/>
                  <a:gd name="T4" fmla="*/ 78 w 782"/>
                  <a:gd name="T5" fmla="*/ 0 h 219"/>
                  <a:gd name="T6" fmla="*/ 381 w 782"/>
                  <a:gd name="T7" fmla="*/ 68 h 219"/>
                  <a:gd name="T8" fmla="*/ 311 w 782"/>
                  <a:gd name="T9" fmla="*/ 106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91" name="Freeform 98"/>
              <p:cNvSpPr>
                <a:spLocks noChangeAspect="1"/>
              </p:cNvSpPr>
              <p:nvPr/>
            </p:nvSpPr>
            <p:spPr bwMode="auto">
              <a:xfrm>
                <a:off x="2676" y="897"/>
                <a:ext cx="502" cy="566"/>
              </a:xfrm>
              <a:custGeom>
                <a:avLst/>
                <a:gdLst>
                  <a:gd name="T0" fmla="*/ 279 w 672"/>
                  <a:gd name="T1" fmla="*/ 318 h 754"/>
                  <a:gd name="T2" fmla="*/ 279 w 672"/>
                  <a:gd name="T3" fmla="*/ 68 h 754"/>
                  <a:gd name="T4" fmla="*/ 0 w 672"/>
                  <a:gd name="T5" fmla="*/ 0 h 754"/>
                  <a:gd name="T6" fmla="*/ 0 w 672"/>
                  <a:gd name="T7" fmla="*/ 245 h 754"/>
                  <a:gd name="T8" fmla="*/ 279 w 672"/>
                  <a:gd name="T9" fmla="*/ 318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92" name="Freeform 99"/>
              <p:cNvSpPr>
                <a:spLocks noChangeAspect="1"/>
              </p:cNvSpPr>
              <p:nvPr/>
            </p:nvSpPr>
            <p:spPr bwMode="auto">
              <a:xfrm>
                <a:off x="2715" y="947"/>
                <a:ext cx="425" cy="464"/>
              </a:xfrm>
              <a:custGeom>
                <a:avLst/>
                <a:gdLst>
                  <a:gd name="T0" fmla="*/ 318 w 491"/>
                  <a:gd name="T1" fmla="*/ 330 h 549"/>
                  <a:gd name="T2" fmla="*/ 318 w 491"/>
                  <a:gd name="T3" fmla="*/ 71 h 549"/>
                  <a:gd name="T4" fmla="*/ 0 w 491"/>
                  <a:gd name="T5" fmla="*/ 0 h 549"/>
                  <a:gd name="T6" fmla="*/ 0 w 491"/>
                  <a:gd name="T7" fmla="*/ 256 h 549"/>
                  <a:gd name="T8" fmla="*/ 318 w 491"/>
                  <a:gd name="T9" fmla="*/ 330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2576484" name="Freeform 100"/>
              <p:cNvSpPr>
                <a:spLocks/>
              </p:cNvSpPr>
              <p:nvPr/>
            </p:nvSpPr>
            <p:spPr bwMode="auto">
              <a:xfrm>
                <a:off x="2740" y="978"/>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4094" name="Line 101"/>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grpSp>
      <p:grpSp>
        <p:nvGrpSpPr>
          <p:cNvPr id="44056" name="Group 102"/>
          <p:cNvGrpSpPr>
            <a:grpSpLocks/>
          </p:cNvGrpSpPr>
          <p:nvPr/>
        </p:nvGrpSpPr>
        <p:grpSpPr bwMode="auto">
          <a:xfrm>
            <a:off x="868363" y="3205163"/>
            <a:ext cx="919162" cy="1187450"/>
            <a:chOff x="2274" y="2835"/>
            <a:chExt cx="932" cy="1202"/>
          </a:xfrm>
        </p:grpSpPr>
        <p:sp>
          <p:nvSpPr>
            <p:cNvPr id="44074" name="Freeform 103"/>
            <p:cNvSpPr>
              <a:spLocks/>
            </p:cNvSpPr>
            <p:nvPr/>
          </p:nvSpPr>
          <p:spPr bwMode="auto">
            <a:xfrm>
              <a:off x="2656" y="3027"/>
              <a:ext cx="282" cy="298"/>
            </a:xfrm>
            <a:custGeom>
              <a:avLst/>
              <a:gdLst>
                <a:gd name="T0" fmla="*/ 139 w 385"/>
                <a:gd name="T1" fmla="*/ 10 h 405"/>
                <a:gd name="T2" fmla="*/ 141 w 385"/>
                <a:gd name="T3" fmla="*/ 18 h 405"/>
                <a:gd name="T4" fmla="*/ 141 w 385"/>
                <a:gd name="T5" fmla="*/ 26 h 405"/>
                <a:gd name="T6" fmla="*/ 140 w 385"/>
                <a:gd name="T7" fmla="*/ 37 h 405"/>
                <a:gd name="T8" fmla="*/ 145 w 385"/>
                <a:gd name="T9" fmla="*/ 44 h 405"/>
                <a:gd name="T10" fmla="*/ 149 w 385"/>
                <a:gd name="T11" fmla="*/ 50 h 405"/>
                <a:gd name="T12" fmla="*/ 151 w 385"/>
                <a:gd name="T13" fmla="*/ 57 h 405"/>
                <a:gd name="T14" fmla="*/ 149 w 385"/>
                <a:gd name="T15" fmla="*/ 60 h 405"/>
                <a:gd name="T16" fmla="*/ 146 w 385"/>
                <a:gd name="T17" fmla="*/ 63 h 405"/>
                <a:gd name="T18" fmla="*/ 140 w 385"/>
                <a:gd name="T19" fmla="*/ 65 h 405"/>
                <a:gd name="T20" fmla="*/ 136 w 385"/>
                <a:gd name="T21" fmla="*/ 67 h 405"/>
                <a:gd name="T22" fmla="*/ 135 w 385"/>
                <a:gd name="T23" fmla="*/ 70 h 405"/>
                <a:gd name="T24" fmla="*/ 133 w 385"/>
                <a:gd name="T25" fmla="*/ 77 h 405"/>
                <a:gd name="T26" fmla="*/ 135 w 385"/>
                <a:gd name="T27" fmla="*/ 81 h 405"/>
                <a:gd name="T28" fmla="*/ 131 w 385"/>
                <a:gd name="T29" fmla="*/ 85 h 405"/>
                <a:gd name="T30" fmla="*/ 127 w 385"/>
                <a:gd name="T31" fmla="*/ 87 h 405"/>
                <a:gd name="T32" fmla="*/ 127 w 385"/>
                <a:gd name="T33" fmla="*/ 88 h 405"/>
                <a:gd name="T34" fmla="*/ 127 w 385"/>
                <a:gd name="T35" fmla="*/ 91 h 405"/>
                <a:gd name="T36" fmla="*/ 127 w 385"/>
                <a:gd name="T37" fmla="*/ 95 h 405"/>
                <a:gd name="T38" fmla="*/ 123 w 385"/>
                <a:gd name="T39" fmla="*/ 98 h 405"/>
                <a:gd name="T40" fmla="*/ 119 w 385"/>
                <a:gd name="T41" fmla="*/ 102 h 405"/>
                <a:gd name="T42" fmla="*/ 118 w 385"/>
                <a:gd name="T43" fmla="*/ 106 h 405"/>
                <a:gd name="T44" fmla="*/ 118 w 385"/>
                <a:gd name="T45" fmla="*/ 112 h 405"/>
                <a:gd name="T46" fmla="*/ 116 w 385"/>
                <a:gd name="T47" fmla="*/ 117 h 405"/>
                <a:gd name="T48" fmla="*/ 114 w 385"/>
                <a:gd name="T49" fmla="*/ 121 h 405"/>
                <a:gd name="T50" fmla="*/ 107 w 385"/>
                <a:gd name="T51" fmla="*/ 124 h 405"/>
                <a:gd name="T52" fmla="*/ 100 w 385"/>
                <a:gd name="T53" fmla="*/ 121 h 405"/>
                <a:gd name="T54" fmla="*/ 89 w 385"/>
                <a:gd name="T55" fmla="*/ 118 h 405"/>
                <a:gd name="T56" fmla="*/ 81 w 385"/>
                <a:gd name="T57" fmla="*/ 116 h 405"/>
                <a:gd name="T58" fmla="*/ 74 w 385"/>
                <a:gd name="T59" fmla="*/ 114 h 405"/>
                <a:gd name="T60" fmla="*/ 68 w 385"/>
                <a:gd name="T61" fmla="*/ 117 h 405"/>
                <a:gd name="T62" fmla="*/ 62 w 385"/>
                <a:gd name="T63" fmla="*/ 125 h 405"/>
                <a:gd name="T64" fmla="*/ 58 w 385"/>
                <a:gd name="T65" fmla="*/ 133 h 405"/>
                <a:gd name="T66" fmla="*/ 53 w 385"/>
                <a:gd name="T67" fmla="*/ 142 h 405"/>
                <a:gd name="T68" fmla="*/ 49 w 385"/>
                <a:gd name="T69" fmla="*/ 149 h 405"/>
                <a:gd name="T70" fmla="*/ 46 w 385"/>
                <a:gd name="T71" fmla="*/ 155 h 405"/>
                <a:gd name="T72" fmla="*/ 43 w 385"/>
                <a:gd name="T73" fmla="*/ 161 h 405"/>
                <a:gd name="T74" fmla="*/ 37 w 385"/>
                <a:gd name="T75" fmla="*/ 152 h 405"/>
                <a:gd name="T76" fmla="*/ 34 w 385"/>
                <a:gd name="T77" fmla="*/ 146 h 405"/>
                <a:gd name="T78" fmla="*/ 29 w 385"/>
                <a:gd name="T79" fmla="*/ 140 h 405"/>
                <a:gd name="T80" fmla="*/ 24 w 385"/>
                <a:gd name="T81" fmla="*/ 130 h 405"/>
                <a:gd name="T82" fmla="*/ 0 w 385"/>
                <a:gd name="T83" fmla="*/ 87 h 405"/>
                <a:gd name="T84" fmla="*/ 8 w 385"/>
                <a:gd name="T85" fmla="*/ 73 h 405"/>
                <a:gd name="T86" fmla="*/ 103 w 385"/>
                <a:gd name="T87" fmla="*/ 0 h 405"/>
                <a:gd name="T88" fmla="*/ 139 w 385"/>
                <a:gd name="T89" fmla="*/ 10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5"/>
                <a:gd name="T136" fmla="*/ 0 h 405"/>
                <a:gd name="T137" fmla="*/ 385 w 385"/>
                <a:gd name="T138" fmla="*/ 405 h 4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5" h="405">
                  <a:moveTo>
                    <a:pt x="354" y="24"/>
                  </a:moveTo>
                  <a:lnTo>
                    <a:pt x="358" y="46"/>
                  </a:lnTo>
                  <a:lnTo>
                    <a:pt x="358" y="66"/>
                  </a:lnTo>
                  <a:lnTo>
                    <a:pt x="357" y="93"/>
                  </a:lnTo>
                  <a:lnTo>
                    <a:pt x="369" y="112"/>
                  </a:lnTo>
                  <a:lnTo>
                    <a:pt x="378" y="127"/>
                  </a:lnTo>
                  <a:lnTo>
                    <a:pt x="384" y="141"/>
                  </a:lnTo>
                  <a:lnTo>
                    <a:pt x="378" y="151"/>
                  </a:lnTo>
                  <a:lnTo>
                    <a:pt x="372" y="156"/>
                  </a:lnTo>
                  <a:lnTo>
                    <a:pt x="357" y="162"/>
                  </a:lnTo>
                  <a:lnTo>
                    <a:pt x="345" y="169"/>
                  </a:lnTo>
                  <a:lnTo>
                    <a:pt x="343" y="175"/>
                  </a:lnTo>
                  <a:lnTo>
                    <a:pt x="340" y="192"/>
                  </a:lnTo>
                  <a:lnTo>
                    <a:pt x="343" y="204"/>
                  </a:lnTo>
                  <a:lnTo>
                    <a:pt x="334" y="213"/>
                  </a:lnTo>
                  <a:lnTo>
                    <a:pt x="325" y="217"/>
                  </a:lnTo>
                  <a:lnTo>
                    <a:pt x="322" y="222"/>
                  </a:lnTo>
                  <a:lnTo>
                    <a:pt x="324" y="230"/>
                  </a:lnTo>
                  <a:lnTo>
                    <a:pt x="322" y="238"/>
                  </a:lnTo>
                  <a:lnTo>
                    <a:pt x="314" y="246"/>
                  </a:lnTo>
                  <a:lnTo>
                    <a:pt x="302" y="254"/>
                  </a:lnTo>
                  <a:lnTo>
                    <a:pt x="300" y="266"/>
                  </a:lnTo>
                  <a:lnTo>
                    <a:pt x="300" y="280"/>
                  </a:lnTo>
                  <a:lnTo>
                    <a:pt x="296" y="294"/>
                  </a:lnTo>
                  <a:lnTo>
                    <a:pt x="288" y="304"/>
                  </a:lnTo>
                  <a:lnTo>
                    <a:pt x="272" y="310"/>
                  </a:lnTo>
                  <a:lnTo>
                    <a:pt x="254" y="304"/>
                  </a:lnTo>
                  <a:lnTo>
                    <a:pt x="226" y="298"/>
                  </a:lnTo>
                  <a:lnTo>
                    <a:pt x="206" y="290"/>
                  </a:lnTo>
                  <a:lnTo>
                    <a:pt x="188" y="286"/>
                  </a:lnTo>
                  <a:lnTo>
                    <a:pt x="174" y="294"/>
                  </a:lnTo>
                  <a:lnTo>
                    <a:pt x="158" y="314"/>
                  </a:lnTo>
                  <a:lnTo>
                    <a:pt x="148" y="334"/>
                  </a:lnTo>
                  <a:lnTo>
                    <a:pt x="134" y="356"/>
                  </a:lnTo>
                  <a:lnTo>
                    <a:pt x="126" y="374"/>
                  </a:lnTo>
                  <a:lnTo>
                    <a:pt x="118" y="390"/>
                  </a:lnTo>
                  <a:lnTo>
                    <a:pt x="110" y="404"/>
                  </a:lnTo>
                  <a:lnTo>
                    <a:pt x="96" y="380"/>
                  </a:lnTo>
                  <a:lnTo>
                    <a:pt x="86" y="366"/>
                  </a:lnTo>
                  <a:lnTo>
                    <a:pt x="72" y="350"/>
                  </a:lnTo>
                  <a:lnTo>
                    <a:pt x="62" y="326"/>
                  </a:lnTo>
                  <a:lnTo>
                    <a:pt x="0" y="218"/>
                  </a:lnTo>
                  <a:lnTo>
                    <a:pt x="20" y="182"/>
                  </a:lnTo>
                  <a:lnTo>
                    <a:pt x="264" y="0"/>
                  </a:lnTo>
                  <a:lnTo>
                    <a:pt x="354" y="24"/>
                  </a:lnTo>
                </a:path>
              </a:pathLst>
            </a:custGeom>
            <a:solidFill>
              <a:srgbClr val="B2B2B2"/>
            </a:solidFill>
            <a:ln w="9525" cap="rnd">
              <a:solidFill>
                <a:srgbClr val="80808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75" name="Freeform 104"/>
            <p:cNvSpPr>
              <a:spLocks/>
            </p:cNvSpPr>
            <p:nvPr/>
          </p:nvSpPr>
          <p:spPr bwMode="auto">
            <a:xfrm>
              <a:off x="2563" y="2835"/>
              <a:ext cx="390" cy="361"/>
            </a:xfrm>
            <a:custGeom>
              <a:avLst/>
              <a:gdLst>
                <a:gd name="T0" fmla="*/ 193 w 529"/>
                <a:gd name="T1" fmla="*/ 121 h 491"/>
                <a:gd name="T2" fmla="*/ 202 w 529"/>
                <a:gd name="T3" fmla="*/ 112 h 491"/>
                <a:gd name="T4" fmla="*/ 207 w 529"/>
                <a:gd name="T5" fmla="*/ 104 h 491"/>
                <a:gd name="T6" fmla="*/ 211 w 529"/>
                <a:gd name="T7" fmla="*/ 94 h 491"/>
                <a:gd name="T8" fmla="*/ 212 w 529"/>
                <a:gd name="T9" fmla="*/ 81 h 491"/>
                <a:gd name="T10" fmla="*/ 211 w 529"/>
                <a:gd name="T11" fmla="*/ 74 h 491"/>
                <a:gd name="T12" fmla="*/ 208 w 529"/>
                <a:gd name="T13" fmla="*/ 62 h 491"/>
                <a:gd name="T14" fmla="*/ 203 w 529"/>
                <a:gd name="T15" fmla="*/ 50 h 491"/>
                <a:gd name="T16" fmla="*/ 193 w 529"/>
                <a:gd name="T17" fmla="*/ 36 h 491"/>
                <a:gd name="T18" fmla="*/ 183 w 529"/>
                <a:gd name="T19" fmla="*/ 24 h 491"/>
                <a:gd name="T20" fmla="*/ 168 w 529"/>
                <a:gd name="T21" fmla="*/ 13 h 491"/>
                <a:gd name="T22" fmla="*/ 160 w 529"/>
                <a:gd name="T23" fmla="*/ 8 h 491"/>
                <a:gd name="T24" fmla="*/ 146 w 529"/>
                <a:gd name="T25" fmla="*/ 3 h 491"/>
                <a:gd name="T26" fmla="*/ 132 w 529"/>
                <a:gd name="T27" fmla="*/ 0 h 491"/>
                <a:gd name="T28" fmla="*/ 115 w 529"/>
                <a:gd name="T29" fmla="*/ 1 h 491"/>
                <a:gd name="T30" fmla="*/ 94 w 529"/>
                <a:gd name="T31" fmla="*/ 3 h 491"/>
                <a:gd name="T32" fmla="*/ 74 w 529"/>
                <a:gd name="T33" fmla="*/ 9 h 491"/>
                <a:gd name="T34" fmla="*/ 50 w 529"/>
                <a:gd name="T35" fmla="*/ 24 h 491"/>
                <a:gd name="T36" fmla="*/ 35 w 529"/>
                <a:gd name="T37" fmla="*/ 44 h 491"/>
                <a:gd name="T38" fmla="*/ 25 w 529"/>
                <a:gd name="T39" fmla="*/ 59 h 491"/>
                <a:gd name="T40" fmla="*/ 18 w 529"/>
                <a:gd name="T41" fmla="*/ 71 h 491"/>
                <a:gd name="T42" fmla="*/ 13 w 529"/>
                <a:gd name="T43" fmla="*/ 96 h 491"/>
                <a:gd name="T44" fmla="*/ 9 w 529"/>
                <a:gd name="T45" fmla="*/ 121 h 491"/>
                <a:gd name="T46" fmla="*/ 4 w 529"/>
                <a:gd name="T47" fmla="*/ 132 h 491"/>
                <a:gd name="T48" fmla="*/ 0 w 529"/>
                <a:gd name="T49" fmla="*/ 146 h 491"/>
                <a:gd name="T50" fmla="*/ 4 w 529"/>
                <a:gd name="T51" fmla="*/ 160 h 491"/>
                <a:gd name="T52" fmla="*/ 15 w 529"/>
                <a:gd name="T53" fmla="*/ 172 h 491"/>
                <a:gd name="T54" fmla="*/ 38 w 529"/>
                <a:gd name="T55" fmla="*/ 182 h 491"/>
                <a:gd name="T56" fmla="*/ 86 w 529"/>
                <a:gd name="T57" fmla="*/ 191 h 491"/>
                <a:gd name="T58" fmla="*/ 123 w 529"/>
                <a:gd name="T59" fmla="*/ 193 h 491"/>
                <a:gd name="T60" fmla="*/ 133 w 529"/>
                <a:gd name="T61" fmla="*/ 186 h 491"/>
                <a:gd name="T62" fmla="*/ 138 w 529"/>
                <a:gd name="T63" fmla="*/ 186 h 491"/>
                <a:gd name="T64" fmla="*/ 136 w 529"/>
                <a:gd name="T65" fmla="*/ 195 h 491"/>
                <a:gd name="T66" fmla="*/ 152 w 529"/>
                <a:gd name="T67" fmla="*/ 194 h 491"/>
                <a:gd name="T68" fmla="*/ 166 w 529"/>
                <a:gd name="T69" fmla="*/ 190 h 491"/>
                <a:gd name="T70" fmla="*/ 150 w 529"/>
                <a:gd name="T71" fmla="*/ 175 h 491"/>
                <a:gd name="T72" fmla="*/ 142 w 529"/>
                <a:gd name="T73" fmla="*/ 162 h 491"/>
                <a:gd name="T74" fmla="*/ 142 w 529"/>
                <a:gd name="T75" fmla="*/ 142 h 491"/>
                <a:gd name="T76" fmla="*/ 149 w 529"/>
                <a:gd name="T77" fmla="*/ 125 h 491"/>
                <a:gd name="T78" fmla="*/ 156 w 529"/>
                <a:gd name="T79" fmla="*/ 118 h 491"/>
                <a:gd name="T80" fmla="*/ 175 w 529"/>
                <a:gd name="T81" fmla="*/ 119 h 491"/>
                <a:gd name="T82" fmla="*/ 193 w 529"/>
                <a:gd name="T83" fmla="*/ 121 h 4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9"/>
                <a:gd name="T127" fmla="*/ 0 h 491"/>
                <a:gd name="T128" fmla="*/ 529 w 529"/>
                <a:gd name="T129" fmla="*/ 491 h 4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9" h="491">
                  <a:moveTo>
                    <a:pt x="481" y="305"/>
                  </a:moveTo>
                  <a:lnTo>
                    <a:pt x="503" y="281"/>
                  </a:lnTo>
                  <a:lnTo>
                    <a:pt x="517" y="261"/>
                  </a:lnTo>
                  <a:lnTo>
                    <a:pt x="526" y="237"/>
                  </a:lnTo>
                  <a:lnTo>
                    <a:pt x="528" y="203"/>
                  </a:lnTo>
                  <a:lnTo>
                    <a:pt x="526" y="185"/>
                  </a:lnTo>
                  <a:lnTo>
                    <a:pt x="519" y="157"/>
                  </a:lnTo>
                  <a:lnTo>
                    <a:pt x="508" y="126"/>
                  </a:lnTo>
                  <a:lnTo>
                    <a:pt x="483" y="91"/>
                  </a:lnTo>
                  <a:lnTo>
                    <a:pt x="457" y="59"/>
                  </a:lnTo>
                  <a:lnTo>
                    <a:pt x="419" y="33"/>
                  </a:lnTo>
                  <a:lnTo>
                    <a:pt x="399" y="20"/>
                  </a:lnTo>
                  <a:lnTo>
                    <a:pt x="365" y="7"/>
                  </a:lnTo>
                  <a:lnTo>
                    <a:pt x="330" y="0"/>
                  </a:lnTo>
                  <a:lnTo>
                    <a:pt x="287" y="2"/>
                  </a:lnTo>
                  <a:lnTo>
                    <a:pt x="234" y="7"/>
                  </a:lnTo>
                  <a:lnTo>
                    <a:pt x="183" y="22"/>
                  </a:lnTo>
                  <a:lnTo>
                    <a:pt x="125" y="61"/>
                  </a:lnTo>
                  <a:lnTo>
                    <a:pt x="87" y="111"/>
                  </a:lnTo>
                  <a:lnTo>
                    <a:pt x="62" y="148"/>
                  </a:lnTo>
                  <a:lnTo>
                    <a:pt x="45" y="179"/>
                  </a:lnTo>
                  <a:lnTo>
                    <a:pt x="31" y="242"/>
                  </a:lnTo>
                  <a:lnTo>
                    <a:pt x="22" y="303"/>
                  </a:lnTo>
                  <a:lnTo>
                    <a:pt x="9" y="333"/>
                  </a:lnTo>
                  <a:lnTo>
                    <a:pt x="0" y="366"/>
                  </a:lnTo>
                  <a:lnTo>
                    <a:pt x="9" y="401"/>
                  </a:lnTo>
                  <a:lnTo>
                    <a:pt x="40" y="433"/>
                  </a:lnTo>
                  <a:lnTo>
                    <a:pt x="96" y="457"/>
                  </a:lnTo>
                  <a:lnTo>
                    <a:pt x="216" y="481"/>
                  </a:lnTo>
                  <a:lnTo>
                    <a:pt x="307" y="486"/>
                  </a:lnTo>
                  <a:lnTo>
                    <a:pt x="332" y="468"/>
                  </a:lnTo>
                  <a:lnTo>
                    <a:pt x="345" y="468"/>
                  </a:lnTo>
                  <a:lnTo>
                    <a:pt x="340" y="490"/>
                  </a:lnTo>
                  <a:lnTo>
                    <a:pt x="380" y="488"/>
                  </a:lnTo>
                  <a:lnTo>
                    <a:pt x="414" y="478"/>
                  </a:lnTo>
                  <a:lnTo>
                    <a:pt x="374" y="440"/>
                  </a:lnTo>
                  <a:lnTo>
                    <a:pt x="356" y="406"/>
                  </a:lnTo>
                  <a:lnTo>
                    <a:pt x="356" y="358"/>
                  </a:lnTo>
                  <a:lnTo>
                    <a:pt x="372" y="314"/>
                  </a:lnTo>
                  <a:lnTo>
                    <a:pt x="388" y="297"/>
                  </a:lnTo>
                  <a:lnTo>
                    <a:pt x="438" y="299"/>
                  </a:lnTo>
                  <a:lnTo>
                    <a:pt x="481" y="305"/>
                  </a:lnTo>
                </a:path>
              </a:pathLst>
            </a:custGeom>
            <a:solidFill>
              <a:srgbClr val="808080"/>
            </a:solidFill>
            <a:ln w="9525" cap="rnd">
              <a:no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76" name="Freeform 105"/>
            <p:cNvSpPr>
              <a:spLocks/>
            </p:cNvSpPr>
            <p:nvPr/>
          </p:nvSpPr>
          <p:spPr bwMode="auto">
            <a:xfrm>
              <a:off x="2864" y="3086"/>
              <a:ext cx="30" cy="11"/>
            </a:xfrm>
            <a:custGeom>
              <a:avLst/>
              <a:gdLst>
                <a:gd name="T0" fmla="*/ 0 w 41"/>
                <a:gd name="T1" fmla="*/ 0 h 15"/>
                <a:gd name="T2" fmla="*/ 15 w 41"/>
                <a:gd name="T3" fmla="*/ 2 h 15"/>
                <a:gd name="T4" fmla="*/ 13 w 41"/>
                <a:gd name="T5" fmla="*/ 5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808080"/>
            </a:solidFill>
            <a:ln w="9525" cap="rnd">
              <a:solidFill>
                <a:srgbClr val="80808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77" name="Freeform 106"/>
            <p:cNvSpPr>
              <a:spLocks/>
            </p:cNvSpPr>
            <p:nvPr/>
          </p:nvSpPr>
          <p:spPr bwMode="auto">
            <a:xfrm>
              <a:off x="2798" y="3862"/>
              <a:ext cx="408" cy="139"/>
            </a:xfrm>
            <a:custGeom>
              <a:avLst/>
              <a:gdLst>
                <a:gd name="T0" fmla="*/ 180 w 556"/>
                <a:gd name="T1" fmla="*/ 12 h 190"/>
                <a:gd name="T2" fmla="*/ 185 w 556"/>
                <a:gd name="T3" fmla="*/ 18 h 190"/>
                <a:gd name="T4" fmla="*/ 192 w 556"/>
                <a:gd name="T5" fmla="*/ 26 h 190"/>
                <a:gd name="T6" fmla="*/ 197 w 556"/>
                <a:gd name="T7" fmla="*/ 29 h 190"/>
                <a:gd name="T8" fmla="*/ 200 w 556"/>
                <a:gd name="T9" fmla="*/ 35 h 190"/>
                <a:gd name="T10" fmla="*/ 204 w 556"/>
                <a:gd name="T11" fmla="*/ 41 h 190"/>
                <a:gd name="T12" fmla="*/ 208 w 556"/>
                <a:gd name="T13" fmla="*/ 44 h 190"/>
                <a:gd name="T14" fmla="*/ 214 w 556"/>
                <a:gd name="T15" fmla="*/ 45 h 190"/>
                <a:gd name="T16" fmla="*/ 219 w 556"/>
                <a:gd name="T17" fmla="*/ 49 h 190"/>
                <a:gd name="T18" fmla="*/ 219 w 556"/>
                <a:gd name="T19" fmla="*/ 54 h 190"/>
                <a:gd name="T20" fmla="*/ 214 w 556"/>
                <a:gd name="T21" fmla="*/ 56 h 190"/>
                <a:gd name="T22" fmla="*/ 208 w 556"/>
                <a:gd name="T23" fmla="*/ 57 h 190"/>
                <a:gd name="T24" fmla="*/ 203 w 556"/>
                <a:gd name="T25" fmla="*/ 54 h 190"/>
                <a:gd name="T26" fmla="*/ 193 w 556"/>
                <a:gd name="T27" fmla="*/ 51 h 190"/>
                <a:gd name="T28" fmla="*/ 183 w 556"/>
                <a:gd name="T29" fmla="*/ 51 h 190"/>
                <a:gd name="T30" fmla="*/ 179 w 556"/>
                <a:gd name="T31" fmla="*/ 50 h 190"/>
                <a:gd name="T32" fmla="*/ 169 w 556"/>
                <a:gd name="T33" fmla="*/ 53 h 190"/>
                <a:gd name="T34" fmla="*/ 155 w 556"/>
                <a:gd name="T35" fmla="*/ 62 h 190"/>
                <a:gd name="T36" fmla="*/ 142 w 556"/>
                <a:gd name="T37" fmla="*/ 70 h 190"/>
                <a:gd name="T38" fmla="*/ 128 w 556"/>
                <a:gd name="T39" fmla="*/ 72 h 190"/>
                <a:gd name="T40" fmla="*/ 112 w 556"/>
                <a:gd name="T41" fmla="*/ 74 h 190"/>
                <a:gd name="T42" fmla="*/ 98 w 556"/>
                <a:gd name="T43" fmla="*/ 72 h 190"/>
                <a:gd name="T44" fmla="*/ 83 w 556"/>
                <a:gd name="T45" fmla="*/ 71 h 190"/>
                <a:gd name="T46" fmla="*/ 70 w 556"/>
                <a:gd name="T47" fmla="*/ 69 h 190"/>
                <a:gd name="T48" fmla="*/ 53 w 556"/>
                <a:gd name="T49" fmla="*/ 67 h 190"/>
                <a:gd name="T50" fmla="*/ 32 w 556"/>
                <a:gd name="T51" fmla="*/ 61 h 190"/>
                <a:gd name="T52" fmla="*/ 12 w 556"/>
                <a:gd name="T53" fmla="*/ 55 h 190"/>
                <a:gd name="T54" fmla="*/ 3 w 556"/>
                <a:gd name="T55" fmla="*/ 49 h 190"/>
                <a:gd name="T56" fmla="*/ 0 w 556"/>
                <a:gd name="T57" fmla="*/ 48 h 190"/>
                <a:gd name="T58" fmla="*/ 14 w 556"/>
                <a:gd name="T59" fmla="*/ 35 h 190"/>
                <a:gd name="T60" fmla="*/ 27 w 556"/>
                <a:gd name="T61" fmla="*/ 19 h 190"/>
                <a:gd name="T62" fmla="*/ 29 w 556"/>
                <a:gd name="T63" fmla="*/ 11 h 190"/>
                <a:gd name="T64" fmla="*/ 51 w 556"/>
                <a:gd name="T65" fmla="*/ 21 h 190"/>
                <a:gd name="T66" fmla="*/ 71 w 556"/>
                <a:gd name="T67" fmla="*/ 29 h 190"/>
                <a:gd name="T68" fmla="*/ 93 w 556"/>
                <a:gd name="T69" fmla="*/ 37 h 190"/>
                <a:gd name="T70" fmla="*/ 108 w 556"/>
                <a:gd name="T71" fmla="*/ 39 h 190"/>
                <a:gd name="T72" fmla="*/ 117 w 556"/>
                <a:gd name="T73" fmla="*/ 29 h 190"/>
                <a:gd name="T74" fmla="*/ 128 w 556"/>
                <a:gd name="T75" fmla="*/ 19 h 190"/>
                <a:gd name="T76" fmla="*/ 137 w 556"/>
                <a:gd name="T77" fmla="*/ 11 h 190"/>
                <a:gd name="T78" fmla="*/ 145 w 556"/>
                <a:gd name="T79" fmla="*/ 3 h 190"/>
                <a:gd name="T80" fmla="*/ 157 w 556"/>
                <a:gd name="T81" fmla="*/ 0 h 190"/>
                <a:gd name="T82" fmla="*/ 161 w 556"/>
                <a:gd name="T83" fmla="*/ 2 h 190"/>
                <a:gd name="T84" fmla="*/ 167 w 556"/>
                <a:gd name="T85" fmla="*/ 7 h 190"/>
                <a:gd name="T86" fmla="*/ 173 w 556"/>
                <a:gd name="T87" fmla="*/ 10 h 190"/>
                <a:gd name="T88" fmla="*/ 180 w 556"/>
                <a:gd name="T89" fmla="*/ 12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B2B2B2"/>
            </a:solidFill>
            <a:ln w="9525" cap="rnd">
              <a:solidFill>
                <a:srgbClr val="80808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nvGrpSpPr>
            <p:cNvPr id="44078" name="Group 107"/>
            <p:cNvGrpSpPr>
              <a:grpSpLocks/>
            </p:cNvGrpSpPr>
            <p:nvPr/>
          </p:nvGrpSpPr>
          <p:grpSpPr bwMode="auto">
            <a:xfrm>
              <a:off x="2379" y="3193"/>
              <a:ext cx="515" cy="844"/>
              <a:chOff x="503" y="1011"/>
              <a:chExt cx="703" cy="1147"/>
            </a:xfrm>
          </p:grpSpPr>
          <p:sp>
            <p:nvSpPr>
              <p:cNvPr id="44080" name="Freeform 108"/>
              <p:cNvSpPr>
                <a:spLocks/>
              </p:cNvSpPr>
              <p:nvPr/>
            </p:nvSpPr>
            <p:spPr bwMode="auto">
              <a:xfrm>
                <a:off x="503" y="1011"/>
                <a:ext cx="697" cy="1136"/>
              </a:xfrm>
              <a:custGeom>
                <a:avLst/>
                <a:gdLst>
                  <a:gd name="T0" fmla="*/ 515 w 697"/>
                  <a:gd name="T1" fmla="*/ 291 h 1136"/>
                  <a:gd name="T2" fmla="*/ 526 w 697"/>
                  <a:gd name="T3" fmla="*/ 402 h 1136"/>
                  <a:gd name="T4" fmla="*/ 532 w 697"/>
                  <a:gd name="T5" fmla="*/ 544 h 1136"/>
                  <a:gd name="T6" fmla="*/ 526 w 697"/>
                  <a:gd name="T7" fmla="*/ 671 h 1136"/>
                  <a:gd name="T8" fmla="*/ 529 w 697"/>
                  <a:gd name="T9" fmla="*/ 767 h 1136"/>
                  <a:gd name="T10" fmla="*/ 535 w 697"/>
                  <a:gd name="T11" fmla="*/ 814 h 1136"/>
                  <a:gd name="T12" fmla="*/ 546 w 697"/>
                  <a:gd name="T13" fmla="*/ 835 h 1136"/>
                  <a:gd name="T14" fmla="*/ 563 w 697"/>
                  <a:gd name="T15" fmla="*/ 850 h 1136"/>
                  <a:gd name="T16" fmla="*/ 580 w 697"/>
                  <a:gd name="T17" fmla="*/ 861 h 1136"/>
                  <a:gd name="T18" fmla="*/ 600 w 697"/>
                  <a:gd name="T19" fmla="*/ 861 h 1136"/>
                  <a:gd name="T20" fmla="*/ 637 w 697"/>
                  <a:gd name="T21" fmla="*/ 887 h 1136"/>
                  <a:gd name="T22" fmla="*/ 684 w 697"/>
                  <a:gd name="T23" fmla="*/ 919 h 1136"/>
                  <a:gd name="T24" fmla="*/ 691 w 697"/>
                  <a:gd name="T25" fmla="*/ 974 h 1136"/>
                  <a:gd name="T26" fmla="*/ 676 w 697"/>
                  <a:gd name="T27" fmla="*/ 1018 h 1136"/>
                  <a:gd name="T28" fmla="*/ 659 w 697"/>
                  <a:gd name="T29" fmla="*/ 1048 h 1136"/>
                  <a:gd name="T30" fmla="*/ 642 w 697"/>
                  <a:gd name="T31" fmla="*/ 1073 h 1136"/>
                  <a:gd name="T32" fmla="*/ 614 w 697"/>
                  <a:gd name="T33" fmla="*/ 1102 h 1136"/>
                  <a:gd name="T34" fmla="*/ 580 w 697"/>
                  <a:gd name="T35" fmla="*/ 1128 h 1136"/>
                  <a:gd name="T36" fmla="*/ 566 w 697"/>
                  <a:gd name="T37" fmla="*/ 1135 h 1136"/>
                  <a:gd name="T38" fmla="*/ 526 w 697"/>
                  <a:gd name="T39" fmla="*/ 1124 h 1136"/>
                  <a:gd name="T40" fmla="*/ 478 w 697"/>
                  <a:gd name="T41" fmla="*/ 1110 h 1136"/>
                  <a:gd name="T42" fmla="*/ 433 w 697"/>
                  <a:gd name="T43" fmla="*/ 1095 h 1136"/>
                  <a:gd name="T44" fmla="*/ 385 w 697"/>
                  <a:gd name="T45" fmla="*/ 1080 h 1136"/>
                  <a:gd name="T46" fmla="*/ 334 w 697"/>
                  <a:gd name="T47" fmla="*/ 1070 h 1136"/>
                  <a:gd name="T48" fmla="*/ 277 w 697"/>
                  <a:gd name="T49" fmla="*/ 1062 h 1136"/>
                  <a:gd name="T50" fmla="*/ 223 w 697"/>
                  <a:gd name="T51" fmla="*/ 1051 h 1136"/>
                  <a:gd name="T52" fmla="*/ 167 w 697"/>
                  <a:gd name="T53" fmla="*/ 1040 h 1136"/>
                  <a:gd name="T54" fmla="*/ 130 w 697"/>
                  <a:gd name="T55" fmla="*/ 1004 h 1136"/>
                  <a:gd name="T56" fmla="*/ 96 w 697"/>
                  <a:gd name="T57" fmla="*/ 956 h 1136"/>
                  <a:gd name="T58" fmla="*/ 71 w 697"/>
                  <a:gd name="T59" fmla="*/ 901 h 1136"/>
                  <a:gd name="T60" fmla="*/ 48 w 697"/>
                  <a:gd name="T61" fmla="*/ 844 h 1136"/>
                  <a:gd name="T62" fmla="*/ 29 w 697"/>
                  <a:gd name="T63" fmla="*/ 777 h 1136"/>
                  <a:gd name="T64" fmla="*/ 17 w 697"/>
                  <a:gd name="T65" fmla="*/ 712 h 1136"/>
                  <a:gd name="T66" fmla="*/ 3 w 697"/>
                  <a:gd name="T67" fmla="*/ 606 h 1136"/>
                  <a:gd name="T68" fmla="*/ 12 w 697"/>
                  <a:gd name="T69" fmla="*/ 536 h 1136"/>
                  <a:gd name="T70" fmla="*/ 26 w 697"/>
                  <a:gd name="T71" fmla="*/ 479 h 1136"/>
                  <a:gd name="T72" fmla="*/ 39 w 697"/>
                  <a:gd name="T73" fmla="*/ 427 h 1136"/>
                  <a:gd name="T74" fmla="*/ 56 w 697"/>
                  <a:gd name="T75" fmla="*/ 380 h 1136"/>
                  <a:gd name="T76" fmla="*/ 116 w 697"/>
                  <a:gd name="T77" fmla="*/ 296 h 1136"/>
                  <a:gd name="T78" fmla="*/ 184 w 697"/>
                  <a:gd name="T79" fmla="*/ 201 h 1136"/>
                  <a:gd name="T80" fmla="*/ 230 w 697"/>
                  <a:gd name="T81" fmla="*/ 135 h 1136"/>
                  <a:gd name="T82" fmla="*/ 269 w 697"/>
                  <a:gd name="T83" fmla="*/ 84 h 1136"/>
                  <a:gd name="T84" fmla="*/ 314 w 697"/>
                  <a:gd name="T85" fmla="*/ 44 h 1136"/>
                  <a:gd name="T86" fmla="*/ 359 w 697"/>
                  <a:gd name="T87" fmla="*/ 7 h 1136"/>
                  <a:gd name="T88" fmla="*/ 390 w 697"/>
                  <a:gd name="T89" fmla="*/ 29 h 1136"/>
                  <a:gd name="T90" fmla="*/ 422 w 697"/>
                  <a:gd name="T91" fmla="*/ 69 h 1136"/>
                  <a:gd name="T92" fmla="*/ 453 w 697"/>
                  <a:gd name="T93" fmla="*/ 121 h 1136"/>
                  <a:gd name="T94" fmla="*/ 484 w 697"/>
                  <a:gd name="T95" fmla="*/ 179 h 1136"/>
                  <a:gd name="T96" fmla="*/ 498 w 697"/>
                  <a:gd name="T97" fmla="*/ 211 h 1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7"/>
                  <a:gd name="T148" fmla="*/ 0 h 1136"/>
                  <a:gd name="T149" fmla="*/ 697 w 697"/>
                  <a:gd name="T150" fmla="*/ 1136 h 1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7" h="1136">
                    <a:moveTo>
                      <a:pt x="501" y="216"/>
                    </a:moveTo>
                    <a:lnTo>
                      <a:pt x="504" y="241"/>
                    </a:lnTo>
                    <a:lnTo>
                      <a:pt x="509" y="266"/>
                    </a:lnTo>
                    <a:lnTo>
                      <a:pt x="515" y="291"/>
                    </a:lnTo>
                    <a:lnTo>
                      <a:pt x="518" y="318"/>
                    </a:lnTo>
                    <a:lnTo>
                      <a:pt x="521" y="347"/>
                    </a:lnTo>
                    <a:lnTo>
                      <a:pt x="524" y="376"/>
                    </a:lnTo>
                    <a:lnTo>
                      <a:pt x="526" y="402"/>
                    </a:lnTo>
                    <a:lnTo>
                      <a:pt x="529" y="430"/>
                    </a:lnTo>
                    <a:lnTo>
                      <a:pt x="529" y="467"/>
                    </a:lnTo>
                    <a:lnTo>
                      <a:pt x="532" y="507"/>
                    </a:lnTo>
                    <a:lnTo>
                      <a:pt x="532" y="544"/>
                    </a:lnTo>
                    <a:lnTo>
                      <a:pt x="532" y="581"/>
                    </a:lnTo>
                    <a:lnTo>
                      <a:pt x="529" y="609"/>
                    </a:lnTo>
                    <a:lnTo>
                      <a:pt x="526" y="643"/>
                    </a:lnTo>
                    <a:lnTo>
                      <a:pt x="526" y="671"/>
                    </a:lnTo>
                    <a:lnTo>
                      <a:pt x="524" y="705"/>
                    </a:lnTo>
                    <a:lnTo>
                      <a:pt x="526" y="726"/>
                    </a:lnTo>
                    <a:lnTo>
                      <a:pt x="526" y="745"/>
                    </a:lnTo>
                    <a:lnTo>
                      <a:pt x="529" y="767"/>
                    </a:lnTo>
                    <a:lnTo>
                      <a:pt x="529" y="785"/>
                    </a:lnTo>
                    <a:lnTo>
                      <a:pt x="532" y="795"/>
                    </a:lnTo>
                    <a:lnTo>
                      <a:pt x="532" y="807"/>
                    </a:lnTo>
                    <a:lnTo>
                      <a:pt x="535" y="814"/>
                    </a:lnTo>
                    <a:lnTo>
                      <a:pt x="538" y="822"/>
                    </a:lnTo>
                    <a:lnTo>
                      <a:pt x="541" y="829"/>
                    </a:lnTo>
                    <a:lnTo>
                      <a:pt x="543" y="829"/>
                    </a:lnTo>
                    <a:lnTo>
                      <a:pt x="546" y="835"/>
                    </a:lnTo>
                    <a:lnTo>
                      <a:pt x="549" y="839"/>
                    </a:lnTo>
                    <a:lnTo>
                      <a:pt x="555" y="844"/>
                    </a:lnTo>
                    <a:lnTo>
                      <a:pt x="558" y="847"/>
                    </a:lnTo>
                    <a:lnTo>
                      <a:pt x="563" y="850"/>
                    </a:lnTo>
                    <a:lnTo>
                      <a:pt x="566" y="850"/>
                    </a:lnTo>
                    <a:lnTo>
                      <a:pt x="572" y="857"/>
                    </a:lnTo>
                    <a:lnTo>
                      <a:pt x="574" y="857"/>
                    </a:lnTo>
                    <a:lnTo>
                      <a:pt x="580" y="861"/>
                    </a:lnTo>
                    <a:lnTo>
                      <a:pt x="583" y="865"/>
                    </a:lnTo>
                    <a:lnTo>
                      <a:pt x="589" y="865"/>
                    </a:lnTo>
                    <a:lnTo>
                      <a:pt x="594" y="861"/>
                    </a:lnTo>
                    <a:lnTo>
                      <a:pt x="600" y="861"/>
                    </a:lnTo>
                    <a:lnTo>
                      <a:pt x="606" y="857"/>
                    </a:lnTo>
                    <a:lnTo>
                      <a:pt x="616" y="869"/>
                    </a:lnTo>
                    <a:lnTo>
                      <a:pt x="625" y="876"/>
                    </a:lnTo>
                    <a:lnTo>
                      <a:pt x="637" y="887"/>
                    </a:lnTo>
                    <a:lnTo>
                      <a:pt x="650" y="894"/>
                    </a:lnTo>
                    <a:lnTo>
                      <a:pt x="662" y="905"/>
                    </a:lnTo>
                    <a:lnTo>
                      <a:pt x="674" y="912"/>
                    </a:lnTo>
                    <a:lnTo>
                      <a:pt x="684" y="919"/>
                    </a:lnTo>
                    <a:lnTo>
                      <a:pt x="696" y="931"/>
                    </a:lnTo>
                    <a:lnTo>
                      <a:pt x="693" y="946"/>
                    </a:lnTo>
                    <a:lnTo>
                      <a:pt x="693" y="959"/>
                    </a:lnTo>
                    <a:lnTo>
                      <a:pt x="691" y="974"/>
                    </a:lnTo>
                    <a:lnTo>
                      <a:pt x="688" y="993"/>
                    </a:lnTo>
                    <a:lnTo>
                      <a:pt x="684" y="1000"/>
                    </a:lnTo>
                    <a:lnTo>
                      <a:pt x="682" y="1008"/>
                    </a:lnTo>
                    <a:lnTo>
                      <a:pt x="676" y="1018"/>
                    </a:lnTo>
                    <a:lnTo>
                      <a:pt x="674" y="1029"/>
                    </a:lnTo>
                    <a:lnTo>
                      <a:pt x="667" y="1033"/>
                    </a:lnTo>
                    <a:lnTo>
                      <a:pt x="665" y="1040"/>
                    </a:lnTo>
                    <a:lnTo>
                      <a:pt x="659" y="1048"/>
                    </a:lnTo>
                    <a:lnTo>
                      <a:pt x="654" y="1051"/>
                    </a:lnTo>
                    <a:lnTo>
                      <a:pt x="650" y="1058"/>
                    </a:lnTo>
                    <a:lnTo>
                      <a:pt x="645" y="1066"/>
                    </a:lnTo>
                    <a:lnTo>
                      <a:pt x="642" y="1073"/>
                    </a:lnTo>
                    <a:lnTo>
                      <a:pt x="637" y="1080"/>
                    </a:lnTo>
                    <a:lnTo>
                      <a:pt x="628" y="1088"/>
                    </a:lnTo>
                    <a:lnTo>
                      <a:pt x="620" y="1091"/>
                    </a:lnTo>
                    <a:lnTo>
                      <a:pt x="614" y="1102"/>
                    </a:lnTo>
                    <a:lnTo>
                      <a:pt x="606" y="1110"/>
                    </a:lnTo>
                    <a:lnTo>
                      <a:pt x="597" y="1117"/>
                    </a:lnTo>
                    <a:lnTo>
                      <a:pt x="589" y="1124"/>
                    </a:lnTo>
                    <a:lnTo>
                      <a:pt x="580" y="1128"/>
                    </a:lnTo>
                    <a:lnTo>
                      <a:pt x="574" y="1135"/>
                    </a:lnTo>
                    <a:lnTo>
                      <a:pt x="572" y="1135"/>
                    </a:lnTo>
                    <a:lnTo>
                      <a:pt x="569" y="1135"/>
                    </a:lnTo>
                    <a:lnTo>
                      <a:pt x="566" y="1135"/>
                    </a:lnTo>
                    <a:lnTo>
                      <a:pt x="563" y="1135"/>
                    </a:lnTo>
                    <a:lnTo>
                      <a:pt x="549" y="1132"/>
                    </a:lnTo>
                    <a:lnTo>
                      <a:pt x="538" y="1128"/>
                    </a:lnTo>
                    <a:lnTo>
                      <a:pt x="526" y="1124"/>
                    </a:lnTo>
                    <a:lnTo>
                      <a:pt x="515" y="1120"/>
                    </a:lnTo>
                    <a:lnTo>
                      <a:pt x="504" y="1117"/>
                    </a:lnTo>
                    <a:lnTo>
                      <a:pt x="490" y="1113"/>
                    </a:lnTo>
                    <a:lnTo>
                      <a:pt x="478" y="1110"/>
                    </a:lnTo>
                    <a:lnTo>
                      <a:pt x="467" y="1106"/>
                    </a:lnTo>
                    <a:lnTo>
                      <a:pt x="456" y="1102"/>
                    </a:lnTo>
                    <a:lnTo>
                      <a:pt x="444" y="1098"/>
                    </a:lnTo>
                    <a:lnTo>
                      <a:pt x="433" y="1095"/>
                    </a:lnTo>
                    <a:lnTo>
                      <a:pt x="422" y="1091"/>
                    </a:lnTo>
                    <a:lnTo>
                      <a:pt x="407" y="1088"/>
                    </a:lnTo>
                    <a:lnTo>
                      <a:pt x="396" y="1083"/>
                    </a:lnTo>
                    <a:lnTo>
                      <a:pt x="385" y="1080"/>
                    </a:lnTo>
                    <a:lnTo>
                      <a:pt x="373" y="1076"/>
                    </a:lnTo>
                    <a:lnTo>
                      <a:pt x="362" y="1073"/>
                    </a:lnTo>
                    <a:lnTo>
                      <a:pt x="345" y="1070"/>
                    </a:lnTo>
                    <a:lnTo>
                      <a:pt x="334" y="1070"/>
                    </a:lnTo>
                    <a:lnTo>
                      <a:pt x="317" y="1066"/>
                    </a:lnTo>
                    <a:lnTo>
                      <a:pt x="306" y="1066"/>
                    </a:lnTo>
                    <a:lnTo>
                      <a:pt x="291" y="1062"/>
                    </a:lnTo>
                    <a:lnTo>
                      <a:pt x="277" y="1062"/>
                    </a:lnTo>
                    <a:lnTo>
                      <a:pt x="264" y="1058"/>
                    </a:lnTo>
                    <a:lnTo>
                      <a:pt x="252" y="1055"/>
                    </a:lnTo>
                    <a:lnTo>
                      <a:pt x="238" y="1051"/>
                    </a:lnTo>
                    <a:lnTo>
                      <a:pt x="223" y="1051"/>
                    </a:lnTo>
                    <a:lnTo>
                      <a:pt x="209" y="1048"/>
                    </a:lnTo>
                    <a:lnTo>
                      <a:pt x="196" y="1048"/>
                    </a:lnTo>
                    <a:lnTo>
                      <a:pt x="184" y="1043"/>
                    </a:lnTo>
                    <a:lnTo>
                      <a:pt x="167" y="1040"/>
                    </a:lnTo>
                    <a:lnTo>
                      <a:pt x="155" y="1040"/>
                    </a:lnTo>
                    <a:lnTo>
                      <a:pt x="147" y="1029"/>
                    </a:lnTo>
                    <a:lnTo>
                      <a:pt x="138" y="1014"/>
                    </a:lnTo>
                    <a:lnTo>
                      <a:pt x="130" y="1004"/>
                    </a:lnTo>
                    <a:lnTo>
                      <a:pt x="122" y="993"/>
                    </a:lnTo>
                    <a:lnTo>
                      <a:pt x="113" y="981"/>
                    </a:lnTo>
                    <a:lnTo>
                      <a:pt x="105" y="971"/>
                    </a:lnTo>
                    <a:lnTo>
                      <a:pt x="96" y="956"/>
                    </a:lnTo>
                    <a:lnTo>
                      <a:pt x="90" y="949"/>
                    </a:lnTo>
                    <a:lnTo>
                      <a:pt x="82" y="934"/>
                    </a:lnTo>
                    <a:lnTo>
                      <a:pt x="77" y="916"/>
                    </a:lnTo>
                    <a:lnTo>
                      <a:pt x="71" y="901"/>
                    </a:lnTo>
                    <a:lnTo>
                      <a:pt x="65" y="887"/>
                    </a:lnTo>
                    <a:lnTo>
                      <a:pt x="60" y="872"/>
                    </a:lnTo>
                    <a:lnTo>
                      <a:pt x="54" y="857"/>
                    </a:lnTo>
                    <a:lnTo>
                      <a:pt x="48" y="844"/>
                    </a:lnTo>
                    <a:lnTo>
                      <a:pt x="43" y="829"/>
                    </a:lnTo>
                    <a:lnTo>
                      <a:pt x="37" y="814"/>
                    </a:lnTo>
                    <a:lnTo>
                      <a:pt x="34" y="795"/>
                    </a:lnTo>
                    <a:lnTo>
                      <a:pt x="29" y="777"/>
                    </a:lnTo>
                    <a:lnTo>
                      <a:pt x="26" y="763"/>
                    </a:lnTo>
                    <a:lnTo>
                      <a:pt x="22" y="745"/>
                    </a:lnTo>
                    <a:lnTo>
                      <a:pt x="20" y="726"/>
                    </a:lnTo>
                    <a:lnTo>
                      <a:pt x="17" y="712"/>
                    </a:lnTo>
                    <a:lnTo>
                      <a:pt x="12" y="693"/>
                    </a:lnTo>
                    <a:lnTo>
                      <a:pt x="9" y="668"/>
                    </a:lnTo>
                    <a:lnTo>
                      <a:pt x="5" y="639"/>
                    </a:lnTo>
                    <a:lnTo>
                      <a:pt x="3" y="606"/>
                    </a:lnTo>
                    <a:lnTo>
                      <a:pt x="0" y="581"/>
                    </a:lnTo>
                    <a:lnTo>
                      <a:pt x="3" y="562"/>
                    </a:lnTo>
                    <a:lnTo>
                      <a:pt x="9" y="551"/>
                    </a:lnTo>
                    <a:lnTo>
                      <a:pt x="12" y="536"/>
                    </a:lnTo>
                    <a:lnTo>
                      <a:pt x="14" y="522"/>
                    </a:lnTo>
                    <a:lnTo>
                      <a:pt x="17" y="507"/>
                    </a:lnTo>
                    <a:lnTo>
                      <a:pt x="22" y="492"/>
                    </a:lnTo>
                    <a:lnTo>
                      <a:pt x="26" y="479"/>
                    </a:lnTo>
                    <a:lnTo>
                      <a:pt x="29" y="464"/>
                    </a:lnTo>
                    <a:lnTo>
                      <a:pt x="31" y="452"/>
                    </a:lnTo>
                    <a:lnTo>
                      <a:pt x="37" y="442"/>
                    </a:lnTo>
                    <a:lnTo>
                      <a:pt x="39" y="427"/>
                    </a:lnTo>
                    <a:lnTo>
                      <a:pt x="46" y="417"/>
                    </a:lnTo>
                    <a:lnTo>
                      <a:pt x="51" y="405"/>
                    </a:lnTo>
                    <a:lnTo>
                      <a:pt x="54" y="390"/>
                    </a:lnTo>
                    <a:lnTo>
                      <a:pt x="56" y="380"/>
                    </a:lnTo>
                    <a:lnTo>
                      <a:pt x="63" y="368"/>
                    </a:lnTo>
                    <a:lnTo>
                      <a:pt x="80" y="343"/>
                    </a:lnTo>
                    <a:lnTo>
                      <a:pt x="99" y="321"/>
                    </a:lnTo>
                    <a:lnTo>
                      <a:pt x="116" y="296"/>
                    </a:lnTo>
                    <a:lnTo>
                      <a:pt x="133" y="274"/>
                    </a:lnTo>
                    <a:lnTo>
                      <a:pt x="150" y="248"/>
                    </a:lnTo>
                    <a:lnTo>
                      <a:pt x="167" y="226"/>
                    </a:lnTo>
                    <a:lnTo>
                      <a:pt x="184" y="201"/>
                    </a:lnTo>
                    <a:lnTo>
                      <a:pt x="201" y="179"/>
                    </a:lnTo>
                    <a:lnTo>
                      <a:pt x="213" y="164"/>
                    </a:lnTo>
                    <a:lnTo>
                      <a:pt x="221" y="149"/>
                    </a:lnTo>
                    <a:lnTo>
                      <a:pt x="230" y="135"/>
                    </a:lnTo>
                    <a:lnTo>
                      <a:pt x="240" y="124"/>
                    </a:lnTo>
                    <a:lnTo>
                      <a:pt x="252" y="109"/>
                    </a:lnTo>
                    <a:lnTo>
                      <a:pt x="260" y="95"/>
                    </a:lnTo>
                    <a:lnTo>
                      <a:pt x="269" y="84"/>
                    </a:lnTo>
                    <a:lnTo>
                      <a:pt x="281" y="69"/>
                    </a:lnTo>
                    <a:lnTo>
                      <a:pt x="291" y="62"/>
                    </a:lnTo>
                    <a:lnTo>
                      <a:pt x="300" y="52"/>
                    </a:lnTo>
                    <a:lnTo>
                      <a:pt x="314" y="44"/>
                    </a:lnTo>
                    <a:lnTo>
                      <a:pt x="325" y="37"/>
                    </a:lnTo>
                    <a:lnTo>
                      <a:pt x="337" y="25"/>
                    </a:lnTo>
                    <a:lnTo>
                      <a:pt x="348" y="18"/>
                    </a:lnTo>
                    <a:lnTo>
                      <a:pt x="359" y="7"/>
                    </a:lnTo>
                    <a:lnTo>
                      <a:pt x="371" y="0"/>
                    </a:lnTo>
                    <a:lnTo>
                      <a:pt x="376" y="7"/>
                    </a:lnTo>
                    <a:lnTo>
                      <a:pt x="385" y="18"/>
                    </a:lnTo>
                    <a:lnTo>
                      <a:pt x="390" y="29"/>
                    </a:lnTo>
                    <a:lnTo>
                      <a:pt x="399" y="40"/>
                    </a:lnTo>
                    <a:lnTo>
                      <a:pt x="405" y="52"/>
                    </a:lnTo>
                    <a:lnTo>
                      <a:pt x="413" y="59"/>
                    </a:lnTo>
                    <a:lnTo>
                      <a:pt x="422" y="69"/>
                    </a:lnTo>
                    <a:lnTo>
                      <a:pt x="427" y="80"/>
                    </a:lnTo>
                    <a:lnTo>
                      <a:pt x="436" y="95"/>
                    </a:lnTo>
                    <a:lnTo>
                      <a:pt x="444" y="106"/>
                    </a:lnTo>
                    <a:lnTo>
                      <a:pt x="453" y="121"/>
                    </a:lnTo>
                    <a:lnTo>
                      <a:pt x="461" y="135"/>
                    </a:lnTo>
                    <a:lnTo>
                      <a:pt x="467" y="149"/>
                    </a:lnTo>
                    <a:lnTo>
                      <a:pt x="475" y="164"/>
                    </a:lnTo>
                    <a:lnTo>
                      <a:pt x="484" y="179"/>
                    </a:lnTo>
                    <a:lnTo>
                      <a:pt x="492" y="194"/>
                    </a:lnTo>
                    <a:lnTo>
                      <a:pt x="495" y="201"/>
                    </a:lnTo>
                    <a:lnTo>
                      <a:pt x="498" y="208"/>
                    </a:lnTo>
                    <a:lnTo>
                      <a:pt x="498" y="211"/>
                    </a:lnTo>
                    <a:lnTo>
                      <a:pt x="501" y="216"/>
                    </a:lnTo>
                  </a:path>
                </a:pathLst>
              </a:custGeom>
              <a:solidFill>
                <a:srgbClr val="C0C0C0"/>
              </a:solidFill>
              <a:ln w="9525" cap="rnd">
                <a:solidFill>
                  <a:srgbClr val="80808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4081" name="Freeform 109"/>
              <p:cNvSpPr>
                <a:spLocks/>
              </p:cNvSpPr>
              <p:nvPr/>
            </p:nvSpPr>
            <p:spPr bwMode="auto">
              <a:xfrm>
                <a:off x="503" y="1011"/>
                <a:ext cx="703" cy="1147"/>
              </a:xfrm>
              <a:custGeom>
                <a:avLst/>
                <a:gdLst>
                  <a:gd name="T0" fmla="*/ 519 w 703"/>
                  <a:gd name="T1" fmla="*/ 294 h 1147"/>
                  <a:gd name="T2" fmla="*/ 531 w 703"/>
                  <a:gd name="T3" fmla="*/ 406 h 1147"/>
                  <a:gd name="T4" fmla="*/ 536 w 703"/>
                  <a:gd name="T5" fmla="*/ 549 h 1147"/>
                  <a:gd name="T6" fmla="*/ 531 w 703"/>
                  <a:gd name="T7" fmla="*/ 678 h 1147"/>
                  <a:gd name="T8" fmla="*/ 533 w 703"/>
                  <a:gd name="T9" fmla="*/ 774 h 1147"/>
                  <a:gd name="T10" fmla="*/ 540 w 703"/>
                  <a:gd name="T11" fmla="*/ 822 h 1147"/>
                  <a:gd name="T12" fmla="*/ 551 w 703"/>
                  <a:gd name="T13" fmla="*/ 844 h 1147"/>
                  <a:gd name="T14" fmla="*/ 568 w 703"/>
                  <a:gd name="T15" fmla="*/ 859 h 1147"/>
                  <a:gd name="T16" fmla="*/ 585 w 703"/>
                  <a:gd name="T17" fmla="*/ 869 h 1147"/>
                  <a:gd name="T18" fmla="*/ 605 w 703"/>
                  <a:gd name="T19" fmla="*/ 869 h 1147"/>
                  <a:gd name="T20" fmla="*/ 643 w 703"/>
                  <a:gd name="T21" fmla="*/ 896 h 1147"/>
                  <a:gd name="T22" fmla="*/ 690 w 703"/>
                  <a:gd name="T23" fmla="*/ 928 h 1147"/>
                  <a:gd name="T24" fmla="*/ 697 w 703"/>
                  <a:gd name="T25" fmla="*/ 984 h 1147"/>
                  <a:gd name="T26" fmla="*/ 682 w 703"/>
                  <a:gd name="T27" fmla="*/ 1028 h 1147"/>
                  <a:gd name="T28" fmla="*/ 665 w 703"/>
                  <a:gd name="T29" fmla="*/ 1058 h 1147"/>
                  <a:gd name="T30" fmla="*/ 648 w 703"/>
                  <a:gd name="T31" fmla="*/ 1083 h 1147"/>
                  <a:gd name="T32" fmla="*/ 619 w 703"/>
                  <a:gd name="T33" fmla="*/ 1112 h 1147"/>
                  <a:gd name="T34" fmla="*/ 585 w 703"/>
                  <a:gd name="T35" fmla="*/ 1139 h 1147"/>
                  <a:gd name="T36" fmla="*/ 570 w 703"/>
                  <a:gd name="T37" fmla="*/ 1146 h 1147"/>
                  <a:gd name="T38" fmla="*/ 531 w 703"/>
                  <a:gd name="T39" fmla="*/ 1134 h 1147"/>
                  <a:gd name="T40" fmla="*/ 482 w 703"/>
                  <a:gd name="T41" fmla="*/ 1121 h 1147"/>
                  <a:gd name="T42" fmla="*/ 437 w 703"/>
                  <a:gd name="T43" fmla="*/ 1105 h 1147"/>
                  <a:gd name="T44" fmla="*/ 388 w 703"/>
                  <a:gd name="T45" fmla="*/ 1090 h 1147"/>
                  <a:gd name="T46" fmla="*/ 337 w 703"/>
                  <a:gd name="T47" fmla="*/ 1080 h 1147"/>
                  <a:gd name="T48" fmla="*/ 279 w 703"/>
                  <a:gd name="T49" fmla="*/ 1072 h 1147"/>
                  <a:gd name="T50" fmla="*/ 225 w 703"/>
                  <a:gd name="T51" fmla="*/ 1061 h 1147"/>
                  <a:gd name="T52" fmla="*/ 169 w 703"/>
                  <a:gd name="T53" fmla="*/ 1050 h 1147"/>
                  <a:gd name="T54" fmla="*/ 132 w 703"/>
                  <a:gd name="T55" fmla="*/ 1014 h 1147"/>
                  <a:gd name="T56" fmla="*/ 97 w 703"/>
                  <a:gd name="T57" fmla="*/ 965 h 1147"/>
                  <a:gd name="T58" fmla="*/ 71 w 703"/>
                  <a:gd name="T59" fmla="*/ 910 h 1147"/>
                  <a:gd name="T60" fmla="*/ 49 w 703"/>
                  <a:gd name="T61" fmla="*/ 852 h 1147"/>
                  <a:gd name="T62" fmla="*/ 29 w 703"/>
                  <a:gd name="T63" fmla="*/ 784 h 1147"/>
                  <a:gd name="T64" fmla="*/ 17 w 703"/>
                  <a:gd name="T65" fmla="*/ 718 h 1147"/>
                  <a:gd name="T66" fmla="*/ 3 w 703"/>
                  <a:gd name="T67" fmla="*/ 612 h 1147"/>
                  <a:gd name="T68" fmla="*/ 12 w 703"/>
                  <a:gd name="T69" fmla="*/ 541 h 1147"/>
                  <a:gd name="T70" fmla="*/ 26 w 703"/>
                  <a:gd name="T71" fmla="*/ 483 h 1147"/>
                  <a:gd name="T72" fmla="*/ 40 w 703"/>
                  <a:gd name="T73" fmla="*/ 431 h 1147"/>
                  <a:gd name="T74" fmla="*/ 57 w 703"/>
                  <a:gd name="T75" fmla="*/ 384 h 1147"/>
                  <a:gd name="T76" fmla="*/ 117 w 703"/>
                  <a:gd name="T77" fmla="*/ 299 h 1147"/>
                  <a:gd name="T78" fmla="*/ 186 w 703"/>
                  <a:gd name="T79" fmla="*/ 203 h 1147"/>
                  <a:gd name="T80" fmla="*/ 232 w 703"/>
                  <a:gd name="T81" fmla="*/ 137 h 1147"/>
                  <a:gd name="T82" fmla="*/ 271 w 703"/>
                  <a:gd name="T83" fmla="*/ 85 h 1147"/>
                  <a:gd name="T84" fmla="*/ 317 w 703"/>
                  <a:gd name="T85" fmla="*/ 44 h 1147"/>
                  <a:gd name="T86" fmla="*/ 362 w 703"/>
                  <a:gd name="T87" fmla="*/ 7 h 1147"/>
                  <a:gd name="T88" fmla="*/ 394 w 703"/>
                  <a:gd name="T89" fmla="*/ 29 h 1147"/>
                  <a:gd name="T90" fmla="*/ 425 w 703"/>
                  <a:gd name="T91" fmla="*/ 70 h 1147"/>
                  <a:gd name="T92" fmla="*/ 457 w 703"/>
                  <a:gd name="T93" fmla="*/ 122 h 1147"/>
                  <a:gd name="T94" fmla="*/ 488 w 703"/>
                  <a:gd name="T95" fmla="*/ 181 h 1147"/>
                  <a:gd name="T96" fmla="*/ 502 w 703"/>
                  <a:gd name="T97" fmla="*/ 213 h 1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3"/>
                  <a:gd name="T148" fmla="*/ 0 h 1147"/>
                  <a:gd name="T149" fmla="*/ 703 w 703"/>
                  <a:gd name="T150" fmla="*/ 1147 h 1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3" h="1147">
                    <a:moveTo>
                      <a:pt x="506" y="218"/>
                    </a:moveTo>
                    <a:lnTo>
                      <a:pt x="508" y="243"/>
                    </a:lnTo>
                    <a:lnTo>
                      <a:pt x="514" y="269"/>
                    </a:lnTo>
                    <a:lnTo>
                      <a:pt x="519" y="294"/>
                    </a:lnTo>
                    <a:lnTo>
                      <a:pt x="523" y="321"/>
                    </a:lnTo>
                    <a:lnTo>
                      <a:pt x="525" y="350"/>
                    </a:lnTo>
                    <a:lnTo>
                      <a:pt x="528" y="380"/>
                    </a:lnTo>
                    <a:lnTo>
                      <a:pt x="531" y="406"/>
                    </a:lnTo>
                    <a:lnTo>
                      <a:pt x="533" y="435"/>
                    </a:lnTo>
                    <a:lnTo>
                      <a:pt x="533" y="472"/>
                    </a:lnTo>
                    <a:lnTo>
                      <a:pt x="536" y="512"/>
                    </a:lnTo>
                    <a:lnTo>
                      <a:pt x="536" y="549"/>
                    </a:lnTo>
                    <a:lnTo>
                      <a:pt x="536" y="586"/>
                    </a:lnTo>
                    <a:lnTo>
                      <a:pt x="533" y="615"/>
                    </a:lnTo>
                    <a:lnTo>
                      <a:pt x="531" y="649"/>
                    </a:lnTo>
                    <a:lnTo>
                      <a:pt x="531" y="678"/>
                    </a:lnTo>
                    <a:lnTo>
                      <a:pt x="528" y="711"/>
                    </a:lnTo>
                    <a:lnTo>
                      <a:pt x="531" y="733"/>
                    </a:lnTo>
                    <a:lnTo>
                      <a:pt x="531" y="752"/>
                    </a:lnTo>
                    <a:lnTo>
                      <a:pt x="533" y="774"/>
                    </a:lnTo>
                    <a:lnTo>
                      <a:pt x="533" y="793"/>
                    </a:lnTo>
                    <a:lnTo>
                      <a:pt x="536" y="803"/>
                    </a:lnTo>
                    <a:lnTo>
                      <a:pt x="536" y="815"/>
                    </a:lnTo>
                    <a:lnTo>
                      <a:pt x="540" y="822"/>
                    </a:lnTo>
                    <a:lnTo>
                      <a:pt x="542" y="830"/>
                    </a:lnTo>
                    <a:lnTo>
                      <a:pt x="545" y="837"/>
                    </a:lnTo>
                    <a:lnTo>
                      <a:pt x="548" y="837"/>
                    </a:lnTo>
                    <a:lnTo>
                      <a:pt x="551" y="844"/>
                    </a:lnTo>
                    <a:lnTo>
                      <a:pt x="553" y="847"/>
                    </a:lnTo>
                    <a:lnTo>
                      <a:pt x="560" y="852"/>
                    </a:lnTo>
                    <a:lnTo>
                      <a:pt x="562" y="855"/>
                    </a:lnTo>
                    <a:lnTo>
                      <a:pt x="568" y="859"/>
                    </a:lnTo>
                    <a:lnTo>
                      <a:pt x="570" y="859"/>
                    </a:lnTo>
                    <a:lnTo>
                      <a:pt x="577" y="866"/>
                    </a:lnTo>
                    <a:lnTo>
                      <a:pt x="579" y="866"/>
                    </a:lnTo>
                    <a:lnTo>
                      <a:pt x="585" y="869"/>
                    </a:lnTo>
                    <a:lnTo>
                      <a:pt x="588" y="874"/>
                    </a:lnTo>
                    <a:lnTo>
                      <a:pt x="594" y="874"/>
                    </a:lnTo>
                    <a:lnTo>
                      <a:pt x="599" y="869"/>
                    </a:lnTo>
                    <a:lnTo>
                      <a:pt x="605" y="869"/>
                    </a:lnTo>
                    <a:lnTo>
                      <a:pt x="611" y="866"/>
                    </a:lnTo>
                    <a:lnTo>
                      <a:pt x="622" y="877"/>
                    </a:lnTo>
                    <a:lnTo>
                      <a:pt x="631" y="884"/>
                    </a:lnTo>
                    <a:lnTo>
                      <a:pt x="643" y="896"/>
                    </a:lnTo>
                    <a:lnTo>
                      <a:pt x="656" y="903"/>
                    </a:lnTo>
                    <a:lnTo>
                      <a:pt x="668" y="914"/>
                    </a:lnTo>
                    <a:lnTo>
                      <a:pt x="679" y="921"/>
                    </a:lnTo>
                    <a:lnTo>
                      <a:pt x="690" y="928"/>
                    </a:lnTo>
                    <a:lnTo>
                      <a:pt x="702" y="940"/>
                    </a:lnTo>
                    <a:lnTo>
                      <a:pt x="699" y="955"/>
                    </a:lnTo>
                    <a:lnTo>
                      <a:pt x="699" y="969"/>
                    </a:lnTo>
                    <a:lnTo>
                      <a:pt x="697" y="984"/>
                    </a:lnTo>
                    <a:lnTo>
                      <a:pt x="694" y="1002"/>
                    </a:lnTo>
                    <a:lnTo>
                      <a:pt x="690" y="1009"/>
                    </a:lnTo>
                    <a:lnTo>
                      <a:pt x="688" y="1017"/>
                    </a:lnTo>
                    <a:lnTo>
                      <a:pt x="682" y="1028"/>
                    </a:lnTo>
                    <a:lnTo>
                      <a:pt x="679" y="1039"/>
                    </a:lnTo>
                    <a:lnTo>
                      <a:pt x="673" y="1043"/>
                    </a:lnTo>
                    <a:lnTo>
                      <a:pt x="670" y="1050"/>
                    </a:lnTo>
                    <a:lnTo>
                      <a:pt x="665" y="1058"/>
                    </a:lnTo>
                    <a:lnTo>
                      <a:pt x="660" y="1061"/>
                    </a:lnTo>
                    <a:lnTo>
                      <a:pt x="656" y="1068"/>
                    </a:lnTo>
                    <a:lnTo>
                      <a:pt x="651" y="1076"/>
                    </a:lnTo>
                    <a:lnTo>
                      <a:pt x="648" y="1083"/>
                    </a:lnTo>
                    <a:lnTo>
                      <a:pt x="643" y="1090"/>
                    </a:lnTo>
                    <a:lnTo>
                      <a:pt x="634" y="1098"/>
                    </a:lnTo>
                    <a:lnTo>
                      <a:pt x="625" y="1102"/>
                    </a:lnTo>
                    <a:lnTo>
                      <a:pt x="619" y="1112"/>
                    </a:lnTo>
                    <a:lnTo>
                      <a:pt x="611" y="1121"/>
                    </a:lnTo>
                    <a:lnTo>
                      <a:pt x="602" y="1127"/>
                    </a:lnTo>
                    <a:lnTo>
                      <a:pt x="594" y="1134"/>
                    </a:lnTo>
                    <a:lnTo>
                      <a:pt x="585" y="1139"/>
                    </a:lnTo>
                    <a:lnTo>
                      <a:pt x="579" y="1146"/>
                    </a:lnTo>
                    <a:lnTo>
                      <a:pt x="577" y="1146"/>
                    </a:lnTo>
                    <a:lnTo>
                      <a:pt x="574" y="1146"/>
                    </a:lnTo>
                    <a:lnTo>
                      <a:pt x="570" y="1146"/>
                    </a:lnTo>
                    <a:lnTo>
                      <a:pt x="568" y="1146"/>
                    </a:lnTo>
                    <a:lnTo>
                      <a:pt x="553" y="1143"/>
                    </a:lnTo>
                    <a:lnTo>
                      <a:pt x="542" y="1139"/>
                    </a:lnTo>
                    <a:lnTo>
                      <a:pt x="531" y="1134"/>
                    </a:lnTo>
                    <a:lnTo>
                      <a:pt x="519" y="1131"/>
                    </a:lnTo>
                    <a:lnTo>
                      <a:pt x="508" y="1127"/>
                    </a:lnTo>
                    <a:lnTo>
                      <a:pt x="494" y="1124"/>
                    </a:lnTo>
                    <a:lnTo>
                      <a:pt x="482" y="1121"/>
                    </a:lnTo>
                    <a:lnTo>
                      <a:pt x="471" y="1117"/>
                    </a:lnTo>
                    <a:lnTo>
                      <a:pt x="460" y="1112"/>
                    </a:lnTo>
                    <a:lnTo>
                      <a:pt x="448" y="1109"/>
                    </a:lnTo>
                    <a:lnTo>
                      <a:pt x="437" y="1105"/>
                    </a:lnTo>
                    <a:lnTo>
                      <a:pt x="425" y="1102"/>
                    </a:lnTo>
                    <a:lnTo>
                      <a:pt x="411" y="1098"/>
                    </a:lnTo>
                    <a:lnTo>
                      <a:pt x="399" y="1094"/>
                    </a:lnTo>
                    <a:lnTo>
                      <a:pt x="388" y="1090"/>
                    </a:lnTo>
                    <a:lnTo>
                      <a:pt x="377" y="1087"/>
                    </a:lnTo>
                    <a:lnTo>
                      <a:pt x="365" y="1083"/>
                    </a:lnTo>
                    <a:lnTo>
                      <a:pt x="348" y="1080"/>
                    </a:lnTo>
                    <a:lnTo>
                      <a:pt x="337" y="1080"/>
                    </a:lnTo>
                    <a:lnTo>
                      <a:pt x="320" y="1076"/>
                    </a:lnTo>
                    <a:lnTo>
                      <a:pt x="308" y="1076"/>
                    </a:lnTo>
                    <a:lnTo>
                      <a:pt x="294" y="1072"/>
                    </a:lnTo>
                    <a:lnTo>
                      <a:pt x="279" y="1072"/>
                    </a:lnTo>
                    <a:lnTo>
                      <a:pt x="266" y="1068"/>
                    </a:lnTo>
                    <a:lnTo>
                      <a:pt x="254" y="1065"/>
                    </a:lnTo>
                    <a:lnTo>
                      <a:pt x="240" y="1061"/>
                    </a:lnTo>
                    <a:lnTo>
                      <a:pt x="225" y="1061"/>
                    </a:lnTo>
                    <a:lnTo>
                      <a:pt x="211" y="1058"/>
                    </a:lnTo>
                    <a:lnTo>
                      <a:pt x="197" y="1058"/>
                    </a:lnTo>
                    <a:lnTo>
                      <a:pt x="186" y="1053"/>
                    </a:lnTo>
                    <a:lnTo>
                      <a:pt x="169" y="1050"/>
                    </a:lnTo>
                    <a:lnTo>
                      <a:pt x="157" y="1050"/>
                    </a:lnTo>
                    <a:lnTo>
                      <a:pt x="149" y="1039"/>
                    </a:lnTo>
                    <a:lnTo>
                      <a:pt x="140" y="1024"/>
                    </a:lnTo>
                    <a:lnTo>
                      <a:pt x="132" y="1014"/>
                    </a:lnTo>
                    <a:lnTo>
                      <a:pt x="123" y="1002"/>
                    </a:lnTo>
                    <a:lnTo>
                      <a:pt x="114" y="991"/>
                    </a:lnTo>
                    <a:lnTo>
                      <a:pt x="105" y="980"/>
                    </a:lnTo>
                    <a:lnTo>
                      <a:pt x="97" y="965"/>
                    </a:lnTo>
                    <a:lnTo>
                      <a:pt x="91" y="958"/>
                    </a:lnTo>
                    <a:lnTo>
                      <a:pt x="83" y="943"/>
                    </a:lnTo>
                    <a:lnTo>
                      <a:pt x="77" y="925"/>
                    </a:lnTo>
                    <a:lnTo>
                      <a:pt x="71" y="910"/>
                    </a:lnTo>
                    <a:lnTo>
                      <a:pt x="66" y="896"/>
                    </a:lnTo>
                    <a:lnTo>
                      <a:pt x="60" y="881"/>
                    </a:lnTo>
                    <a:lnTo>
                      <a:pt x="54" y="866"/>
                    </a:lnTo>
                    <a:lnTo>
                      <a:pt x="49" y="852"/>
                    </a:lnTo>
                    <a:lnTo>
                      <a:pt x="43" y="837"/>
                    </a:lnTo>
                    <a:lnTo>
                      <a:pt x="37" y="822"/>
                    </a:lnTo>
                    <a:lnTo>
                      <a:pt x="34" y="803"/>
                    </a:lnTo>
                    <a:lnTo>
                      <a:pt x="29" y="784"/>
                    </a:lnTo>
                    <a:lnTo>
                      <a:pt x="26" y="771"/>
                    </a:lnTo>
                    <a:lnTo>
                      <a:pt x="23" y="752"/>
                    </a:lnTo>
                    <a:lnTo>
                      <a:pt x="20" y="733"/>
                    </a:lnTo>
                    <a:lnTo>
                      <a:pt x="17" y="718"/>
                    </a:lnTo>
                    <a:lnTo>
                      <a:pt x="12" y="700"/>
                    </a:lnTo>
                    <a:lnTo>
                      <a:pt x="9" y="674"/>
                    </a:lnTo>
                    <a:lnTo>
                      <a:pt x="5" y="645"/>
                    </a:lnTo>
                    <a:lnTo>
                      <a:pt x="3" y="612"/>
                    </a:lnTo>
                    <a:lnTo>
                      <a:pt x="0" y="586"/>
                    </a:lnTo>
                    <a:lnTo>
                      <a:pt x="3" y="568"/>
                    </a:lnTo>
                    <a:lnTo>
                      <a:pt x="9" y="556"/>
                    </a:lnTo>
                    <a:lnTo>
                      <a:pt x="12" y="541"/>
                    </a:lnTo>
                    <a:lnTo>
                      <a:pt x="14" y="527"/>
                    </a:lnTo>
                    <a:lnTo>
                      <a:pt x="17" y="512"/>
                    </a:lnTo>
                    <a:lnTo>
                      <a:pt x="23" y="497"/>
                    </a:lnTo>
                    <a:lnTo>
                      <a:pt x="26" y="483"/>
                    </a:lnTo>
                    <a:lnTo>
                      <a:pt x="29" y="468"/>
                    </a:lnTo>
                    <a:lnTo>
                      <a:pt x="32" y="457"/>
                    </a:lnTo>
                    <a:lnTo>
                      <a:pt x="37" y="446"/>
                    </a:lnTo>
                    <a:lnTo>
                      <a:pt x="40" y="431"/>
                    </a:lnTo>
                    <a:lnTo>
                      <a:pt x="46" y="421"/>
                    </a:lnTo>
                    <a:lnTo>
                      <a:pt x="51" y="409"/>
                    </a:lnTo>
                    <a:lnTo>
                      <a:pt x="54" y="394"/>
                    </a:lnTo>
                    <a:lnTo>
                      <a:pt x="57" y="384"/>
                    </a:lnTo>
                    <a:lnTo>
                      <a:pt x="63" y="372"/>
                    </a:lnTo>
                    <a:lnTo>
                      <a:pt x="80" y="346"/>
                    </a:lnTo>
                    <a:lnTo>
                      <a:pt x="100" y="324"/>
                    </a:lnTo>
                    <a:lnTo>
                      <a:pt x="117" y="299"/>
                    </a:lnTo>
                    <a:lnTo>
                      <a:pt x="134" y="277"/>
                    </a:lnTo>
                    <a:lnTo>
                      <a:pt x="151" y="250"/>
                    </a:lnTo>
                    <a:lnTo>
                      <a:pt x="169" y="228"/>
                    </a:lnTo>
                    <a:lnTo>
                      <a:pt x="186" y="203"/>
                    </a:lnTo>
                    <a:lnTo>
                      <a:pt x="203" y="181"/>
                    </a:lnTo>
                    <a:lnTo>
                      <a:pt x="214" y="166"/>
                    </a:lnTo>
                    <a:lnTo>
                      <a:pt x="223" y="151"/>
                    </a:lnTo>
                    <a:lnTo>
                      <a:pt x="232" y="137"/>
                    </a:lnTo>
                    <a:lnTo>
                      <a:pt x="242" y="125"/>
                    </a:lnTo>
                    <a:lnTo>
                      <a:pt x="254" y="110"/>
                    </a:lnTo>
                    <a:lnTo>
                      <a:pt x="262" y="96"/>
                    </a:lnTo>
                    <a:lnTo>
                      <a:pt x="271" y="85"/>
                    </a:lnTo>
                    <a:lnTo>
                      <a:pt x="283" y="70"/>
                    </a:lnTo>
                    <a:lnTo>
                      <a:pt x="294" y="63"/>
                    </a:lnTo>
                    <a:lnTo>
                      <a:pt x="303" y="52"/>
                    </a:lnTo>
                    <a:lnTo>
                      <a:pt x="317" y="44"/>
                    </a:lnTo>
                    <a:lnTo>
                      <a:pt x="328" y="37"/>
                    </a:lnTo>
                    <a:lnTo>
                      <a:pt x="340" y="25"/>
                    </a:lnTo>
                    <a:lnTo>
                      <a:pt x="351" y="19"/>
                    </a:lnTo>
                    <a:lnTo>
                      <a:pt x="362" y="7"/>
                    </a:lnTo>
                    <a:lnTo>
                      <a:pt x="374" y="0"/>
                    </a:lnTo>
                    <a:lnTo>
                      <a:pt x="379" y="7"/>
                    </a:lnTo>
                    <a:lnTo>
                      <a:pt x="388" y="19"/>
                    </a:lnTo>
                    <a:lnTo>
                      <a:pt x="394" y="29"/>
                    </a:lnTo>
                    <a:lnTo>
                      <a:pt x="403" y="41"/>
                    </a:lnTo>
                    <a:lnTo>
                      <a:pt x="408" y="52"/>
                    </a:lnTo>
                    <a:lnTo>
                      <a:pt x="416" y="59"/>
                    </a:lnTo>
                    <a:lnTo>
                      <a:pt x="425" y="70"/>
                    </a:lnTo>
                    <a:lnTo>
                      <a:pt x="431" y="81"/>
                    </a:lnTo>
                    <a:lnTo>
                      <a:pt x="440" y="96"/>
                    </a:lnTo>
                    <a:lnTo>
                      <a:pt x="448" y="107"/>
                    </a:lnTo>
                    <a:lnTo>
                      <a:pt x="457" y="122"/>
                    </a:lnTo>
                    <a:lnTo>
                      <a:pt x="465" y="137"/>
                    </a:lnTo>
                    <a:lnTo>
                      <a:pt x="471" y="151"/>
                    </a:lnTo>
                    <a:lnTo>
                      <a:pt x="479" y="166"/>
                    </a:lnTo>
                    <a:lnTo>
                      <a:pt x="488" y="181"/>
                    </a:lnTo>
                    <a:lnTo>
                      <a:pt x="497" y="196"/>
                    </a:lnTo>
                    <a:lnTo>
                      <a:pt x="499" y="203"/>
                    </a:lnTo>
                    <a:lnTo>
                      <a:pt x="502" y="210"/>
                    </a:lnTo>
                    <a:lnTo>
                      <a:pt x="502" y="213"/>
                    </a:lnTo>
                    <a:lnTo>
                      <a:pt x="506" y="218"/>
                    </a:lnTo>
                  </a:path>
                </a:pathLst>
              </a:custGeom>
              <a:solidFill>
                <a:srgbClr val="C0C0C0"/>
              </a:solidFill>
              <a:ln w="9525" cap="rnd">
                <a:solidFill>
                  <a:srgbClr val="80808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sp>
          <p:nvSpPr>
            <p:cNvPr id="44079" name="Freeform 110"/>
            <p:cNvSpPr>
              <a:spLocks/>
            </p:cNvSpPr>
            <p:nvPr/>
          </p:nvSpPr>
          <p:spPr bwMode="auto">
            <a:xfrm>
              <a:off x="2274" y="3177"/>
              <a:ext cx="518" cy="851"/>
            </a:xfrm>
            <a:custGeom>
              <a:avLst/>
              <a:gdLst>
                <a:gd name="T0" fmla="*/ 172 w 706"/>
                <a:gd name="T1" fmla="*/ 32 h 1158"/>
                <a:gd name="T2" fmla="*/ 143 w 706"/>
                <a:gd name="T3" fmla="*/ 65 h 1158"/>
                <a:gd name="T4" fmla="*/ 105 w 706"/>
                <a:gd name="T5" fmla="*/ 118 h 1158"/>
                <a:gd name="T6" fmla="*/ 73 w 706"/>
                <a:gd name="T7" fmla="*/ 170 h 1158"/>
                <a:gd name="T8" fmla="*/ 54 w 706"/>
                <a:gd name="T9" fmla="*/ 233 h 1158"/>
                <a:gd name="T10" fmla="*/ 26 w 706"/>
                <a:gd name="T11" fmla="*/ 356 h 1158"/>
                <a:gd name="T12" fmla="*/ 10 w 706"/>
                <a:gd name="T13" fmla="*/ 425 h 1158"/>
                <a:gd name="T14" fmla="*/ 26 w 706"/>
                <a:gd name="T15" fmla="*/ 459 h 1158"/>
                <a:gd name="T16" fmla="*/ 87 w 706"/>
                <a:gd name="T17" fmla="*/ 459 h 1158"/>
                <a:gd name="T18" fmla="*/ 147 w 706"/>
                <a:gd name="T19" fmla="*/ 459 h 1158"/>
                <a:gd name="T20" fmla="*/ 209 w 706"/>
                <a:gd name="T21" fmla="*/ 459 h 1158"/>
                <a:gd name="T22" fmla="*/ 270 w 706"/>
                <a:gd name="T23" fmla="*/ 459 h 1158"/>
                <a:gd name="T24" fmla="*/ 265 w 706"/>
                <a:gd name="T25" fmla="*/ 448 h 1158"/>
                <a:gd name="T26" fmla="*/ 263 w 706"/>
                <a:gd name="T27" fmla="*/ 426 h 1158"/>
                <a:gd name="T28" fmla="*/ 264 w 706"/>
                <a:gd name="T29" fmla="*/ 417 h 1158"/>
                <a:gd name="T30" fmla="*/ 250 w 706"/>
                <a:gd name="T31" fmla="*/ 431 h 1158"/>
                <a:gd name="T32" fmla="*/ 236 w 706"/>
                <a:gd name="T33" fmla="*/ 423 h 1158"/>
                <a:gd name="T34" fmla="*/ 222 w 706"/>
                <a:gd name="T35" fmla="*/ 392 h 1158"/>
                <a:gd name="T36" fmla="*/ 207 w 706"/>
                <a:gd name="T37" fmla="*/ 341 h 1158"/>
                <a:gd name="T38" fmla="*/ 200 w 706"/>
                <a:gd name="T39" fmla="*/ 364 h 1158"/>
                <a:gd name="T40" fmla="*/ 186 w 706"/>
                <a:gd name="T41" fmla="*/ 328 h 1158"/>
                <a:gd name="T42" fmla="*/ 176 w 706"/>
                <a:gd name="T43" fmla="*/ 277 h 1158"/>
                <a:gd name="T44" fmla="*/ 167 w 706"/>
                <a:gd name="T45" fmla="*/ 196 h 1158"/>
                <a:gd name="T46" fmla="*/ 150 w 706"/>
                <a:gd name="T47" fmla="*/ 174 h 1158"/>
                <a:gd name="T48" fmla="*/ 141 w 706"/>
                <a:gd name="T49" fmla="*/ 241 h 1158"/>
                <a:gd name="T50" fmla="*/ 134 w 706"/>
                <a:gd name="T51" fmla="*/ 170 h 1158"/>
                <a:gd name="T52" fmla="*/ 136 w 706"/>
                <a:gd name="T53" fmla="*/ 243 h 1158"/>
                <a:gd name="T54" fmla="*/ 150 w 706"/>
                <a:gd name="T55" fmla="*/ 309 h 1158"/>
                <a:gd name="T56" fmla="*/ 172 w 706"/>
                <a:gd name="T57" fmla="*/ 367 h 1158"/>
                <a:gd name="T58" fmla="*/ 191 w 706"/>
                <a:gd name="T59" fmla="*/ 407 h 1158"/>
                <a:gd name="T60" fmla="*/ 203 w 706"/>
                <a:gd name="T61" fmla="*/ 406 h 1158"/>
                <a:gd name="T62" fmla="*/ 211 w 706"/>
                <a:gd name="T63" fmla="*/ 407 h 1158"/>
                <a:gd name="T64" fmla="*/ 222 w 706"/>
                <a:gd name="T65" fmla="*/ 432 h 1158"/>
                <a:gd name="T66" fmla="*/ 207 w 706"/>
                <a:gd name="T67" fmla="*/ 419 h 1158"/>
                <a:gd name="T68" fmla="*/ 190 w 706"/>
                <a:gd name="T69" fmla="*/ 422 h 1158"/>
                <a:gd name="T70" fmla="*/ 171 w 706"/>
                <a:gd name="T71" fmla="*/ 419 h 1158"/>
                <a:gd name="T72" fmla="*/ 143 w 706"/>
                <a:gd name="T73" fmla="*/ 409 h 1158"/>
                <a:gd name="T74" fmla="*/ 132 w 706"/>
                <a:gd name="T75" fmla="*/ 409 h 1158"/>
                <a:gd name="T76" fmla="*/ 115 w 706"/>
                <a:gd name="T77" fmla="*/ 404 h 1158"/>
                <a:gd name="T78" fmla="*/ 97 w 706"/>
                <a:gd name="T79" fmla="*/ 376 h 1158"/>
                <a:gd name="T80" fmla="*/ 79 w 706"/>
                <a:gd name="T81" fmla="*/ 340 h 1158"/>
                <a:gd name="T82" fmla="*/ 62 w 706"/>
                <a:gd name="T83" fmla="*/ 272 h 1158"/>
                <a:gd name="T84" fmla="*/ 65 w 706"/>
                <a:gd name="T85" fmla="*/ 209 h 1158"/>
                <a:gd name="T86" fmla="*/ 76 w 706"/>
                <a:gd name="T87" fmla="*/ 174 h 1158"/>
                <a:gd name="T88" fmla="*/ 87 w 706"/>
                <a:gd name="T89" fmla="*/ 153 h 1158"/>
                <a:gd name="T90" fmla="*/ 104 w 706"/>
                <a:gd name="T91" fmla="*/ 127 h 1158"/>
                <a:gd name="T92" fmla="*/ 125 w 706"/>
                <a:gd name="T93" fmla="*/ 97 h 1158"/>
                <a:gd name="T94" fmla="*/ 145 w 706"/>
                <a:gd name="T95" fmla="*/ 66 h 1158"/>
                <a:gd name="T96" fmla="*/ 168 w 706"/>
                <a:gd name="T97" fmla="*/ 43 h 1158"/>
                <a:gd name="T98" fmla="*/ 186 w 706"/>
                <a:gd name="T99" fmla="*/ 44 h 1158"/>
                <a:gd name="T100" fmla="*/ 199 w 706"/>
                <a:gd name="T101" fmla="*/ 53 h 1158"/>
                <a:gd name="T102" fmla="*/ 203 w 706"/>
                <a:gd name="T103" fmla="*/ 55 h 1158"/>
                <a:gd name="T104" fmla="*/ 191 w 706"/>
                <a:gd name="T105" fmla="*/ 40 h 1158"/>
                <a:gd name="T106" fmla="*/ 180 w 706"/>
                <a:gd name="T107" fmla="*/ 32 h 1158"/>
                <a:gd name="T108" fmla="*/ 196 w 706"/>
                <a:gd name="T109" fmla="*/ 20 h 1158"/>
                <a:gd name="T110" fmla="*/ 208 w 706"/>
                <a:gd name="T111" fmla="*/ 24 h 1158"/>
                <a:gd name="T112" fmla="*/ 223 w 706"/>
                <a:gd name="T113" fmla="*/ 43 h 1158"/>
                <a:gd name="T114" fmla="*/ 238 w 706"/>
                <a:gd name="T115" fmla="*/ 72 h 1158"/>
                <a:gd name="T116" fmla="*/ 225 w 706"/>
                <a:gd name="T117" fmla="*/ 42 h 1158"/>
                <a:gd name="T118" fmla="*/ 213 w 706"/>
                <a:gd name="T119" fmla="*/ 21 h 1158"/>
                <a:gd name="T120" fmla="*/ 216 w 706"/>
                <a:gd name="T121" fmla="*/ 0 h 1158"/>
                <a:gd name="T122" fmla="*/ 205 w 706"/>
                <a:gd name="T123" fmla="*/ 6 h 1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6"/>
                <a:gd name="T187" fmla="*/ 0 h 1158"/>
                <a:gd name="T188" fmla="*/ 706 w 706"/>
                <a:gd name="T189" fmla="*/ 1158 h 1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6" h="1158">
                  <a:moveTo>
                    <a:pt x="510" y="25"/>
                  </a:moveTo>
                  <a:lnTo>
                    <a:pt x="496" y="33"/>
                  </a:lnTo>
                  <a:lnTo>
                    <a:pt x="484" y="44"/>
                  </a:lnTo>
                  <a:lnTo>
                    <a:pt x="472" y="50"/>
                  </a:lnTo>
                  <a:lnTo>
                    <a:pt x="462" y="62"/>
                  </a:lnTo>
                  <a:lnTo>
                    <a:pt x="447" y="69"/>
                  </a:lnTo>
                  <a:lnTo>
                    <a:pt x="436" y="80"/>
                  </a:lnTo>
                  <a:lnTo>
                    <a:pt x="425" y="87"/>
                  </a:lnTo>
                  <a:lnTo>
                    <a:pt x="411" y="94"/>
                  </a:lnTo>
                  <a:lnTo>
                    <a:pt x="402" y="109"/>
                  </a:lnTo>
                  <a:lnTo>
                    <a:pt x="394" y="124"/>
                  </a:lnTo>
                  <a:lnTo>
                    <a:pt x="382" y="139"/>
                  </a:lnTo>
                  <a:lnTo>
                    <a:pt x="374" y="153"/>
                  </a:lnTo>
                  <a:lnTo>
                    <a:pt x="362" y="164"/>
                  </a:lnTo>
                  <a:lnTo>
                    <a:pt x="354" y="178"/>
                  </a:lnTo>
                  <a:lnTo>
                    <a:pt x="343" y="193"/>
                  </a:lnTo>
                  <a:lnTo>
                    <a:pt x="334" y="208"/>
                  </a:lnTo>
                  <a:lnTo>
                    <a:pt x="317" y="229"/>
                  </a:lnTo>
                  <a:lnTo>
                    <a:pt x="300" y="251"/>
                  </a:lnTo>
                  <a:lnTo>
                    <a:pt x="283" y="273"/>
                  </a:lnTo>
                  <a:lnTo>
                    <a:pt x="266" y="298"/>
                  </a:lnTo>
                  <a:lnTo>
                    <a:pt x="249" y="320"/>
                  </a:lnTo>
                  <a:lnTo>
                    <a:pt x="235" y="342"/>
                  </a:lnTo>
                  <a:lnTo>
                    <a:pt x="218" y="367"/>
                  </a:lnTo>
                  <a:lnTo>
                    <a:pt x="201" y="390"/>
                  </a:lnTo>
                  <a:lnTo>
                    <a:pt x="195" y="404"/>
                  </a:lnTo>
                  <a:lnTo>
                    <a:pt x="190" y="415"/>
                  </a:lnTo>
                  <a:lnTo>
                    <a:pt x="184" y="429"/>
                  </a:lnTo>
                  <a:lnTo>
                    <a:pt x="178" y="440"/>
                  </a:lnTo>
                  <a:lnTo>
                    <a:pt x="173" y="455"/>
                  </a:lnTo>
                  <a:lnTo>
                    <a:pt x="167" y="466"/>
                  </a:lnTo>
                  <a:lnTo>
                    <a:pt x="161" y="480"/>
                  </a:lnTo>
                  <a:lnTo>
                    <a:pt x="158" y="491"/>
                  </a:lnTo>
                  <a:lnTo>
                    <a:pt x="148" y="539"/>
                  </a:lnTo>
                  <a:lnTo>
                    <a:pt x="136" y="586"/>
                  </a:lnTo>
                  <a:lnTo>
                    <a:pt x="124" y="633"/>
                  </a:lnTo>
                  <a:lnTo>
                    <a:pt x="114" y="680"/>
                  </a:lnTo>
                  <a:lnTo>
                    <a:pt x="102" y="724"/>
                  </a:lnTo>
                  <a:lnTo>
                    <a:pt x="90" y="772"/>
                  </a:lnTo>
                  <a:lnTo>
                    <a:pt x="82" y="819"/>
                  </a:lnTo>
                  <a:lnTo>
                    <a:pt x="68" y="866"/>
                  </a:lnTo>
                  <a:lnTo>
                    <a:pt x="65" y="896"/>
                  </a:lnTo>
                  <a:lnTo>
                    <a:pt x="59" y="924"/>
                  </a:lnTo>
                  <a:lnTo>
                    <a:pt x="56" y="953"/>
                  </a:lnTo>
                  <a:lnTo>
                    <a:pt x="51" y="983"/>
                  </a:lnTo>
                  <a:lnTo>
                    <a:pt x="46" y="1008"/>
                  </a:lnTo>
                  <a:lnTo>
                    <a:pt x="39" y="1026"/>
                  </a:lnTo>
                  <a:lnTo>
                    <a:pt x="31" y="1048"/>
                  </a:lnTo>
                  <a:lnTo>
                    <a:pt x="25" y="1070"/>
                  </a:lnTo>
                  <a:lnTo>
                    <a:pt x="20" y="1092"/>
                  </a:lnTo>
                  <a:lnTo>
                    <a:pt x="14" y="1113"/>
                  </a:lnTo>
                  <a:lnTo>
                    <a:pt x="5" y="1135"/>
                  </a:lnTo>
                  <a:lnTo>
                    <a:pt x="0" y="1157"/>
                  </a:lnTo>
                  <a:lnTo>
                    <a:pt x="22" y="1157"/>
                  </a:lnTo>
                  <a:lnTo>
                    <a:pt x="42" y="1157"/>
                  </a:lnTo>
                  <a:lnTo>
                    <a:pt x="65" y="1157"/>
                  </a:lnTo>
                  <a:lnTo>
                    <a:pt x="88" y="1157"/>
                  </a:lnTo>
                  <a:lnTo>
                    <a:pt x="110" y="1157"/>
                  </a:lnTo>
                  <a:lnTo>
                    <a:pt x="133" y="1157"/>
                  </a:lnTo>
                  <a:lnTo>
                    <a:pt x="153" y="1157"/>
                  </a:lnTo>
                  <a:lnTo>
                    <a:pt x="175" y="1157"/>
                  </a:lnTo>
                  <a:lnTo>
                    <a:pt x="199" y="1157"/>
                  </a:lnTo>
                  <a:lnTo>
                    <a:pt x="221" y="1157"/>
                  </a:lnTo>
                  <a:lnTo>
                    <a:pt x="243" y="1157"/>
                  </a:lnTo>
                  <a:lnTo>
                    <a:pt x="263" y="1157"/>
                  </a:lnTo>
                  <a:lnTo>
                    <a:pt x="286" y="1157"/>
                  </a:lnTo>
                  <a:lnTo>
                    <a:pt x="309" y="1157"/>
                  </a:lnTo>
                  <a:lnTo>
                    <a:pt x="331" y="1157"/>
                  </a:lnTo>
                  <a:lnTo>
                    <a:pt x="351" y="1157"/>
                  </a:lnTo>
                  <a:lnTo>
                    <a:pt x="374" y="1157"/>
                  </a:lnTo>
                  <a:lnTo>
                    <a:pt x="396" y="1157"/>
                  </a:lnTo>
                  <a:lnTo>
                    <a:pt x="419" y="1157"/>
                  </a:lnTo>
                  <a:lnTo>
                    <a:pt x="439" y="1157"/>
                  </a:lnTo>
                  <a:lnTo>
                    <a:pt x="462" y="1157"/>
                  </a:lnTo>
                  <a:lnTo>
                    <a:pt x="484" y="1157"/>
                  </a:lnTo>
                  <a:lnTo>
                    <a:pt x="506" y="1157"/>
                  </a:lnTo>
                  <a:lnTo>
                    <a:pt x="530" y="1157"/>
                  </a:lnTo>
                  <a:lnTo>
                    <a:pt x="549" y="1157"/>
                  </a:lnTo>
                  <a:lnTo>
                    <a:pt x="572" y="1157"/>
                  </a:lnTo>
                  <a:lnTo>
                    <a:pt x="595" y="1157"/>
                  </a:lnTo>
                  <a:lnTo>
                    <a:pt x="617" y="1157"/>
                  </a:lnTo>
                  <a:lnTo>
                    <a:pt x="637" y="1157"/>
                  </a:lnTo>
                  <a:lnTo>
                    <a:pt x="659" y="1157"/>
                  </a:lnTo>
                  <a:lnTo>
                    <a:pt x="683" y="1157"/>
                  </a:lnTo>
                  <a:lnTo>
                    <a:pt x="705" y="1157"/>
                  </a:lnTo>
                  <a:lnTo>
                    <a:pt x="700" y="1154"/>
                  </a:lnTo>
                  <a:lnTo>
                    <a:pt x="693" y="1146"/>
                  </a:lnTo>
                  <a:lnTo>
                    <a:pt x="688" y="1142"/>
                  </a:lnTo>
                  <a:lnTo>
                    <a:pt x="683" y="1135"/>
                  </a:lnTo>
                  <a:lnTo>
                    <a:pt x="676" y="1132"/>
                  </a:lnTo>
                  <a:lnTo>
                    <a:pt x="671" y="1128"/>
                  </a:lnTo>
                  <a:lnTo>
                    <a:pt x="666" y="1120"/>
                  </a:lnTo>
                  <a:lnTo>
                    <a:pt x="659" y="1113"/>
                  </a:lnTo>
                  <a:lnTo>
                    <a:pt x="659" y="1110"/>
                  </a:lnTo>
                  <a:lnTo>
                    <a:pt x="659" y="1107"/>
                  </a:lnTo>
                  <a:lnTo>
                    <a:pt x="659" y="1099"/>
                  </a:lnTo>
                  <a:lnTo>
                    <a:pt x="659" y="1092"/>
                  </a:lnTo>
                  <a:lnTo>
                    <a:pt x="666" y="1073"/>
                  </a:lnTo>
                  <a:lnTo>
                    <a:pt x="671" y="1055"/>
                  </a:lnTo>
                  <a:lnTo>
                    <a:pt x="676" y="1040"/>
                  </a:lnTo>
                  <a:lnTo>
                    <a:pt x="683" y="1023"/>
                  </a:lnTo>
                  <a:lnTo>
                    <a:pt x="680" y="1030"/>
                  </a:lnTo>
                  <a:lnTo>
                    <a:pt x="676" y="1037"/>
                  </a:lnTo>
                  <a:lnTo>
                    <a:pt x="671" y="1045"/>
                  </a:lnTo>
                  <a:lnTo>
                    <a:pt x="668" y="1052"/>
                  </a:lnTo>
                  <a:lnTo>
                    <a:pt x="666" y="1058"/>
                  </a:lnTo>
                  <a:lnTo>
                    <a:pt x="659" y="1066"/>
                  </a:lnTo>
                  <a:lnTo>
                    <a:pt x="657" y="1073"/>
                  </a:lnTo>
                  <a:lnTo>
                    <a:pt x="654" y="1080"/>
                  </a:lnTo>
                  <a:lnTo>
                    <a:pt x="646" y="1085"/>
                  </a:lnTo>
                  <a:lnTo>
                    <a:pt x="640" y="1085"/>
                  </a:lnTo>
                  <a:lnTo>
                    <a:pt x="634" y="1085"/>
                  </a:lnTo>
                  <a:lnTo>
                    <a:pt x="629" y="1085"/>
                  </a:lnTo>
                  <a:lnTo>
                    <a:pt x="620" y="1085"/>
                  </a:lnTo>
                  <a:lnTo>
                    <a:pt x="615" y="1085"/>
                  </a:lnTo>
                  <a:lnTo>
                    <a:pt x="608" y="1088"/>
                  </a:lnTo>
                  <a:lnTo>
                    <a:pt x="603" y="1088"/>
                  </a:lnTo>
                  <a:lnTo>
                    <a:pt x="598" y="1077"/>
                  </a:lnTo>
                  <a:lnTo>
                    <a:pt x="595" y="1066"/>
                  </a:lnTo>
                  <a:lnTo>
                    <a:pt x="589" y="1055"/>
                  </a:lnTo>
                  <a:lnTo>
                    <a:pt x="586" y="1045"/>
                  </a:lnTo>
                  <a:lnTo>
                    <a:pt x="581" y="1033"/>
                  </a:lnTo>
                  <a:lnTo>
                    <a:pt x="574" y="1023"/>
                  </a:lnTo>
                  <a:lnTo>
                    <a:pt x="572" y="1015"/>
                  </a:lnTo>
                  <a:lnTo>
                    <a:pt x="566" y="1004"/>
                  </a:lnTo>
                  <a:lnTo>
                    <a:pt x="561" y="986"/>
                  </a:lnTo>
                  <a:lnTo>
                    <a:pt x="555" y="968"/>
                  </a:lnTo>
                  <a:lnTo>
                    <a:pt x="549" y="949"/>
                  </a:lnTo>
                  <a:lnTo>
                    <a:pt x="544" y="928"/>
                  </a:lnTo>
                  <a:lnTo>
                    <a:pt x="538" y="913"/>
                  </a:lnTo>
                  <a:lnTo>
                    <a:pt x="532" y="896"/>
                  </a:lnTo>
                  <a:lnTo>
                    <a:pt x="530" y="877"/>
                  </a:lnTo>
                  <a:lnTo>
                    <a:pt x="523" y="859"/>
                  </a:lnTo>
                  <a:lnTo>
                    <a:pt x="523" y="881"/>
                  </a:lnTo>
                  <a:lnTo>
                    <a:pt x="523" y="906"/>
                  </a:lnTo>
                  <a:lnTo>
                    <a:pt x="523" y="928"/>
                  </a:lnTo>
                  <a:lnTo>
                    <a:pt x="523" y="949"/>
                  </a:lnTo>
                  <a:lnTo>
                    <a:pt x="518" y="939"/>
                  </a:lnTo>
                  <a:lnTo>
                    <a:pt x="513" y="928"/>
                  </a:lnTo>
                  <a:lnTo>
                    <a:pt x="506" y="917"/>
                  </a:lnTo>
                  <a:lnTo>
                    <a:pt x="501" y="902"/>
                  </a:lnTo>
                  <a:lnTo>
                    <a:pt x="496" y="891"/>
                  </a:lnTo>
                  <a:lnTo>
                    <a:pt x="489" y="881"/>
                  </a:lnTo>
                  <a:lnTo>
                    <a:pt x="487" y="866"/>
                  </a:lnTo>
                  <a:lnTo>
                    <a:pt x="479" y="855"/>
                  </a:lnTo>
                  <a:lnTo>
                    <a:pt x="476" y="841"/>
                  </a:lnTo>
                  <a:lnTo>
                    <a:pt x="470" y="826"/>
                  </a:lnTo>
                  <a:lnTo>
                    <a:pt x="467" y="812"/>
                  </a:lnTo>
                  <a:lnTo>
                    <a:pt x="462" y="797"/>
                  </a:lnTo>
                  <a:lnTo>
                    <a:pt x="456" y="782"/>
                  </a:lnTo>
                  <a:lnTo>
                    <a:pt x="453" y="767"/>
                  </a:lnTo>
                  <a:lnTo>
                    <a:pt x="447" y="753"/>
                  </a:lnTo>
                  <a:lnTo>
                    <a:pt x="445" y="738"/>
                  </a:lnTo>
                  <a:lnTo>
                    <a:pt x="445" y="698"/>
                  </a:lnTo>
                  <a:lnTo>
                    <a:pt x="445" y="658"/>
                  </a:lnTo>
                  <a:lnTo>
                    <a:pt x="445" y="618"/>
                  </a:lnTo>
                  <a:lnTo>
                    <a:pt x="445" y="579"/>
                  </a:lnTo>
                  <a:lnTo>
                    <a:pt x="439" y="556"/>
                  </a:lnTo>
                  <a:lnTo>
                    <a:pt x="433" y="539"/>
                  </a:lnTo>
                  <a:lnTo>
                    <a:pt x="428" y="517"/>
                  </a:lnTo>
                  <a:lnTo>
                    <a:pt x="422" y="495"/>
                  </a:lnTo>
                  <a:lnTo>
                    <a:pt x="416" y="472"/>
                  </a:lnTo>
                  <a:lnTo>
                    <a:pt x="411" y="451"/>
                  </a:lnTo>
                  <a:lnTo>
                    <a:pt x="405" y="429"/>
                  </a:lnTo>
                  <a:lnTo>
                    <a:pt x="399" y="412"/>
                  </a:lnTo>
                  <a:lnTo>
                    <a:pt x="394" y="412"/>
                  </a:lnTo>
                  <a:lnTo>
                    <a:pt x="391" y="412"/>
                  </a:lnTo>
                  <a:lnTo>
                    <a:pt x="382" y="440"/>
                  </a:lnTo>
                  <a:lnTo>
                    <a:pt x="377" y="469"/>
                  </a:lnTo>
                  <a:lnTo>
                    <a:pt x="371" y="499"/>
                  </a:lnTo>
                  <a:lnTo>
                    <a:pt x="362" y="527"/>
                  </a:lnTo>
                  <a:lnTo>
                    <a:pt x="362" y="546"/>
                  </a:lnTo>
                  <a:lnTo>
                    <a:pt x="360" y="568"/>
                  </a:lnTo>
                  <a:lnTo>
                    <a:pt x="357" y="586"/>
                  </a:lnTo>
                  <a:lnTo>
                    <a:pt x="357" y="608"/>
                  </a:lnTo>
                  <a:lnTo>
                    <a:pt x="351" y="574"/>
                  </a:lnTo>
                  <a:lnTo>
                    <a:pt x="348" y="546"/>
                  </a:lnTo>
                  <a:lnTo>
                    <a:pt x="345" y="513"/>
                  </a:lnTo>
                  <a:lnTo>
                    <a:pt x="343" y="484"/>
                  </a:lnTo>
                  <a:lnTo>
                    <a:pt x="340" y="466"/>
                  </a:lnTo>
                  <a:lnTo>
                    <a:pt x="340" y="447"/>
                  </a:lnTo>
                  <a:lnTo>
                    <a:pt x="340" y="429"/>
                  </a:lnTo>
                  <a:lnTo>
                    <a:pt x="337" y="412"/>
                  </a:lnTo>
                  <a:lnTo>
                    <a:pt x="337" y="440"/>
                  </a:lnTo>
                  <a:lnTo>
                    <a:pt x="337" y="472"/>
                  </a:lnTo>
                  <a:lnTo>
                    <a:pt x="337" y="502"/>
                  </a:lnTo>
                  <a:lnTo>
                    <a:pt x="337" y="534"/>
                  </a:lnTo>
                  <a:lnTo>
                    <a:pt x="340" y="574"/>
                  </a:lnTo>
                  <a:lnTo>
                    <a:pt x="345" y="611"/>
                  </a:lnTo>
                  <a:lnTo>
                    <a:pt x="351" y="651"/>
                  </a:lnTo>
                  <a:lnTo>
                    <a:pt x="357" y="688"/>
                  </a:lnTo>
                  <a:lnTo>
                    <a:pt x="362" y="706"/>
                  </a:lnTo>
                  <a:lnTo>
                    <a:pt x="365" y="724"/>
                  </a:lnTo>
                  <a:lnTo>
                    <a:pt x="371" y="742"/>
                  </a:lnTo>
                  <a:lnTo>
                    <a:pt x="377" y="757"/>
                  </a:lnTo>
                  <a:lnTo>
                    <a:pt x="379" y="779"/>
                  </a:lnTo>
                  <a:lnTo>
                    <a:pt x="388" y="797"/>
                  </a:lnTo>
                  <a:lnTo>
                    <a:pt x="391" y="812"/>
                  </a:lnTo>
                  <a:lnTo>
                    <a:pt x="396" y="829"/>
                  </a:lnTo>
                  <a:lnTo>
                    <a:pt x="405" y="855"/>
                  </a:lnTo>
                  <a:lnTo>
                    <a:pt x="416" y="881"/>
                  </a:lnTo>
                  <a:lnTo>
                    <a:pt x="425" y="902"/>
                  </a:lnTo>
                  <a:lnTo>
                    <a:pt x="436" y="924"/>
                  </a:lnTo>
                  <a:lnTo>
                    <a:pt x="445" y="949"/>
                  </a:lnTo>
                  <a:lnTo>
                    <a:pt x="456" y="971"/>
                  </a:lnTo>
                  <a:lnTo>
                    <a:pt x="464" y="996"/>
                  </a:lnTo>
                  <a:lnTo>
                    <a:pt x="472" y="1018"/>
                  </a:lnTo>
                  <a:lnTo>
                    <a:pt x="479" y="1023"/>
                  </a:lnTo>
                  <a:lnTo>
                    <a:pt x="481" y="1023"/>
                  </a:lnTo>
                  <a:lnTo>
                    <a:pt x="484" y="1026"/>
                  </a:lnTo>
                  <a:lnTo>
                    <a:pt x="487" y="1030"/>
                  </a:lnTo>
                  <a:lnTo>
                    <a:pt x="489" y="1030"/>
                  </a:lnTo>
                  <a:lnTo>
                    <a:pt x="493" y="1030"/>
                  </a:lnTo>
                  <a:lnTo>
                    <a:pt x="496" y="1030"/>
                  </a:lnTo>
                  <a:lnTo>
                    <a:pt x="501" y="1026"/>
                  </a:lnTo>
                  <a:lnTo>
                    <a:pt x="506" y="1023"/>
                  </a:lnTo>
                  <a:lnTo>
                    <a:pt x="513" y="1023"/>
                  </a:lnTo>
                  <a:lnTo>
                    <a:pt x="518" y="1018"/>
                  </a:lnTo>
                  <a:lnTo>
                    <a:pt x="521" y="1018"/>
                  </a:lnTo>
                  <a:lnTo>
                    <a:pt x="523" y="1018"/>
                  </a:lnTo>
                  <a:lnTo>
                    <a:pt x="527" y="1018"/>
                  </a:lnTo>
                  <a:lnTo>
                    <a:pt x="530" y="1018"/>
                  </a:lnTo>
                  <a:lnTo>
                    <a:pt x="532" y="1023"/>
                  </a:lnTo>
                  <a:lnTo>
                    <a:pt x="535" y="1026"/>
                  </a:lnTo>
                  <a:lnTo>
                    <a:pt x="538" y="1030"/>
                  </a:lnTo>
                  <a:lnTo>
                    <a:pt x="540" y="1033"/>
                  </a:lnTo>
                  <a:lnTo>
                    <a:pt x="547" y="1052"/>
                  </a:lnTo>
                  <a:lnTo>
                    <a:pt x="555" y="1063"/>
                  </a:lnTo>
                  <a:lnTo>
                    <a:pt x="561" y="1080"/>
                  </a:lnTo>
                  <a:lnTo>
                    <a:pt x="566" y="1099"/>
                  </a:lnTo>
                  <a:lnTo>
                    <a:pt x="561" y="1088"/>
                  </a:lnTo>
                  <a:lnTo>
                    <a:pt x="552" y="1077"/>
                  </a:lnTo>
                  <a:lnTo>
                    <a:pt x="544" y="1066"/>
                  </a:lnTo>
                  <a:lnTo>
                    <a:pt x="538" y="1055"/>
                  </a:lnTo>
                  <a:lnTo>
                    <a:pt x="532" y="1055"/>
                  </a:lnTo>
                  <a:lnTo>
                    <a:pt x="530" y="1055"/>
                  </a:lnTo>
                  <a:lnTo>
                    <a:pt x="527" y="1055"/>
                  </a:lnTo>
                  <a:lnTo>
                    <a:pt x="523" y="1055"/>
                  </a:lnTo>
                  <a:lnTo>
                    <a:pt x="515" y="1055"/>
                  </a:lnTo>
                  <a:lnTo>
                    <a:pt x="510" y="1058"/>
                  </a:lnTo>
                  <a:lnTo>
                    <a:pt x="501" y="1063"/>
                  </a:lnTo>
                  <a:lnTo>
                    <a:pt x="496" y="1063"/>
                  </a:lnTo>
                  <a:lnTo>
                    <a:pt x="489" y="1063"/>
                  </a:lnTo>
                  <a:lnTo>
                    <a:pt x="487" y="1063"/>
                  </a:lnTo>
                  <a:lnTo>
                    <a:pt x="481" y="1063"/>
                  </a:lnTo>
                  <a:lnTo>
                    <a:pt x="476" y="1063"/>
                  </a:lnTo>
                  <a:lnTo>
                    <a:pt x="470" y="1063"/>
                  </a:lnTo>
                  <a:lnTo>
                    <a:pt x="467" y="1063"/>
                  </a:lnTo>
                  <a:lnTo>
                    <a:pt x="462" y="1063"/>
                  </a:lnTo>
                  <a:lnTo>
                    <a:pt x="456" y="1063"/>
                  </a:lnTo>
                  <a:lnTo>
                    <a:pt x="445" y="1058"/>
                  </a:lnTo>
                  <a:lnTo>
                    <a:pt x="433" y="1055"/>
                  </a:lnTo>
                  <a:lnTo>
                    <a:pt x="422" y="1052"/>
                  </a:lnTo>
                  <a:lnTo>
                    <a:pt x="411" y="1048"/>
                  </a:lnTo>
                  <a:lnTo>
                    <a:pt x="399" y="1045"/>
                  </a:lnTo>
                  <a:lnTo>
                    <a:pt x="388" y="1037"/>
                  </a:lnTo>
                  <a:lnTo>
                    <a:pt x="377" y="1033"/>
                  </a:lnTo>
                  <a:lnTo>
                    <a:pt x="368" y="1030"/>
                  </a:lnTo>
                  <a:lnTo>
                    <a:pt x="362" y="1030"/>
                  </a:lnTo>
                  <a:lnTo>
                    <a:pt x="360" y="1030"/>
                  </a:lnTo>
                  <a:lnTo>
                    <a:pt x="357" y="1030"/>
                  </a:lnTo>
                  <a:lnTo>
                    <a:pt x="351" y="1030"/>
                  </a:lnTo>
                  <a:lnTo>
                    <a:pt x="345" y="1030"/>
                  </a:lnTo>
                  <a:lnTo>
                    <a:pt x="343" y="1030"/>
                  </a:lnTo>
                  <a:lnTo>
                    <a:pt x="340" y="1030"/>
                  </a:lnTo>
                  <a:lnTo>
                    <a:pt x="334" y="1030"/>
                  </a:lnTo>
                  <a:lnTo>
                    <a:pt x="328" y="1033"/>
                  </a:lnTo>
                  <a:lnTo>
                    <a:pt x="323" y="1037"/>
                  </a:lnTo>
                  <a:lnTo>
                    <a:pt x="317" y="1045"/>
                  </a:lnTo>
                  <a:lnTo>
                    <a:pt x="311" y="1045"/>
                  </a:lnTo>
                  <a:lnTo>
                    <a:pt x="306" y="1037"/>
                  </a:lnTo>
                  <a:lnTo>
                    <a:pt x="297" y="1030"/>
                  </a:lnTo>
                  <a:lnTo>
                    <a:pt x="292" y="1018"/>
                  </a:lnTo>
                  <a:lnTo>
                    <a:pt x="283" y="1011"/>
                  </a:lnTo>
                  <a:lnTo>
                    <a:pt x="277" y="1001"/>
                  </a:lnTo>
                  <a:lnTo>
                    <a:pt x="272" y="993"/>
                  </a:lnTo>
                  <a:lnTo>
                    <a:pt x="263" y="986"/>
                  </a:lnTo>
                  <a:lnTo>
                    <a:pt x="258" y="975"/>
                  </a:lnTo>
                  <a:lnTo>
                    <a:pt x="252" y="964"/>
                  </a:lnTo>
                  <a:lnTo>
                    <a:pt x="246" y="949"/>
                  </a:lnTo>
                  <a:lnTo>
                    <a:pt x="241" y="939"/>
                  </a:lnTo>
                  <a:lnTo>
                    <a:pt x="235" y="928"/>
                  </a:lnTo>
                  <a:lnTo>
                    <a:pt x="229" y="913"/>
                  </a:lnTo>
                  <a:lnTo>
                    <a:pt x="221" y="902"/>
                  </a:lnTo>
                  <a:lnTo>
                    <a:pt x="216" y="891"/>
                  </a:lnTo>
                  <a:lnTo>
                    <a:pt x="209" y="881"/>
                  </a:lnTo>
                  <a:lnTo>
                    <a:pt x="201" y="855"/>
                  </a:lnTo>
                  <a:lnTo>
                    <a:pt x="195" y="834"/>
                  </a:lnTo>
                  <a:lnTo>
                    <a:pt x="190" y="812"/>
                  </a:lnTo>
                  <a:lnTo>
                    <a:pt x="182" y="790"/>
                  </a:lnTo>
                  <a:lnTo>
                    <a:pt x="175" y="760"/>
                  </a:lnTo>
                  <a:lnTo>
                    <a:pt x="170" y="735"/>
                  </a:lnTo>
                  <a:lnTo>
                    <a:pt x="165" y="710"/>
                  </a:lnTo>
                  <a:lnTo>
                    <a:pt x="158" y="685"/>
                  </a:lnTo>
                  <a:lnTo>
                    <a:pt x="156" y="662"/>
                  </a:lnTo>
                  <a:lnTo>
                    <a:pt x="153" y="636"/>
                  </a:lnTo>
                  <a:lnTo>
                    <a:pt x="150" y="618"/>
                  </a:lnTo>
                  <a:lnTo>
                    <a:pt x="148" y="596"/>
                  </a:lnTo>
                  <a:lnTo>
                    <a:pt x="153" y="574"/>
                  </a:lnTo>
                  <a:lnTo>
                    <a:pt x="158" y="549"/>
                  </a:lnTo>
                  <a:lnTo>
                    <a:pt x="165" y="527"/>
                  </a:lnTo>
                  <a:lnTo>
                    <a:pt x="167" y="502"/>
                  </a:lnTo>
                  <a:lnTo>
                    <a:pt x="173" y="495"/>
                  </a:lnTo>
                  <a:lnTo>
                    <a:pt x="175" y="480"/>
                  </a:lnTo>
                  <a:lnTo>
                    <a:pt x="182" y="472"/>
                  </a:lnTo>
                  <a:lnTo>
                    <a:pt x="184" y="459"/>
                  </a:lnTo>
                  <a:lnTo>
                    <a:pt x="190" y="451"/>
                  </a:lnTo>
                  <a:lnTo>
                    <a:pt x="192" y="440"/>
                  </a:lnTo>
                  <a:lnTo>
                    <a:pt x="195" y="429"/>
                  </a:lnTo>
                  <a:lnTo>
                    <a:pt x="201" y="422"/>
                  </a:lnTo>
                  <a:lnTo>
                    <a:pt x="204" y="415"/>
                  </a:lnTo>
                  <a:lnTo>
                    <a:pt x="207" y="407"/>
                  </a:lnTo>
                  <a:lnTo>
                    <a:pt x="212" y="400"/>
                  </a:lnTo>
                  <a:lnTo>
                    <a:pt x="216" y="393"/>
                  </a:lnTo>
                  <a:lnTo>
                    <a:pt x="221" y="385"/>
                  </a:lnTo>
                  <a:lnTo>
                    <a:pt x="224" y="378"/>
                  </a:lnTo>
                  <a:lnTo>
                    <a:pt x="229" y="375"/>
                  </a:lnTo>
                  <a:lnTo>
                    <a:pt x="233" y="367"/>
                  </a:lnTo>
                  <a:lnTo>
                    <a:pt x="241" y="353"/>
                  </a:lnTo>
                  <a:lnTo>
                    <a:pt x="246" y="342"/>
                  </a:lnTo>
                  <a:lnTo>
                    <a:pt x="258" y="331"/>
                  </a:lnTo>
                  <a:lnTo>
                    <a:pt x="263" y="320"/>
                  </a:lnTo>
                  <a:lnTo>
                    <a:pt x="272" y="310"/>
                  </a:lnTo>
                  <a:lnTo>
                    <a:pt x="280" y="298"/>
                  </a:lnTo>
                  <a:lnTo>
                    <a:pt x="289" y="288"/>
                  </a:lnTo>
                  <a:lnTo>
                    <a:pt x="297" y="276"/>
                  </a:lnTo>
                  <a:lnTo>
                    <a:pt x="303" y="266"/>
                  </a:lnTo>
                  <a:lnTo>
                    <a:pt x="311" y="255"/>
                  </a:lnTo>
                  <a:lnTo>
                    <a:pt x="317" y="244"/>
                  </a:lnTo>
                  <a:lnTo>
                    <a:pt x="326" y="233"/>
                  </a:lnTo>
                  <a:lnTo>
                    <a:pt x="331" y="218"/>
                  </a:lnTo>
                  <a:lnTo>
                    <a:pt x="337" y="208"/>
                  </a:lnTo>
                  <a:lnTo>
                    <a:pt x="345" y="196"/>
                  </a:lnTo>
                  <a:lnTo>
                    <a:pt x="351" y="186"/>
                  </a:lnTo>
                  <a:lnTo>
                    <a:pt x="360" y="174"/>
                  </a:lnTo>
                  <a:lnTo>
                    <a:pt x="368" y="167"/>
                  </a:lnTo>
                  <a:lnTo>
                    <a:pt x="377" y="156"/>
                  </a:lnTo>
                  <a:lnTo>
                    <a:pt x="385" y="146"/>
                  </a:lnTo>
                  <a:lnTo>
                    <a:pt x="394" y="139"/>
                  </a:lnTo>
                  <a:lnTo>
                    <a:pt x="402" y="127"/>
                  </a:lnTo>
                  <a:lnTo>
                    <a:pt x="411" y="120"/>
                  </a:lnTo>
                  <a:lnTo>
                    <a:pt x="419" y="109"/>
                  </a:lnTo>
                  <a:lnTo>
                    <a:pt x="425" y="109"/>
                  </a:lnTo>
                  <a:lnTo>
                    <a:pt x="430" y="105"/>
                  </a:lnTo>
                  <a:lnTo>
                    <a:pt x="439" y="105"/>
                  </a:lnTo>
                  <a:lnTo>
                    <a:pt x="445" y="105"/>
                  </a:lnTo>
                  <a:lnTo>
                    <a:pt x="450" y="109"/>
                  </a:lnTo>
                  <a:lnTo>
                    <a:pt x="459" y="109"/>
                  </a:lnTo>
                  <a:lnTo>
                    <a:pt x="464" y="112"/>
                  </a:lnTo>
                  <a:lnTo>
                    <a:pt x="470" y="112"/>
                  </a:lnTo>
                  <a:lnTo>
                    <a:pt x="476" y="117"/>
                  </a:lnTo>
                  <a:lnTo>
                    <a:pt x="481" y="120"/>
                  </a:lnTo>
                  <a:lnTo>
                    <a:pt x="487" y="120"/>
                  </a:lnTo>
                  <a:lnTo>
                    <a:pt x="493" y="124"/>
                  </a:lnTo>
                  <a:lnTo>
                    <a:pt x="496" y="127"/>
                  </a:lnTo>
                  <a:lnTo>
                    <a:pt x="501" y="131"/>
                  </a:lnTo>
                  <a:lnTo>
                    <a:pt x="504" y="134"/>
                  </a:lnTo>
                  <a:lnTo>
                    <a:pt x="506" y="139"/>
                  </a:lnTo>
                  <a:lnTo>
                    <a:pt x="513" y="142"/>
                  </a:lnTo>
                  <a:lnTo>
                    <a:pt x="515" y="146"/>
                  </a:lnTo>
                  <a:lnTo>
                    <a:pt x="518" y="149"/>
                  </a:lnTo>
                  <a:lnTo>
                    <a:pt x="523" y="153"/>
                  </a:lnTo>
                  <a:lnTo>
                    <a:pt x="518" y="146"/>
                  </a:lnTo>
                  <a:lnTo>
                    <a:pt x="513" y="139"/>
                  </a:lnTo>
                  <a:lnTo>
                    <a:pt x="510" y="134"/>
                  </a:lnTo>
                  <a:lnTo>
                    <a:pt x="504" y="127"/>
                  </a:lnTo>
                  <a:lnTo>
                    <a:pt x="501" y="124"/>
                  </a:lnTo>
                  <a:lnTo>
                    <a:pt x="496" y="117"/>
                  </a:lnTo>
                  <a:lnTo>
                    <a:pt x="493" y="112"/>
                  </a:lnTo>
                  <a:lnTo>
                    <a:pt x="487" y="105"/>
                  </a:lnTo>
                  <a:lnTo>
                    <a:pt x="484" y="102"/>
                  </a:lnTo>
                  <a:lnTo>
                    <a:pt x="479" y="99"/>
                  </a:lnTo>
                  <a:lnTo>
                    <a:pt x="476" y="94"/>
                  </a:lnTo>
                  <a:lnTo>
                    <a:pt x="472" y="94"/>
                  </a:lnTo>
                  <a:lnTo>
                    <a:pt x="467" y="91"/>
                  </a:lnTo>
                  <a:lnTo>
                    <a:pt x="462" y="87"/>
                  </a:lnTo>
                  <a:lnTo>
                    <a:pt x="459" y="84"/>
                  </a:lnTo>
                  <a:lnTo>
                    <a:pt x="456" y="80"/>
                  </a:lnTo>
                  <a:lnTo>
                    <a:pt x="462" y="80"/>
                  </a:lnTo>
                  <a:lnTo>
                    <a:pt x="467" y="77"/>
                  </a:lnTo>
                  <a:lnTo>
                    <a:pt x="472" y="77"/>
                  </a:lnTo>
                  <a:lnTo>
                    <a:pt x="479" y="72"/>
                  </a:lnTo>
                  <a:lnTo>
                    <a:pt x="487" y="65"/>
                  </a:lnTo>
                  <a:lnTo>
                    <a:pt x="493" y="58"/>
                  </a:lnTo>
                  <a:lnTo>
                    <a:pt x="496" y="50"/>
                  </a:lnTo>
                  <a:lnTo>
                    <a:pt x="501" y="44"/>
                  </a:lnTo>
                  <a:lnTo>
                    <a:pt x="506" y="44"/>
                  </a:lnTo>
                  <a:lnTo>
                    <a:pt x="510" y="44"/>
                  </a:lnTo>
                  <a:lnTo>
                    <a:pt x="513" y="44"/>
                  </a:lnTo>
                  <a:lnTo>
                    <a:pt x="518" y="47"/>
                  </a:lnTo>
                  <a:lnTo>
                    <a:pt x="521" y="50"/>
                  </a:lnTo>
                  <a:lnTo>
                    <a:pt x="527" y="58"/>
                  </a:lnTo>
                  <a:lnTo>
                    <a:pt x="532" y="65"/>
                  </a:lnTo>
                  <a:lnTo>
                    <a:pt x="538" y="72"/>
                  </a:lnTo>
                  <a:lnTo>
                    <a:pt x="540" y="77"/>
                  </a:lnTo>
                  <a:lnTo>
                    <a:pt x="547" y="84"/>
                  </a:lnTo>
                  <a:lnTo>
                    <a:pt x="552" y="91"/>
                  </a:lnTo>
                  <a:lnTo>
                    <a:pt x="557" y="99"/>
                  </a:lnTo>
                  <a:lnTo>
                    <a:pt x="564" y="109"/>
                  </a:lnTo>
                  <a:lnTo>
                    <a:pt x="569" y="120"/>
                  </a:lnTo>
                  <a:lnTo>
                    <a:pt x="574" y="131"/>
                  </a:lnTo>
                  <a:lnTo>
                    <a:pt x="581" y="139"/>
                  </a:lnTo>
                  <a:lnTo>
                    <a:pt x="586" y="153"/>
                  </a:lnTo>
                  <a:lnTo>
                    <a:pt x="591" y="161"/>
                  </a:lnTo>
                  <a:lnTo>
                    <a:pt x="598" y="171"/>
                  </a:lnTo>
                  <a:lnTo>
                    <a:pt x="603" y="182"/>
                  </a:lnTo>
                  <a:lnTo>
                    <a:pt x="598" y="171"/>
                  </a:lnTo>
                  <a:lnTo>
                    <a:pt x="595" y="161"/>
                  </a:lnTo>
                  <a:lnTo>
                    <a:pt x="589" y="149"/>
                  </a:lnTo>
                  <a:lnTo>
                    <a:pt x="583" y="139"/>
                  </a:lnTo>
                  <a:lnTo>
                    <a:pt x="578" y="127"/>
                  </a:lnTo>
                  <a:lnTo>
                    <a:pt x="572" y="117"/>
                  </a:lnTo>
                  <a:lnTo>
                    <a:pt x="569" y="105"/>
                  </a:lnTo>
                  <a:lnTo>
                    <a:pt x="564" y="94"/>
                  </a:lnTo>
                  <a:lnTo>
                    <a:pt x="561" y="87"/>
                  </a:lnTo>
                  <a:lnTo>
                    <a:pt x="555" y="80"/>
                  </a:lnTo>
                  <a:lnTo>
                    <a:pt x="552" y="77"/>
                  </a:lnTo>
                  <a:lnTo>
                    <a:pt x="547" y="69"/>
                  </a:lnTo>
                  <a:lnTo>
                    <a:pt x="544" y="62"/>
                  </a:lnTo>
                  <a:lnTo>
                    <a:pt x="538" y="55"/>
                  </a:lnTo>
                  <a:lnTo>
                    <a:pt x="532" y="47"/>
                  </a:lnTo>
                  <a:lnTo>
                    <a:pt x="530" y="44"/>
                  </a:lnTo>
                  <a:lnTo>
                    <a:pt x="532" y="33"/>
                  </a:lnTo>
                  <a:lnTo>
                    <a:pt x="538" y="22"/>
                  </a:lnTo>
                  <a:lnTo>
                    <a:pt x="544" y="11"/>
                  </a:lnTo>
                  <a:lnTo>
                    <a:pt x="549" y="3"/>
                  </a:lnTo>
                  <a:lnTo>
                    <a:pt x="547" y="0"/>
                  </a:lnTo>
                  <a:lnTo>
                    <a:pt x="544" y="0"/>
                  </a:lnTo>
                  <a:lnTo>
                    <a:pt x="540" y="0"/>
                  </a:lnTo>
                  <a:lnTo>
                    <a:pt x="538" y="3"/>
                  </a:lnTo>
                  <a:lnTo>
                    <a:pt x="532" y="7"/>
                  </a:lnTo>
                  <a:lnTo>
                    <a:pt x="530" y="11"/>
                  </a:lnTo>
                  <a:lnTo>
                    <a:pt x="523" y="11"/>
                  </a:lnTo>
                  <a:lnTo>
                    <a:pt x="521" y="15"/>
                  </a:lnTo>
                  <a:lnTo>
                    <a:pt x="515" y="18"/>
                  </a:lnTo>
                  <a:lnTo>
                    <a:pt x="513" y="22"/>
                  </a:lnTo>
                  <a:lnTo>
                    <a:pt x="510" y="25"/>
                  </a:lnTo>
                </a:path>
              </a:pathLst>
            </a:custGeom>
            <a:solidFill>
              <a:srgbClr val="808080"/>
            </a:solidFill>
            <a:ln w="9525" cap="rnd">
              <a:solidFill>
                <a:srgbClr val="808080"/>
              </a:solidFill>
              <a:round/>
              <a:headEnd/>
              <a:tailEnd/>
            </a:ln>
          </p:spPr>
          <p:txBody>
            <a:bodyP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sp>
        <p:nvSpPr>
          <p:cNvPr id="2576495" name="AutoShape 111"/>
          <p:cNvSpPr>
            <a:spLocks noChangeArrowheads="1"/>
          </p:cNvSpPr>
          <p:nvPr/>
        </p:nvSpPr>
        <p:spPr bwMode="auto">
          <a:xfrm>
            <a:off x="2514600" y="1760538"/>
            <a:ext cx="2133600" cy="793750"/>
          </a:xfrm>
          <a:prstGeom prst="rightArrow">
            <a:avLst>
              <a:gd name="adj1" fmla="val 50000"/>
              <a:gd name="adj2" fmla="val 87273"/>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gn="r" defTabSz="914400" fontAlgn="base">
              <a:lnSpc>
                <a:spcPct val="93000"/>
              </a:lnSpc>
              <a:spcBef>
                <a:spcPct val="0"/>
              </a:spcBef>
              <a:spcAft>
                <a:spcPct val="0"/>
              </a:spcAft>
              <a:defRPr/>
            </a:pPr>
            <a:r>
              <a:rPr lang="en-US" sz="2400" b="1" dirty="0">
                <a:solidFill>
                  <a:prstClr val="white"/>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rPr>
              <a:t>R</a:t>
            </a:r>
            <a:r>
              <a:rPr lang="en-US" b="1" dirty="0">
                <a:solidFill>
                  <a:prstClr val="white"/>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rPr>
              <a:t>ead</a:t>
            </a:r>
          </a:p>
        </p:txBody>
      </p:sp>
      <p:grpSp>
        <p:nvGrpSpPr>
          <p:cNvPr id="44058" name="Group 112"/>
          <p:cNvGrpSpPr>
            <a:grpSpLocks/>
          </p:cNvGrpSpPr>
          <p:nvPr/>
        </p:nvGrpSpPr>
        <p:grpSpPr bwMode="auto">
          <a:xfrm>
            <a:off x="2514600" y="2133600"/>
            <a:ext cx="928688" cy="376238"/>
            <a:chOff x="4491" y="808"/>
            <a:chExt cx="664" cy="300"/>
          </a:xfrm>
        </p:grpSpPr>
        <p:sp>
          <p:nvSpPr>
            <p:cNvPr id="2576497" name="Freeform 113"/>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4073" name="Oval 114"/>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grpSp>
      <p:sp>
        <p:nvSpPr>
          <p:cNvPr id="2576509" name="Text Box 125"/>
          <p:cNvSpPr txBox="1">
            <a:spLocks noChangeArrowheads="1"/>
          </p:cNvSpPr>
          <p:nvPr/>
        </p:nvSpPr>
        <p:spPr bwMode="auto">
          <a:xfrm>
            <a:off x="628650" y="5791200"/>
            <a:ext cx="819150" cy="3762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defTabSz="914400" fontAlgn="base">
              <a:lnSpc>
                <a:spcPct val="93000"/>
              </a:lnSpc>
              <a:spcBef>
                <a:spcPct val="50000"/>
              </a:spcBef>
              <a:spcAft>
                <a:spcPct val="0"/>
              </a:spcAft>
              <a:defRPr/>
            </a:pPr>
            <a:r>
              <a:rPr lang="en-US" b="1" dirty="0">
                <a:solidFill>
                  <a:prstClr val="black"/>
                </a:solidFill>
                <a:latin typeface="Arial Narrow" pitchFamily="34" charset="0"/>
                <a:sym typeface="Arial" pitchFamily="34" charset="0"/>
              </a:rPr>
              <a:t>Group 1</a:t>
            </a:r>
          </a:p>
        </p:txBody>
      </p:sp>
      <p:sp>
        <p:nvSpPr>
          <p:cNvPr id="2576510" name="Text Box 126"/>
          <p:cNvSpPr txBox="1">
            <a:spLocks noChangeArrowheads="1"/>
          </p:cNvSpPr>
          <p:nvPr/>
        </p:nvSpPr>
        <p:spPr bwMode="auto">
          <a:xfrm>
            <a:off x="4724400" y="1981200"/>
            <a:ext cx="1219200" cy="914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defTabSz="914400" fontAlgn="base">
              <a:lnSpc>
                <a:spcPct val="93000"/>
              </a:lnSpc>
              <a:spcBef>
                <a:spcPct val="50000"/>
              </a:spcBef>
              <a:spcAft>
                <a:spcPct val="0"/>
              </a:spcAft>
              <a:defRPr/>
            </a:pPr>
            <a:r>
              <a:rPr lang="en-US" b="1" dirty="0">
                <a:solidFill>
                  <a:prstClr val="black"/>
                </a:solidFill>
                <a:latin typeface="Arial Narrow" pitchFamily="34" charset="0"/>
                <a:sym typeface="Arial" pitchFamily="34" charset="0"/>
              </a:rPr>
              <a:t>User 1</a:t>
            </a:r>
          </a:p>
          <a:p>
            <a:pPr defTabSz="914400" fontAlgn="base">
              <a:lnSpc>
                <a:spcPct val="93000"/>
              </a:lnSpc>
              <a:spcBef>
                <a:spcPct val="50000"/>
              </a:spcBef>
              <a:spcAft>
                <a:spcPct val="0"/>
              </a:spcAft>
              <a:defRPr/>
            </a:pPr>
            <a:r>
              <a:rPr lang="en-US" b="1" dirty="0">
                <a:solidFill>
                  <a:prstClr val="black"/>
                </a:solidFill>
                <a:latin typeface="Arial Narrow" pitchFamily="34" charset="0"/>
                <a:sym typeface="Arial" pitchFamily="34" charset="0"/>
              </a:rPr>
              <a:t>Read</a:t>
            </a:r>
          </a:p>
        </p:txBody>
      </p:sp>
      <p:sp>
        <p:nvSpPr>
          <p:cNvPr id="2576511" name="Text Box 127"/>
          <p:cNvSpPr txBox="1">
            <a:spLocks noChangeArrowheads="1"/>
          </p:cNvSpPr>
          <p:nvPr/>
        </p:nvSpPr>
        <p:spPr bwMode="auto">
          <a:xfrm>
            <a:off x="4724400" y="3276600"/>
            <a:ext cx="1219200" cy="914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defTabSz="914400" fontAlgn="base">
              <a:lnSpc>
                <a:spcPct val="93000"/>
              </a:lnSpc>
              <a:spcBef>
                <a:spcPct val="50000"/>
              </a:spcBef>
              <a:spcAft>
                <a:spcPct val="0"/>
              </a:spcAft>
              <a:defRPr/>
            </a:pPr>
            <a:r>
              <a:rPr lang="en-US" b="1" dirty="0">
                <a:solidFill>
                  <a:prstClr val="black"/>
                </a:solidFill>
                <a:latin typeface="Arial Narrow" pitchFamily="34" charset="0"/>
                <a:sym typeface="Arial" pitchFamily="34" charset="0"/>
              </a:rPr>
              <a:t>Group 1</a:t>
            </a:r>
          </a:p>
          <a:p>
            <a:pPr defTabSz="914400" fontAlgn="base">
              <a:lnSpc>
                <a:spcPct val="93000"/>
              </a:lnSpc>
              <a:spcBef>
                <a:spcPct val="50000"/>
              </a:spcBef>
              <a:spcAft>
                <a:spcPct val="0"/>
              </a:spcAft>
              <a:defRPr/>
            </a:pPr>
            <a:r>
              <a:rPr lang="en-US" b="1" dirty="0">
                <a:solidFill>
                  <a:prstClr val="black"/>
                </a:solidFill>
                <a:latin typeface="Arial Narrow" pitchFamily="34" charset="0"/>
                <a:sym typeface="Arial" pitchFamily="34" charset="0"/>
              </a:rPr>
              <a:t>Full Control</a:t>
            </a:r>
          </a:p>
        </p:txBody>
      </p:sp>
      <p:sp>
        <p:nvSpPr>
          <p:cNvPr id="2576512" name="AutoShape 128"/>
          <p:cNvSpPr>
            <a:spLocks noChangeArrowheads="1"/>
          </p:cNvSpPr>
          <p:nvPr/>
        </p:nvSpPr>
        <p:spPr bwMode="auto">
          <a:xfrm>
            <a:off x="2590800" y="4895850"/>
            <a:ext cx="2057400" cy="622300"/>
          </a:xfrm>
          <a:prstGeom prst="rightArrow">
            <a:avLst>
              <a:gd name="adj1" fmla="val 50000"/>
              <a:gd name="adj2" fmla="val 84156"/>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gn="r" defTabSz="914400" fontAlgn="base">
              <a:lnSpc>
                <a:spcPct val="93000"/>
              </a:lnSpc>
              <a:spcBef>
                <a:spcPct val="0"/>
              </a:spcBef>
              <a:spcAft>
                <a:spcPct val="0"/>
              </a:spcAft>
              <a:defRPr/>
            </a:pPr>
            <a:r>
              <a:rPr lang="en-US" b="1" dirty="0">
                <a:solidFill>
                  <a:prstClr val="white"/>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rPr>
              <a:t>Full Control</a:t>
            </a:r>
          </a:p>
        </p:txBody>
      </p:sp>
      <p:grpSp>
        <p:nvGrpSpPr>
          <p:cNvPr id="44063" name="Group 129"/>
          <p:cNvGrpSpPr>
            <a:grpSpLocks/>
          </p:cNvGrpSpPr>
          <p:nvPr/>
        </p:nvGrpSpPr>
        <p:grpSpPr bwMode="auto">
          <a:xfrm>
            <a:off x="2590800" y="5410200"/>
            <a:ext cx="928688" cy="376238"/>
            <a:chOff x="4491" y="808"/>
            <a:chExt cx="664" cy="300"/>
          </a:xfrm>
        </p:grpSpPr>
        <p:sp>
          <p:nvSpPr>
            <p:cNvPr id="2576514" name="Freeform 130"/>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4071" name="Oval 131"/>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grpSp>
      <p:sp>
        <p:nvSpPr>
          <p:cNvPr id="2576516" name="AutoShape 132"/>
          <p:cNvSpPr>
            <a:spLocks noChangeArrowheads="1"/>
          </p:cNvSpPr>
          <p:nvPr/>
        </p:nvSpPr>
        <p:spPr bwMode="auto">
          <a:xfrm>
            <a:off x="2514600" y="3581400"/>
            <a:ext cx="2057400" cy="606425"/>
          </a:xfrm>
          <a:prstGeom prst="rightArrow">
            <a:avLst>
              <a:gd name="adj1" fmla="val 50000"/>
              <a:gd name="adj2" fmla="val 84817"/>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76517" name="AutoShape 133"/>
          <p:cNvSpPr>
            <a:spLocks noChangeArrowheads="1"/>
          </p:cNvSpPr>
          <p:nvPr/>
        </p:nvSpPr>
        <p:spPr bwMode="auto">
          <a:xfrm>
            <a:off x="3886200" y="3581400"/>
            <a:ext cx="736600" cy="69373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a:outerShdw dist="53882" dir="2700000" algn="ctr" rotWithShape="0">
              <a:srgbClr val="00000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76518" name="Freeform 134"/>
          <p:cNvSpPr>
            <a:spLocks/>
          </p:cNvSpPr>
          <p:nvPr/>
        </p:nvSpPr>
        <p:spPr bwMode="auto">
          <a:xfrm flipH="1">
            <a:off x="5486400" y="2133600"/>
            <a:ext cx="1219200" cy="30480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63500" dir="5400000" algn="ctr" rotWithShape="0">
              <a:srgbClr val="C0C0C0"/>
            </a:outerShdw>
          </a:effectLst>
        </p:spPr>
        <p:txBody>
          <a:bodyPr tIns="27432" bIns="27432" anchor="ctr">
            <a:spAutoFit/>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76519" name="Freeform 135"/>
          <p:cNvSpPr>
            <a:spLocks/>
          </p:cNvSpPr>
          <p:nvPr/>
        </p:nvSpPr>
        <p:spPr bwMode="auto">
          <a:xfrm rot="-2189943" flipH="1" flipV="1">
            <a:off x="5638800" y="3048000"/>
            <a:ext cx="1295400" cy="30480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18900000" scaled="1"/>
          </a:gradFill>
          <a:ln w="6350" cap="flat" cmpd="sng">
            <a:solidFill>
              <a:srgbClr val="800080"/>
            </a:solidFill>
            <a:prstDash val="solid"/>
            <a:round/>
            <a:headEnd type="none" w="med" len="med"/>
            <a:tailEnd type="none" w="med" len="med"/>
          </a:ln>
          <a:effectLst>
            <a:outerShdw dist="63500" dir="5400000" algn="ctr" rotWithShape="0">
              <a:srgbClr val="C0C0C0"/>
            </a:outerShdw>
          </a:effectLst>
        </p:spPr>
        <p:txBody>
          <a:bodyPr tIns="27432" bIns="27432" anchor="ctr">
            <a:spAutoFit/>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130" name="Rettangolo 129"/>
          <p:cNvSpPr/>
          <p:nvPr/>
        </p:nvSpPr>
        <p:spPr>
          <a:xfrm>
            <a:off x="5300663" y="2590800"/>
            <a:ext cx="719137" cy="436563"/>
          </a:xfrm>
          <a:prstGeom prst="rect">
            <a:avLst/>
          </a:prstGeom>
          <a:solidFill>
            <a:schemeClr val="accent4">
              <a:lumMod val="20000"/>
              <a:lumOff val="80000"/>
            </a:schemeClr>
          </a:solidFill>
        </p:spPr>
        <p:txBody>
          <a:bodyPr>
            <a:spAutoFit/>
          </a:bodyPr>
          <a:lstStyle/>
          <a:p>
            <a:pPr algn="ctr" defTabSz="914400" fontAlgn="base">
              <a:lnSpc>
                <a:spcPct val="93000"/>
              </a:lnSpc>
              <a:spcBef>
                <a:spcPct val="0"/>
              </a:spcBef>
              <a:spcAft>
                <a:spcPct val="0"/>
              </a:spcAft>
              <a:defRPr/>
            </a:pPr>
            <a:r>
              <a:rPr lang="en-US" sz="2400" b="1" dirty="0">
                <a:solidFill>
                  <a:srgbClr val="C00000"/>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rPr>
              <a:t>ACE</a:t>
            </a:r>
            <a:endParaRPr lang="it-IT" sz="2400" dirty="0">
              <a:solidFill>
                <a:srgbClr val="C00000"/>
              </a:solidFill>
              <a:latin typeface="Arial" pitchFamily="34" charset="0"/>
              <a:ea typeface="ヒラギノ角ゴ Pro W3"/>
              <a:cs typeface="ヒラギノ角ゴ Pro W3"/>
              <a:sym typeface="Arial" pitchFamily="34" charset="0"/>
            </a:endParaRPr>
          </a:p>
        </p:txBody>
      </p:sp>
      <p:sp>
        <p:nvSpPr>
          <p:cNvPr id="131" name="Rettangolo 130"/>
          <p:cNvSpPr/>
          <p:nvPr/>
        </p:nvSpPr>
        <p:spPr>
          <a:xfrm>
            <a:off x="5376863" y="3983038"/>
            <a:ext cx="719137" cy="436562"/>
          </a:xfrm>
          <a:prstGeom prst="rect">
            <a:avLst/>
          </a:prstGeom>
          <a:solidFill>
            <a:schemeClr val="accent4">
              <a:lumMod val="20000"/>
              <a:lumOff val="80000"/>
            </a:schemeClr>
          </a:solidFill>
        </p:spPr>
        <p:txBody>
          <a:bodyPr wrap="none">
            <a:spAutoFit/>
          </a:bodyPr>
          <a:lstStyle/>
          <a:p>
            <a:pPr algn="ctr" defTabSz="914400" fontAlgn="base">
              <a:lnSpc>
                <a:spcPct val="93000"/>
              </a:lnSpc>
              <a:spcBef>
                <a:spcPct val="0"/>
              </a:spcBef>
              <a:spcAft>
                <a:spcPct val="0"/>
              </a:spcAft>
              <a:defRPr/>
            </a:pPr>
            <a:r>
              <a:rPr lang="en-US" sz="2400" b="1" dirty="0">
                <a:solidFill>
                  <a:srgbClr val="C00000"/>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rPr>
              <a:t>ACE</a:t>
            </a:r>
            <a:endParaRPr lang="it-IT" sz="2400" dirty="0">
              <a:solidFill>
                <a:srgbClr val="C00000"/>
              </a:solidFill>
              <a:latin typeface="Arial"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382277316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p:txBody>
          <a:bodyPr/>
          <a:lstStyle/>
          <a:p>
            <a:r>
              <a:rPr lang="it-IT" smtClean="0"/>
              <a:t>Basic NTFS Permissions</a:t>
            </a:r>
          </a:p>
        </p:txBody>
      </p:sp>
      <p:sp>
        <p:nvSpPr>
          <p:cNvPr id="6" name="Segnaposto numero diapositiva 5"/>
          <p:cNvSpPr>
            <a:spLocks noGrp="1"/>
          </p:cNvSpPr>
          <p:nvPr>
            <p:ph type="sldNum" sz="quarter" idx="12"/>
          </p:nvPr>
        </p:nvSpPr>
        <p:spPr/>
        <p:txBody>
          <a:bodyPr/>
          <a:lstStyle/>
          <a:p>
            <a:pPr>
              <a:defRPr/>
            </a:pPr>
            <a:fld id="{E59931BD-F40C-4069-9DAB-7E43CF817CBF}" type="slidenum">
              <a:rPr lang="en-US" smtClean="0">
                <a:solidFill>
                  <a:prstClr val="white">
                    <a:tint val="75000"/>
                  </a:prstClr>
                </a:solidFill>
              </a:rPr>
              <a:pPr>
                <a:defRPr/>
              </a:pPr>
              <a:t>69</a:t>
            </a:fld>
            <a:endParaRPr lang="en-US">
              <a:solidFill>
                <a:prstClr val="white">
                  <a:tint val="75000"/>
                </a:prstClr>
              </a:solidFill>
            </a:endParaRPr>
          </a:p>
        </p:txBody>
      </p:sp>
      <p:pic>
        <p:nvPicPr>
          <p:cNvPr id="45063" name="Picture 2"/>
          <p:cNvPicPr>
            <a:picLocks noChangeAspect="1" noChangeArrowheads="1"/>
          </p:cNvPicPr>
          <p:nvPr/>
        </p:nvPicPr>
        <p:blipFill>
          <a:blip r:embed="rId2" cstate="print"/>
          <a:srcRect/>
          <a:stretch>
            <a:fillRect/>
          </a:stretch>
        </p:blipFill>
        <p:spPr bwMode="auto">
          <a:xfrm>
            <a:off x="642938" y="1219200"/>
            <a:ext cx="8196262" cy="5410200"/>
          </a:xfrm>
          <a:prstGeom prst="rect">
            <a:avLst/>
          </a:prstGeom>
          <a:noFill/>
          <a:ln w="9525">
            <a:noFill/>
            <a:miter lim="800000"/>
            <a:headEnd/>
            <a:tailEnd/>
          </a:ln>
        </p:spPr>
      </p:pic>
    </p:spTree>
    <p:extLst>
      <p:ext uri="{BB962C8B-B14F-4D97-AF65-F5344CB8AC3E}">
        <p14:creationId xmlns:p14="http://schemas.microsoft.com/office/powerpoint/2010/main" val="268236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Calls</a:t>
            </a:r>
            <a:endParaRPr lang="en-US"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7</a:t>
            </a:fld>
            <a:endParaRPr lang="en-US">
              <a:solidFill>
                <a:prstClr val="black">
                  <a:tint val="75000"/>
                </a:prstClr>
              </a:solidFill>
            </a:endParaRPr>
          </a:p>
        </p:txBody>
      </p:sp>
      <p:sp>
        <p:nvSpPr>
          <p:cNvPr id="9" name="Content Placeholder 3"/>
          <p:cNvSpPr>
            <a:spLocks noGrp="1"/>
          </p:cNvSpPr>
          <p:nvPr>
            <p:ph sz="half" idx="1"/>
          </p:nvPr>
        </p:nvSpPr>
        <p:spPr>
          <a:xfrm>
            <a:off x="457200" y="1600200"/>
            <a:ext cx="8305800" cy="5029200"/>
          </a:xfrm>
        </p:spPr>
        <p:txBody>
          <a:bodyPr/>
          <a:lstStyle/>
          <a:p>
            <a:r>
              <a:rPr lang="en-US" dirty="0" smtClean="0"/>
              <a:t>User applications don’t communicate directly with low-level hardware components, and instead delegate such tasks to the kernel via </a:t>
            </a:r>
            <a:r>
              <a:rPr lang="en-US" b="1" dirty="0" smtClean="0"/>
              <a:t>system calls</a:t>
            </a:r>
            <a:r>
              <a:rPr lang="en-US" dirty="0" smtClean="0"/>
              <a:t>.</a:t>
            </a:r>
          </a:p>
          <a:p>
            <a:r>
              <a:rPr lang="en-US" dirty="0" smtClean="0"/>
              <a:t>System calls are usually contained in a collection of programs, that is, a </a:t>
            </a:r>
            <a:r>
              <a:rPr lang="en-US" b="1" dirty="0" smtClean="0"/>
              <a:t>library </a:t>
            </a:r>
            <a:r>
              <a:rPr lang="en-US" dirty="0" smtClean="0"/>
              <a:t>such as the C library (</a:t>
            </a:r>
            <a:r>
              <a:rPr lang="en-US" dirty="0" err="1" smtClean="0"/>
              <a:t>libc</a:t>
            </a:r>
            <a:r>
              <a:rPr lang="en-US" dirty="0" smtClean="0"/>
              <a:t>), and they provide an interface that allows applications to use a predefined series of APIs that define the functions for communicating with the kernel.</a:t>
            </a:r>
          </a:p>
          <a:p>
            <a:pPr lvl="1"/>
            <a:r>
              <a:rPr lang="en-US" dirty="0" smtClean="0"/>
              <a:t>Examples of system calls include those for performing file I/O (open, close, read, write) and running application programs (exec).</a:t>
            </a:r>
            <a:endParaRPr lang="en-US" dirty="0"/>
          </a:p>
        </p:txBody>
      </p:sp>
    </p:spTree>
    <p:extLst>
      <p:ext uri="{BB962C8B-B14F-4D97-AF65-F5344CB8AC3E}">
        <p14:creationId xmlns:p14="http://schemas.microsoft.com/office/powerpoint/2010/main" val="3462972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4"/>
          <p:cNvSpPr>
            <a:spLocks noChangeArrowheads="1"/>
          </p:cNvSpPr>
          <p:nvPr/>
        </p:nvSpPr>
        <p:spPr bwMode="auto">
          <a:xfrm>
            <a:off x="5465763" y="5621338"/>
            <a:ext cx="1123950" cy="3429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Group A</a:t>
            </a:r>
          </a:p>
        </p:txBody>
      </p:sp>
      <p:sp>
        <p:nvSpPr>
          <p:cNvPr id="36" name="Rectangle 37"/>
          <p:cNvSpPr>
            <a:spLocks noChangeArrowheads="1"/>
          </p:cNvSpPr>
          <p:nvPr/>
        </p:nvSpPr>
        <p:spPr bwMode="auto">
          <a:xfrm>
            <a:off x="7358063" y="2347913"/>
            <a:ext cx="730250" cy="3810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User 1</a:t>
            </a:r>
          </a:p>
        </p:txBody>
      </p:sp>
      <p:sp>
        <p:nvSpPr>
          <p:cNvPr id="46084" name="Rectangle 2"/>
          <p:cNvSpPr>
            <a:spLocks noGrp="1" noChangeArrowheads="1"/>
          </p:cNvSpPr>
          <p:nvPr>
            <p:ph type="title"/>
          </p:nvPr>
        </p:nvSpPr>
        <p:spPr/>
        <p:txBody>
          <a:bodyPr/>
          <a:lstStyle/>
          <a:p>
            <a:pPr eaLnBrk="1" hangingPunct="1"/>
            <a:r>
              <a:rPr lang="en-US" smtClean="0"/>
              <a:t>Multiple NTFS permissions</a:t>
            </a:r>
          </a:p>
        </p:txBody>
      </p:sp>
      <p:sp>
        <p:nvSpPr>
          <p:cNvPr id="35" name="Segnaposto numero diapositiva 5"/>
          <p:cNvSpPr>
            <a:spLocks noGrp="1"/>
          </p:cNvSpPr>
          <p:nvPr>
            <p:ph type="sldNum" sz="quarter" idx="12"/>
          </p:nvPr>
        </p:nvSpPr>
        <p:spPr/>
        <p:txBody>
          <a:bodyPr/>
          <a:lstStyle/>
          <a:p>
            <a:pPr>
              <a:defRPr/>
            </a:pPr>
            <a:fld id="{1D3A5048-934E-49FF-B8B4-BA5897BF273F}" type="slidenum">
              <a:rPr lang="it-IT">
                <a:solidFill>
                  <a:prstClr val="white">
                    <a:tint val="75000"/>
                  </a:prstClr>
                </a:solidFill>
              </a:rPr>
              <a:pPr>
                <a:defRPr/>
              </a:pPr>
              <a:t>70</a:t>
            </a:fld>
            <a:endParaRPr lang="it-IT">
              <a:solidFill>
                <a:prstClr val="white">
                  <a:tint val="75000"/>
                </a:prstClr>
              </a:solidFill>
            </a:endParaRPr>
          </a:p>
        </p:txBody>
      </p:sp>
      <p:sp>
        <p:nvSpPr>
          <p:cNvPr id="2581561" name="Oval 57"/>
          <p:cNvSpPr>
            <a:spLocks noChangeArrowheads="1"/>
          </p:cNvSpPr>
          <p:nvPr/>
        </p:nvSpPr>
        <p:spPr bwMode="auto">
          <a:xfrm>
            <a:off x="795338" y="488315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pic>
        <p:nvPicPr>
          <p:cNvPr id="46089" name="Picture 58" descr="Community Help"/>
          <p:cNvPicPr>
            <a:picLocks noChangeAspect="1" noChangeArrowheads="1"/>
          </p:cNvPicPr>
          <p:nvPr/>
        </p:nvPicPr>
        <p:blipFill>
          <a:blip r:embed="rId2" cstate="print"/>
          <a:srcRect/>
          <a:stretch>
            <a:fillRect/>
          </a:stretch>
        </p:blipFill>
        <p:spPr bwMode="auto">
          <a:xfrm>
            <a:off x="890588" y="4292600"/>
            <a:ext cx="1336675" cy="1336675"/>
          </a:xfrm>
          <a:prstGeom prst="rect">
            <a:avLst/>
          </a:prstGeom>
          <a:noFill/>
          <a:ln w="9525">
            <a:noFill/>
            <a:miter lim="800000"/>
            <a:headEnd/>
            <a:tailEnd/>
          </a:ln>
        </p:spPr>
      </p:pic>
      <p:sp>
        <p:nvSpPr>
          <p:cNvPr id="46090" name="Rectangle 3"/>
          <p:cNvSpPr>
            <a:spLocks noChangeArrowheads="1"/>
          </p:cNvSpPr>
          <p:nvPr/>
        </p:nvSpPr>
        <p:spPr bwMode="auto">
          <a:xfrm>
            <a:off x="1928813" y="1462088"/>
            <a:ext cx="6858000" cy="1395412"/>
          </a:xfrm>
          <a:prstGeom prst="rect">
            <a:avLst/>
          </a:prstGeom>
          <a:noFill/>
          <a:ln w="9525">
            <a:noFill/>
            <a:miter lim="800000"/>
            <a:headEnd/>
            <a:tailEnd/>
          </a:ln>
        </p:spPr>
        <p:txBody>
          <a:bodyPr/>
          <a:lstStyle/>
          <a:p>
            <a:pPr marL="290513" indent="-290513" defTabSz="914400" fontAlgn="base">
              <a:lnSpc>
                <a:spcPct val="93000"/>
              </a:lnSpc>
              <a:spcBef>
                <a:spcPct val="30000"/>
              </a:spcBef>
              <a:spcAft>
                <a:spcPct val="0"/>
              </a:spcAft>
              <a:buClr>
                <a:srgbClr val="C0504D"/>
              </a:buClr>
              <a:buSzPct val="60000"/>
              <a:buFont typeface="Wingdings" pitchFamily="2" charset="2"/>
              <a:buChar char="n"/>
            </a:pPr>
            <a:r>
              <a:rPr lang="en-US" sz="2400">
                <a:solidFill>
                  <a:prstClr val="white"/>
                </a:solidFill>
                <a:latin typeface="Arial" pitchFamily="34" charset="0"/>
                <a:ea typeface="ヒラギノ角ゴ Pro W3"/>
                <a:cs typeface="ヒラギノ角ゴ Pro W3"/>
                <a:sym typeface="Arial" pitchFamily="34" charset="0"/>
              </a:rPr>
              <a:t>NTFS permissions are cumulative</a:t>
            </a:r>
          </a:p>
          <a:p>
            <a:pPr marL="290513" indent="-290513" defTabSz="914400" fontAlgn="base">
              <a:lnSpc>
                <a:spcPct val="93000"/>
              </a:lnSpc>
              <a:spcBef>
                <a:spcPct val="30000"/>
              </a:spcBef>
              <a:spcAft>
                <a:spcPct val="0"/>
              </a:spcAft>
              <a:buClr>
                <a:srgbClr val="C0504D"/>
              </a:buClr>
              <a:buSzPct val="60000"/>
              <a:buFont typeface="Wingdings" pitchFamily="2" charset="2"/>
              <a:buChar char="n"/>
            </a:pPr>
            <a:r>
              <a:rPr lang="en-US" sz="2400">
                <a:solidFill>
                  <a:prstClr val="white"/>
                </a:solidFill>
                <a:latin typeface="Arial" pitchFamily="34" charset="0"/>
                <a:ea typeface="ヒラギノ角ゴ Pro W3"/>
                <a:cs typeface="ヒラギノ角ゴ Pro W3"/>
                <a:sym typeface="Arial" pitchFamily="34" charset="0"/>
              </a:rPr>
              <a:t>File permissions override folder permissions</a:t>
            </a:r>
          </a:p>
          <a:p>
            <a:pPr marL="290513" indent="-290513" defTabSz="914400" fontAlgn="base">
              <a:lnSpc>
                <a:spcPct val="93000"/>
              </a:lnSpc>
              <a:spcBef>
                <a:spcPct val="30000"/>
              </a:spcBef>
              <a:spcAft>
                <a:spcPct val="0"/>
              </a:spcAft>
              <a:buClr>
                <a:srgbClr val="C0504D"/>
              </a:buClr>
              <a:buSzPct val="60000"/>
              <a:buFont typeface="Wingdings" pitchFamily="2" charset="2"/>
              <a:buChar char="n"/>
            </a:pPr>
            <a:r>
              <a:rPr lang="en-US" sz="2400">
                <a:solidFill>
                  <a:prstClr val="white"/>
                </a:solidFill>
                <a:latin typeface="Arial" pitchFamily="34" charset="0"/>
                <a:ea typeface="ヒラギノ角ゴ Pro W3"/>
                <a:cs typeface="ヒラギノ角ゴ Pro W3"/>
                <a:sym typeface="Arial" pitchFamily="34" charset="0"/>
              </a:rPr>
              <a:t>Deny overrides Allow</a:t>
            </a:r>
          </a:p>
        </p:txBody>
      </p:sp>
      <p:sp>
        <p:nvSpPr>
          <p:cNvPr id="46091" name="Line 4"/>
          <p:cNvSpPr>
            <a:spLocks noChangeShapeType="1"/>
          </p:cNvSpPr>
          <p:nvPr/>
        </p:nvSpPr>
        <p:spPr bwMode="auto">
          <a:xfrm rot="21107433" flipH="1">
            <a:off x="2239963" y="4089400"/>
            <a:ext cx="785812" cy="1022350"/>
          </a:xfrm>
          <a:prstGeom prst="line">
            <a:avLst/>
          </a:prstGeom>
          <a:noFill/>
          <a:ln w="38100">
            <a:solidFill>
              <a:schemeClr val="accent2"/>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46092" name="Line 5"/>
          <p:cNvSpPr>
            <a:spLocks noChangeShapeType="1"/>
          </p:cNvSpPr>
          <p:nvPr/>
        </p:nvSpPr>
        <p:spPr bwMode="auto">
          <a:xfrm rot="-2115674">
            <a:off x="2133600" y="3270250"/>
            <a:ext cx="647700" cy="971550"/>
          </a:xfrm>
          <a:prstGeom prst="line">
            <a:avLst/>
          </a:prstGeom>
          <a:noFill/>
          <a:ln w="38100">
            <a:solidFill>
              <a:schemeClr val="accent2"/>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2581534" name="Freeform 30"/>
          <p:cNvSpPr>
            <a:spLocks/>
          </p:cNvSpPr>
          <p:nvPr/>
        </p:nvSpPr>
        <p:spPr bwMode="auto">
          <a:xfrm>
            <a:off x="6664325" y="4294188"/>
            <a:ext cx="650875" cy="1033462"/>
          </a:xfrm>
          <a:custGeom>
            <a:avLst/>
            <a:gdLst/>
            <a:ahLst/>
            <a:cxnLst>
              <a:cxn ang="0">
                <a:pos x="0" y="0"/>
              </a:cxn>
              <a:cxn ang="0">
                <a:pos x="0" y="1008"/>
              </a:cxn>
              <a:cxn ang="0">
                <a:pos x="480" y="1008"/>
              </a:cxn>
            </a:cxnLst>
            <a:rect l="0" t="0" r="r" b="b"/>
            <a:pathLst>
              <a:path w="480" h="1008">
                <a:moveTo>
                  <a:pt x="0" y="0"/>
                </a:moveTo>
                <a:lnTo>
                  <a:pt x="0" y="1008"/>
                </a:lnTo>
                <a:lnTo>
                  <a:pt x="480" y="1008"/>
                </a:lnTo>
              </a:path>
            </a:pathLst>
          </a:custGeom>
          <a:noFill/>
          <a:ln w="38100" cap="flat" cmpd="sng">
            <a:solidFill>
              <a:srgbClr val="666699"/>
            </a:solidFill>
            <a:prstDash val="solid"/>
            <a:round/>
            <a:headEnd type="none" w="med" len="med"/>
            <a:tailEnd type="triangle" w="med" len="me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81535" name="AutoShape 31"/>
          <p:cNvSpPr>
            <a:spLocks noChangeArrowheads="1"/>
          </p:cNvSpPr>
          <p:nvPr/>
        </p:nvSpPr>
        <p:spPr bwMode="auto">
          <a:xfrm flipV="1">
            <a:off x="7329488" y="3940175"/>
            <a:ext cx="681037" cy="854075"/>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defTabSz="9144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File1</a:t>
            </a:r>
          </a:p>
        </p:txBody>
      </p:sp>
      <p:sp>
        <p:nvSpPr>
          <p:cNvPr id="2581536" name="AutoShape 32"/>
          <p:cNvSpPr>
            <a:spLocks noChangeArrowheads="1"/>
          </p:cNvSpPr>
          <p:nvPr/>
        </p:nvSpPr>
        <p:spPr bwMode="auto">
          <a:xfrm flipV="1">
            <a:off x="7329488" y="5005388"/>
            <a:ext cx="681037" cy="855662"/>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defTabSz="9144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File2</a:t>
            </a:r>
          </a:p>
        </p:txBody>
      </p:sp>
      <p:sp>
        <p:nvSpPr>
          <p:cNvPr id="2581537" name="Rectangle 33"/>
          <p:cNvSpPr>
            <a:spLocks noChangeArrowheads="1"/>
          </p:cNvSpPr>
          <p:nvPr/>
        </p:nvSpPr>
        <p:spPr bwMode="auto">
          <a:xfrm>
            <a:off x="990600" y="3438525"/>
            <a:ext cx="927100" cy="3492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Group  B</a:t>
            </a:r>
          </a:p>
        </p:txBody>
      </p:sp>
      <p:sp>
        <p:nvSpPr>
          <p:cNvPr id="2581538" name="Rectangle 34"/>
          <p:cNvSpPr>
            <a:spLocks noChangeArrowheads="1"/>
          </p:cNvSpPr>
          <p:nvPr/>
        </p:nvSpPr>
        <p:spPr bwMode="auto">
          <a:xfrm>
            <a:off x="1385888" y="5489575"/>
            <a:ext cx="1123950" cy="3429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Group A</a:t>
            </a:r>
          </a:p>
        </p:txBody>
      </p:sp>
      <p:sp>
        <p:nvSpPr>
          <p:cNvPr id="2581539" name="Rectangle 35"/>
          <p:cNvSpPr>
            <a:spLocks noChangeArrowheads="1"/>
          </p:cNvSpPr>
          <p:nvPr/>
        </p:nvSpPr>
        <p:spPr bwMode="auto">
          <a:xfrm>
            <a:off x="5465763" y="5964238"/>
            <a:ext cx="2106612" cy="465137"/>
          </a:xfrm>
          <a:prstGeom prst="rect">
            <a:avLst/>
          </a:prstGeom>
          <a:solidFill>
            <a:srgbClr val="666699"/>
          </a:solidFill>
          <a:ln w="6350">
            <a:solidFill>
              <a:schemeClr val="tx1"/>
            </a:solidFill>
            <a:miter lim="800000"/>
            <a:headEnd/>
            <a:tailEnd/>
          </a:ln>
          <a:effectLst>
            <a:outerShdw dist="53882" dir="2700000" algn="ctr" rotWithShape="0">
              <a:srgbClr val="B2B2B2"/>
            </a:outerShdw>
          </a:effectLst>
        </p:spPr>
        <p:txBody>
          <a:bodyPr anchor="ctr"/>
          <a:lstStyle/>
          <a:p>
            <a:pPr defTabSz="1752600" fontAlgn="base">
              <a:lnSpc>
                <a:spcPct val="93000"/>
              </a:lnSpc>
              <a:spcBef>
                <a:spcPct val="0"/>
              </a:spcBef>
              <a:spcAft>
                <a:spcPct val="0"/>
              </a:spcAft>
              <a:defRPr/>
            </a:pPr>
            <a:r>
              <a:rPr lang="en-US" sz="2400" b="1" dirty="0">
                <a:solidFill>
                  <a:prstClr val="white"/>
                </a:solidFill>
                <a:effectLst>
                  <a:outerShdw blurRad="38100" dist="38100" dir="2700000" algn="tl">
                    <a:srgbClr val="000000"/>
                  </a:outerShdw>
                </a:effectLst>
                <a:latin typeface="Calibri"/>
                <a:ea typeface="ヒラギノ角ゴ Pro W3"/>
                <a:cs typeface="ヒラギノ角ゴ Pro W3"/>
                <a:sym typeface="Arial" pitchFamily="34" charset="0"/>
              </a:rPr>
              <a:t>Write denied</a:t>
            </a:r>
            <a:r>
              <a:rPr lang="en-US" b="1" dirty="0">
                <a:solidFill>
                  <a:prstClr val="white"/>
                </a:solidFill>
                <a:effectLst>
                  <a:outerShdw blurRad="38100" dist="38100" dir="2700000" algn="tl">
                    <a:srgbClr val="000000"/>
                  </a:outerShdw>
                </a:effectLst>
                <a:latin typeface="Calibri"/>
                <a:ea typeface="ヒラギノ角ゴ Pro W3"/>
                <a:cs typeface="ヒラギノ角ゴ Pro W3"/>
                <a:sym typeface="Arial" pitchFamily="34" charset="0"/>
              </a:rPr>
              <a:t> </a:t>
            </a:r>
          </a:p>
        </p:txBody>
      </p:sp>
      <p:sp>
        <p:nvSpPr>
          <p:cNvPr id="2581541" name="Rectangle 37"/>
          <p:cNvSpPr>
            <a:spLocks noChangeArrowheads="1"/>
          </p:cNvSpPr>
          <p:nvPr/>
        </p:nvSpPr>
        <p:spPr bwMode="auto">
          <a:xfrm>
            <a:off x="2971800" y="4032250"/>
            <a:ext cx="730250" cy="3810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User 1</a:t>
            </a:r>
          </a:p>
        </p:txBody>
      </p:sp>
      <p:sp>
        <p:nvSpPr>
          <p:cNvPr id="2581542" name="Rectangle 38"/>
          <p:cNvSpPr>
            <a:spLocks noChangeArrowheads="1"/>
          </p:cNvSpPr>
          <p:nvPr/>
        </p:nvSpPr>
        <p:spPr bwMode="auto">
          <a:xfrm>
            <a:off x="7370763" y="2728913"/>
            <a:ext cx="1130300" cy="342900"/>
          </a:xfrm>
          <a:prstGeom prst="rect">
            <a:avLst/>
          </a:prstGeom>
          <a:solidFill>
            <a:srgbClr val="666699"/>
          </a:solidFill>
          <a:ln w="6350">
            <a:solidFill>
              <a:schemeClr val="tx1"/>
            </a:solidFill>
            <a:miter lim="800000"/>
            <a:headEnd/>
            <a:tailEnd/>
          </a:ln>
          <a:effectLst>
            <a:outerShdw dist="53882" dir="2700000" algn="ctr" rotWithShape="0">
              <a:srgbClr val="B2B2B2"/>
            </a:outerShdw>
          </a:effectLst>
        </p:spPr>
        <p:txBody>
          <a:bodyPr anchor="ctr"/>
          <a:lstStyle/>
          <a:p>
            <a:pPr defTabSz="1752600" fontAlgn="base">
              <a:lnSpc>
                <a:spcPct val="93000"/>
              </a:lnSpc>
              <a:spcBef>
                <a:spcPct val="0"/>
              </a:spcBef>
              <a:spcAft>
                <a:spcPct val="0"/>
              </a:spcAft>
              <a:defRPr/>
            </a:pPr>
            <a:r>
              <a:rPr lang="en-US" sz="2400" b="1" dirty="0">
                <a:solidFill>
                  <a:prstClr val="white"/>
                </a:solidFill>
                <a:effectLst>
                  <a:outerShdw blurRad="38100" dist="38100" dir="2700000" algn="tl">
                    <a:srgbClr val="000000"/>
                  </a:outerShdw>
                </a:effectLst>
                <a:latin typeface="Calibri"/>
                <a:ea typeface="ヒラギノ角ゴ Pro W3"/>
                <a:cs typeface="ヒラギノ角ゴ Pro W3"/>
                <a:sym typeface="Arial" pitchFamily="34" charset="0"/>
              </a:rPr>
              <a:t>Read</a:t>
            </a:r>
            <a:endParaRPr lang="en-US" b="1" dirty="0">
              <a:solidFill>
                <a:prstClr val="white"/>
              </a:solidFill>
              <a:effectLst>
                <a:outerShdw blurRad="38100" dist="38100" dir="2700000" algn="tl">
                  <a:srgbClr val="000000"/>
                </a:outerShdw>
              </a:effectLst>
              <a:latin typeface="Calibri"/>
              <a:ea typeface="ヒラギノ角ゴ Pro W3"/>
              <a:cs typeface="ヒラギノ角ゴ Pro W3"/>
              <a:sym typeface="Arial" pitchFamily="34" charset="0"/>
            </a:endParaRPr>
          </a:p>
        </p:txBody>
      </p:sp>
      <p:grpSp>
        <p:nvGrpSpPr>
          <p:cNvPr id="46101" name="Group 39"/>
          <p:cNvGrpSpPr>
            <a:grpSpLocks/>
          </p:cNvGrpSpPr>
          <p:nvPr/>
        </p:nvGrpSpPr>
        <p:grpSpPr bwMode="auto">
          <a:xfrm>
            <a:off x="2819400" y="2924175"/>
            <a:ext cx="381000" cy="1066800"/>
            <a:chOff x="2073" y="2933"/>
            <a:chExt cx="238" cy="611"/>
          </a:xfrm>
        </p:grpSpPr>
        <p:sp>
          <p:nvSpPr>
            <p:cNvPr id="2581544" name="Oval 40"/>
            <p:cNvSpPr>
              <a:spLocks noChangeArrowheads="1"/>
            </p:cNvSpPr>
            <p:nvPr/>
          </p:nvSpPr>
          <p:spPr bwMode="auto">
            <a:xfrm>
              <a:off x="2139" y="2933"/>
              <a:ext cx="95" cy="101"/>
            </a:xfrm>
            <a:prstGeom prst="ellipse">
              <a:avLst/>
            </a:prstGeom>
            <a:gradFill rotWithShape="0">
              <a:gsLst>
                <a:gs pos="0">
                  <a:srgbClr val="009999">
                    <a:gamma/>
                    <a:tint val="52549"/>
                    <a:invGamma/>
                  </a:srgbClr>
                </a:gs>
                <a:gs pos="100000">
                  <a:srgbClr val="009999"/>
                </a:gs>
              </a:gsLst>
              <a:path path="shape">
                <a:fillToRect l="50000" t="50000" r="50000" b="50000"/>
              </a:path>
            </a:gradFill>
            <a:ln w="12700">
              <a:noFill/>
              <a:round/>
              <a:headEnd/>
              <a:tailEnd/>
            </a:ln>
            <a:effectLst>
              <a:outerShdw dist="35921" dir="2700000" algn="ctr" rotWithShape="0">
                <a:schemeClr val="tx1"/>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81545" name="Freeform 41"/>
            <p:cNvSpPr>
              <a:spLocks/>
            </p:cNvSpPr>
            <p:nvPr/>
          </p:nvSpPr>
          <p:spPr bwMode="auto">
            <a:xfrm>
              <a:off x="2073" y="3048"/>
              <a:ext cx="238" cy="496"/>
            </a:xfrm>
            <a:custGeom>
              <a:avLst/>
              <a:gdLst/>
              <a:ahLst/>
              <a:cxnLst>
                <a:cxn ang="0">
                  <a:pos x="186" y="0"/>
                </a:cxn>
                <a:cxn ang="0">
                  <a:pos x="195" y="3"/>
                </a:cxn>
                <a:cxn ang="0">
                  <a:pos x="204" y="4"/>
                </a:cxn>
                <a:cxn ang="0">
                  <a:pos x="212" y="9"/>
                </a:cxn>
                <a:cxn ang="0">
                  <a:pos x="224" y="13"/>
                </a:cxn>
                <a:cxn ang="0">
                  <a:pos x="230" y="24"/>
                </a:cxn>
                <a:cxn ang="0">
                  <a:pos x="237" y="34"/>
                </a:cxn>
                <a:cxn ang="0">
                  <a:pos x="237" y="226"/>
                </a:cxn>
                <a:cxn ang="0">
                  <a:pos x="234" y="232"/>
                </a:cxn>
                <a:cxn ang="0">
                  <a:pos x="230" y="239"/>
                </a:cxn>
                <a:cxn ang="0">
                  <a:pos x="221" y="242"/>
                </a:cxn>
                <a:cxn ang="0">
                  <a:pos x="212" y="244"/>
                </a:cxn>
                <a:cxn ang="0">
                  <a:pos x="204" y="242"/>
                </a:cxn>
                <a:cxn ang="0">
                  <a:pos x="200" y="235"/>
                </a:cxn>
                <a:cxn ang="0">
                  <a:pos x="195" y="230"/>
                </a:cxn>
                <a:cxn ang="0">
                  <a:pos x="195" y="84"/>
                </a:cxn>
                <a:cxn ang="0">
                  <a:pos x="182" y="471"/>
                </a:cxn>
                <a:cxn ang="0">
                  <a:pos x="177" y="483"/>
                </a:cxn>
                <a:cxn ang="0">
                  <a:pos x="170" y="491"/>
                </a:cxn>
                <a:cxn ang="0">
                  <a:pos x="161" y="495"/>
                </a:cxn>
                <a:cxn ang="0">
                  <a:pos x="152" y="495"/>
                </a:cxn>
                <a:cxn ang="0">
                  <a:pos x="140" y="492"/>
                </a:cxn>
                <a:cxn ang="0">
                  <a:pos x="132" y="486"/>
                </a:cxn>
                <a:cxn ang="0">
                  <a:pos x="128" y="479"/>
                </a:cxn>
                <a:cxn ang="0">
                  <a:pos x="126" y="470"/>
                </a:cxn>
                <a:cxn ang="0">
                  <a:pos x="111" y="470"/>
                </a:cxn>
                <a:cxn ang="0">
                  <a:pos x="107" y="479"/>
                </a:cxn>
                <a:cxn ang="0">
                  <a:pos x="101" y="491"/>
                </a:cxn>
                <a:cxn ang="0">
                  <a:pos x="89" y="495"/>
                </a:cxn>
                <a:cxn ang="0">
                  <a:pos x="77" y="495"/>
                </a:cxn>
                <a:cxn ang="0">
                  <a:pos x="69" y="491"/>
                </a:cxn>
                <a:cxn ang="0">
                  <a:pos x="60" y="486"/>
                </a:cxn>
                <a:cxn ang="0">
                  <a:pos x="56" y="477"/>
                </a:cxn>
                <a:cxn ang="0">
                  <a:pos x="56" y="84"/>
                </a:cxn>
                <a:cxn ang="0">
                  <a:pos x="42" y="227"/>
                </a:cxn>
                <a:cxn ang="0">
                  <a:pos x="38" y="235"/>
                </a:cxn>
                <a:cxn ang="0">
                  <a:pos x="33" y="239"/>
                </a:cxn>
                <a:cxn ang="0">
                  <a:pos x="26" y="244"/>
                </a:cxn>
                <a:cxn ang="0">
                  <a:pos x="17" y="244"/>
                </a:cxn>
                <a:cxn ang="0">
                  <a:pos x="9" y="239"/>
                </a:cxn>
                <a:cxn ang="0">
                  <a:pos x="5" y="238"/>
                </a:cxn>
                <a:cxn ang="0">
                  <a:pos x="0" y="230"/>
                </a:cxn>
                <a:cxn ang="0">
                  <a:pos x="0" y="39"/>
                </a:cxn>
                <a:cxn ang="0">
                  <a:pos x="5" y="25"/>
                </a:cxn>
                <a:cxn ang="0">
                  <a:pos x="14" y="13"/>
                </a:cxn>
                <a:cxn ang="0">
                  <a:pos x="30" y="7"/>
                </a:cxn>
                <a:cxn ang="0">
                  <a:pos x="44" y="3"/>
                </a:cxn>
              </a:cxnLst>
              <a:rect l="0" t="0" r="r" b="b"/>
              <a:pathLst>
                <a:path w="238" h="496">
                  <a:moveTo>
                    <a:pt x="56" y="0"/>
                  </a:moveTo>
                  <a:lnTo>
                    <a:pt x="182" y="0"/>
                  </a:lnTo>
                  <a:lnTo>
                    <a:pt x="186" y="0"/>
                  </a:lnTo>
                  <a:lnTo>
                    <a:pt x="188" y="0"/>
                  </a:lnTo>
                  <a:lnTo>
                    <a:pt x="191" y="0"/>
                  </a:lnTo>
                  <a:lnTo>
                    <a:pt x="195" y="3"/>
                  </a:lnTo>
                  <a:lnTo>
                    <a:pt x="198" y="3"/>
                  </a:lnTo>
                  <a:lnTo>
                    <a:pt x="200" y="3"/>
                  </a:lnTo>
                  <a:lnTo>
                    <a:pt x="204" y="4"/>
                  </a:lnTo>
                  <a:lnTo>
                    <a:pt x="207" y="4"/>
                  </a:lnTo>
                  <a:lnTo>
                    <a:pt x="209" y="7"/>
                  </a:lnTo>
                  <a:lnTo>
                    <a:pt x="212" y="9"/>
                  </a:lnTo>
                  <a:lnTo>
                    <a:pt x="216" y="9"/>
                  </a:lnTo>
                  <a:lnTo>
                    <a:pt x="219" y="12"/>
                  </a:lnTo>
                  <a:lnTo>
                    <a:pt x="224" y="13"/>
                  </a:lnTo>
                  <a:lnTo>
                    <a:pt x="225" y="18"/>
                  </a:lnTo>
                  <a:lnTo>
                    <a:pt x="228" y="21"/>
                  </a:lnTo>
                  <a:lnTo>
                    <a:pt x="230" y="24"/>
                  </a:lnTo>
                  <a:lnTo>
                    <a:pt x="234" y="28"/>
                  </a:lnTo>
                  <a:lnTo>
                    <a:pt x="234" y="30"/>
                  </a:lnTo>
                  <a:lnTo>
                    <a:pt x="237" y="34"/>
                  </a:lnTo>
                  <a:lnTo>
                    <a:pt x="237" y="39"/>
                  </a:lnTo>
                  <a:lnTo>
                    <a:pt x="237" y="42"/>
                  </a:lnTo>
                  <a:lnTo>
                    <a:pt x="237" y="226"/>
                  </a:lnTo>
                  <a:lnTo>
                    <a:pt x="237" y="227"/>
                  </a:lnTo>
                  <a:lnTo>
                    <a:pt x="234" y="230"/>
                  </a:lnTo>
                  <a:lnTo>
                    <a:pt x="234" y="232"/>
                  </a:lnTo>
                  <a:lnTo>
                    <a:pt x="234" y="235"/>
                  </a:lnTo>
                  <a:lnTo>
                    <a:pt x="233" y="238"/>
                  </a:lnTo>
                  <a:lnTo>
                    <a:pt x="230" y="239"/>
                  </a:lnTo>
                  <a:lnTo>
                    <a:pt x="228" y="239"/>
                  </a:lnTo>
                  <a:lnTo>
                    <a:pt x="224" y="242"/>
                  </a:lnTo>
                  <a:lnTo>
                    <a:pt x="221" y="242"/>
                  </a:lnTo>
                  <a:lnTo>
                    <a:pt x="219" y="244"/>
                  </a:lnTo>
                  <a:lnTo>
                    <a:pt x="216" y="244"/>
                  </a:lnTo>
                  <a:lnTo>
                    <a:pt x="212" y="244"/>
                  </a:lnTo>
                  <a:lnTo>
                    <a:pt x="209" y="242"/>
                  </a:lnTo>
                  <a:lnTo>
                    <a:pt x="207" y="242"/>
                  </a:lnTo>
                  <a:lnTo>
                    <a:pt x="204" y="242"/>
                  </a:lnTo>
                  <a:lnTo>
                    <a:pt x="203" y="239"/>
                  </a:lnTo>
                  <a:lnTo>
                    <a:pt x="200" y="238"/>
                  </a:lnTo>
                  <a:lnTo>
                    <a:pt x="200" y="235"/>
                  </a:lnTo>
                  <a:lnTo>
                    <a:pt x="198" y="235"/>
                  </a:lnTo>
                  <a:lnTo>
                    <a:pt x="195" y="232"/>
                  </a:lnTo>
                  <a:lnTo>
                    <a:pt x="195" y="230"/>
                  </a:lnTo>
                  <a:lnTo>
                    <a:pt x="195" y="227"/>
                  </a:lnTo>
                  <a:lnTo>
                    <a:pt x="195" y="226"/>
                  </a:lnTo>
                  <a:lnTo>
                    <a:pt x="195" y="84"/>
                  </a:lnTo>
                  <a:lnTo>
                    <a:pt x="182" y="84"/>
                  </a:lnTo>
                  <a:lnTo>
                    <a:pt x="182" y="467"/>
                  </a:lnTo>
                  <a:lnTo>
                    <a:pt x="182" y="471"/>
                  </a:lnTo>
                  <a:lnTo>
                    <a:pt x="182" y="474"/>
                  </a:lnTo>
                  <a:lnTo>
                    <a:pt x="179" y="479"/>
                  </a:lnTo>
                  <a:lnTo>
                    <a:pt x="177" y="483"/>
                  </a:lnTo>
                  <a:lnTo>
                    <a:pt x="174" y="486"/>
                  </a:lnTo>
                  <a:lnTo>
                    <a:pt x="173" y="488"/>
                  </a:lnTo>
                  <a:lnTo>
                    <a:pt x="170" y="491"/>
                  </a:lnTo>
                  <a:lnTo>
                    <a:pt x="165" y="492"/>
                  </a:lnTo>
                  <a:lnTo>
                    <a:pt x="162" y="492"/>
                  </a:lnTo>
                  <a:lnTo>
                    <a:pt x="161" y="495"/>
                  </a:lnTo>
                  <a:lnTo>
                    <a:pt x="156" y="495"/>
                  </a:lnTo>
                  <a:lnTo>
                    <a:pt x="153" y="495"/>
                  </a:lnTo>
                  <a:lnTo>
                    <a:pt x="152" y="495"/>
                  </a:lnTo>
                  <a:lnTo>
                    <a:pt x="147" y="495"/>
                  </a:lnTo>
                  <a:lnTo>
                    <a:pt x="144" y="492"/>
                  </a:lnTo>
                  <a:lnTo>
                    <a:pt x="140" y="492"/>
                  </a:lnTo>
                  <a:lnTo>
                    <a:pt x="137" y="491"/>
                  </a:lnTo>
                  <a:lnTo>
                    <a:pt x="135" y="488"/>
                  </a:lnTo>
                  <a:lnTo>
                    <a:pt x="132" y="486"/>
                  </a:lnTo>
                  <a:lnTo>
                    <a:pt x="131" y="483"/>
                  </a:lnTo>
                  <a:lnTo>
                    <a:pt x="128" y="482"/>
                  </a:lnTo>
                  <a:lnTo>
                    <a:pt x="128" y="479"/>
                  </a:lnTo>
                  <a:lnTo>
                    <a:pt x="126" y="477"/>
                  </a:lnTo>
                  <a:lnTo>
                    <a:pt x="126" y="474"/>
                  </a:lnTo>
                  <a:lnTo>
                    <a:pt x="126" y="470"/>
                  </a:lnTo>
                  <a:lnTo>
                    <a:pt x="126" y="238"/>
                  </a:lnTo>
                  <a:lnTo>
                    <a:pt x="111" y="238"/>
                  </a:lnTo>
                  <a:lnTo>
                    <a:pt x="111" y="470"/>
                  </a:lnTo>
                  <a:lnTo>
                    <a:pt x="111" y="471"/>
                  </a:lnTo>
                  <a:lnTo>
                    <a:pt x="110" y="477"/>
                  </a:lnTo>
                  <a:lnTo>
                    <a:pt x="107" y="479"/>
                  </a:lnTo>
                  <a:lnTo>
                    <a:pt x="107" y="483"/>
                  </a:lnTo>
                  <a:lnTo>
                    <a:pt x="105" y="486"/>
                  </a:lnTo>
                  <a:lnTo>
                    <a:pt x="101" y="491"/>
                  </a:lnTo>
                  <a:lnTo>
                    <a:pt x="98" y="491"/>
                  </a:lnTo>
                  <a:lnTo>
                    <a:pt x="93" y="492"/>
                  </a:lnTo>
                  <a:lnTo>
                    <a:pt x="89" y="495"/>
                  </a:lnTo>
                  <a:lnTo>
                    <a:pt x="86" y="495"/>
                  </a:lnTo>
                  <a:lnTo>
                    <a:pt x="81" y="495"/>
                  </a:lnTo>
                  <a:lnTo>
                    <a:pt x="77" y="495"/>
                  </a:lnTo>
                  <a:lnTo>
                    <a:pt x="75" y="495"/>
                  </a:lnTo>
                  <a:lnTo>
                    <a:pt x="72" y="492"/>
                  </a:lnTo>
                  <a:lnTo>
                    <a:pt x="69" y="491"/>
                  </a:lnTo>
                  <a:lnTo>
                    <a:pt x="65" y="491"/>
                  </a:lnTo>
                  <a:lnTo>
                    <a:pt x="63" y="486"/>
                  </a:lnTo>
                  <a:lnTo>
                    <a:pt x="60" y="486"/>
                  </a:lnTo>
                  <a:lnTo>
                    <a:pt x="59" y="482"/>
                  </a:lnTo>
                  <a:lnTo>
                    <a:pt x="59" y="479"/>
                  </a:lnTo>
                  <a:lnTo>
                    <a:pt x="56" y="477"/>
                  </a:lnTo>
                  <a:lnTo>
                    <a:pt x="56" y="474"/>
                  </a:lnTo>
                  <a:lnTo>
                    <a:pt x="56" y="470"/>
                  </a:lnTo>
                  <a:lnTo>
                    <a:pt x="56" y="84"/>
                  </a:lnTo>
                  <a:lnTo>
                    <a:pt x="42" y="84"/>
                  </a:lnTo>
                  <a:lnTo>
                    <a:pt x="42" y="226"/>
                  </a:lnTo>
                  <a:lnTo>
                    <a:pt x="42" y="227"/>
                  </a:lnTo>
                  <a:lnTo>
                    <a:pt x="39" y="230"/>
                  </a:lnTo>
                  <a:lnTo>
                    <a:pt x="39" y="232"/>
                  </a:lnTo>
                  <a:lnTo>
                    <a:pt x="38" y="235"/>
                  </a:lnTo>
                  <a:lnTo>
                    <a:pt x="35" y="238"/>
                  </a:lnTo>
                  <a:lnTo>
                    <a:pt x="35" y="239"/>
                  </a:lnTo>
                  <a:lnTo>
                    <a:pt x="33" y="239"/>
                  </a:lnTo>
                  <a:lnTo>
                    <a:pt x="30" y="242"/>
                  </a:lnTo>
                  <a:lnTo>
                    <a:pt x="29" y="242"/>
                  </a:lnTo>
                  <a:lnTo>
                    <a:pt x="26" y="244"/>
                  </a:lnTo>
                  <a:lnTo>
                    <a:pt x="23" y="244"/>
                  </a:lnTo>
                  <a:lnTo>
                    <a:pt x="18" y="244"/>
                  </a:lnTo>
                  <a:lnTo>
                    <a:pt x="17" y="244"/>
                  </a:lnTo>
                  <a:lnTo>
                    <a:pt x="14" y="242"/>
                  </a:lnTo>
                  <a:lnTo>
                    <a:pt x="12" y="242"/>
                  </a:lnTo>
                  <a:lnTo>
                    <a:pt x="9" y="239"/>
                  </a:lnTo>
                  <a:lnTo>
                    <a:pt x="8" y="239"/>
                  </a:lnTo>
                  <a:lnTo>
                    <a:pt x="8" y="238"/>
                  </a:lnTo>
                  <a:lnTo>
                    <a:pt x="5" y="238"/>
                  </a:lnTo>
                  <a:lnTo>
                    <a:pt x="3" y="235"/>
                  </a:lnTo>
                  <a:lnTo>
                    <a:pt x="3" y="232"/>
                  </a:lnTo>
                  <a:lnTo>
                    <a:pt x="0" y="230"/>
                  </a:lnTo>
                  <a:lnTo>
                    <a:pt x="0" y="227"/>
                  </a:lnTo>
                  <a:lnTo>
                    <a:pt x="0" y="226"/>
                  </a:lnTo>
                  <a:lnTo>
                    <a:pt x="0" y="39"/>
                  </a:lnTo>
                  <a:lnTo>
                    <a:pt x="0" y="34"/>
                  </a:lnTo>
                  <a:lnTo>
                    <a:pt x="3" y="30"/>
                  </a:lnTo>
                  <a:lnTo>
                    <a:pt x="5" y="25"/>
                  </a:lnTo>
                  <a:lnTo>
                    <a:pt x="8" y="21"/>
                  </a:lnTo>
                  <a:lnTo>
                    <a:pt x="12" y="18"/>
                  </a:lnTo>
                  <a:lnTo>
                    <a:pt x="14" y="13"/>
                  </a:lnTo>
                  <a:lnTo>
                    <a:pt x="18" y="12"/>
                  </a:lnTo>
                  <a:lnTo>
                    <a:pt x="26" y="9"/>
                  </a:lnTo>
                  <a:lnTo>
                    <a:pt x="30" y="7"/>
                  </a:lnTo>
                  <a:lnTo>
                    <a:pt x="33" y="4"/>
                  </a:lnTo>
                  <a:lnTo>
                    <a:pt x="39" y="3"/>
                  </a:lnTo>
                  <a:lnTo>
                    <a:pt x="44" y="3"/>
                  </a:lnTo>
                  <a:lnTo>
                    <a:pt x="51" y="0"/>
                  </a:lnTo>
                  <a:lnTo>
                    <a:pt x="56" y="0"/>
                  </a:lnTo>
                </a:path>
              </a:pathLst>
            </a:custGeom>
            <a:gradFill rotWithShape="0">
              <a:gsLst>
                <a:gs pos="0">
                  <a:srgbClr val="009999">
                    <a:gamma/>
                    <a:tint val="52549"/>
                    <a:invGamma/>
                  </a:srgbClr>
                </a:gs>
                <a:gs pos="100000">
                  <a:srgbClr val="009999"/>
                </a:gs>
              </a:gsLst>
              <a:path path="rect">
                <a:fillToRect l="50000" t="50000" r="50000" b="50000"/>
              </a:path>
            </a:gradFill>
            <a:ln w="12700" cap="rnd" cmpd="sng">
              <a:noFill/>
              <a:prstDash val="solid"/>
              <a:round/>
              <a:headEnd type="none" w="med" len="med"/>
              <a:tailEnd type="none" w="med" len="me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grpSp>
      <p:sp>
        <p:nvSpPr>
          <p:cNvPr id="2581546" name="AutoShape 42"/>
          <p:cNvSpPr>
            <a:spLocks noChangeArrowheads="1"/>
          </p:cNvSpPr>
          <p:nvPr/>
        </p:nvSpPr>
        <p:spPr bwMode="auto">
          <a:xfrm>
            <a:off x="3276600" y="3136900"/>
            <a:ext cx="2895600" cy="622300"/>
          </a:xfrm>
          <a:prstGeom prst="rightArrow">
            <a:avLst>
              <a:gd name="adj1" fmla="val 50000"/>
              <a:gd name="adj2" fmla="val 118441"/>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gn="r" defTabSz="914400" fontAlgn="base">
              <a:lnSpc>
                <a:spcPct val="93000"/>
              </a:lnSpc>
              <a:spcBef>
                <a:spcPct val="0"/>
              </a:spcBef>
              <a:spcAft>
                <a:spcPct val="0"/>
              </a:spcAft>
              <a:defRPr/>
            </a:pPr>
            <a:r>
              <a:rPr lang="en-US" b="1" dirty="0">
                <a:solidFill>
                  <a:prstClr val="white"/>
                </a:solidFill>
                <a:latin typeface="Arial Narrow" pitchFamily="34" charset="0"/>
                <a:ea typeface="ヒラギノ角ゴ Pro W3"/>
                <a:cs typeface="ヒラギノ角ゴ Pro W3"/>
                <a:sym typeface="Arial" pitchFamily="34" charset="0"/>
              </a:rPr>
              <a:t>Read/Write</a:t>
            </a:r>
          </a:p>
        </p:txBody>
      </p:sp>
      <p:sp>
        <p:nvSpPr>
          <p:cNvPr id="2581547" name="AutoShape 43"/>
          <p:cNvSpPr>
            <a:spLocks noChangeArrowheads="1"/>
          </p:cNvSpPr>
          <p:nvPr/>
        </p:nvSpPr>
        <p:spPr bwMode="auto">
          <a:xfrm>
            <a:off x="6629400" y="5022850"/>
            <a:ext cx="736600" cy="69373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a:outerShdw dist="53882" dir="2700000" algn="ctr" rotWithShape="0">
              <a:srgbClr val="00000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grpSp>
        <p:nvGrpSpPr>
          <p:cNvPr id="46104" name="Group 44"/>
          <p:cNvGrpSpPr>
            <a:grpSpLocks/>
          </p:cNvGrpSpPr>
          <p:nvPr/>
        </p:nvGrpSpPr>
        <p:grpSpPr bwMode="auto">
          <a:xfrm>
            <a:off x="3276600" y="3422650"/>
            <a:ext cx="928688" cy="376238"/>
            <a:chOff x="4491" y="808"/>
            <a:chExt cx="664" cy="300"/>
          </a:xfrm>
        </p:grpSpPr>
        <p:sp>
          <p:nvSpPr>
            <p:cNvPr id="2581549" name="Freeform 45"/>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6117" name="Oval 46"/>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grpSp>
      <p:grpSp>
        <p:nvGrpSpPr>
          <p:cNvPr id="46105" name="Group 47"/>
          <p:cNvGrpSpPr>
            <a:grpSpLocks/>
          </p:cNvGrpSpPr>
          <p:nvPr/>
        </p:nvGrpSpPr>
        <p:grpSpPr bwMode="auto">
          <a:xfrm>
            <a:off x="6629400" y="3727450"/>
            <a:ext cx="750888" cy="685800"/>
            <a:chOff x="4176" y="2448"/>
            <a:chExt cx="473" cy="432"/>
          </a:xfrm>
        </p:grpSpPr>
        <p:sp>
          <p:nvSpPr>
            <p:cNvPr id="2581552" name="Rectangle 48"/>
            <p:cNvSpPr>
              <a:spLocks noChangeArrowheads="1"/>
            </p:cNvSpPr>
            <p:nvPr/>
          </p:nvSpPr>
          <p:spPr bwMode="auto">
            <a:xfrm>
              <a:off x="4176" y="2448"/>
              <a:ext cx="48" cy="384"/>
            </a:xfrm>
            <a:prstGeom prst="rect">
              <a:avLst/>
            </a:prstGeom>
            <a:gradFill rotWithShape="0">
              <a:gsLst>
                <a:gs pos="0">
                  <a:srgbClr val="993366"/>
                </a:gs>
                <a:gs pos="50000">
                  <a:srgbClr val="FFCCFF"/>
                </a:gs>
                <a:gs pos="100000">
                  <a:srgbClr val="993366"/>
                </a:gs>
              </a:gsLst>
              <a:lin ang="0" scaled="1"/>
            </a:gradFill>
            <a:ln w="9525">
              <a:noFill/>
              <a:miter lim="800000"/>
              <a:headEnd/>
              <a:tailEnd/>
            </a:ln>
            <a:effectLst>
              <a:outerShdw dist="17961" dir="2700000" algn="ctr" rotWithShape="0">
                <a:srgbClr val="777777"/>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81553" name="Freeform 49"/>
            <p:cNvSpPr>
              <a:spLocks/>
            </p:cNvSpPr>
            <p:nvPr/>
          </p:nvSpPr>
          <p:spPr bwMode="auto">
            <a:xfrm>
              <a:off x="4176" y="2784"/>
              <a:ext cx="336" cy="48"/>
            </a:xfrm>
            <a:custGeom>
              <a:avLst/>
              <a:gdLst/>
              <a:ahLst/>
              <a:cxnLst>
                <a:cxn ang="0">
                  <a:pos x="0" y="48"/>
                </a:cxn>
                <a:cxn ang="0">
                  <a:pos x="336" y="48"/>
                </a:cxn>
                <a:cxn ang="0">
                  <a:pos x="336" y="0"/>
                </a:cxn>
                <a:cxn ang="0">
                  <a:pos x="48" y="0"/>
                </a:cxn>
                <a:cxn ang="0">
                  <a:pos x="0" y="48"/>
                </a:cxn>
              </a:cxnLst>
              <a:rect l="0" t="0" r="r" b="b"/>
              <a:pathLst>
                <a:path w="336" h="48">
                  <a:moveTo>
                    <a:pt x="0" y="48"/>
                  </a:moveTo>
                  <a:lnTo>
                    <a:pt x="336" y="48"/>
                  </a:lnTo>
                  <a:lnTo>
                    <a:pt x="336" y="0"/>
                  </a:lnTo>
                  <a:lnTo>
                    <a:pt x="48" y="0"/>
                  </a:lnTo>
                  <a:lnTo>
                    <a:pt x="0" y="48"/>
                  </a:lnTo>
                  <a:close/>
                </a:path>
              </a:pathLst>
            </a:custGeom>
            <a:gradFill rotWithShape="0">
              <a:gsLst>
                <a:gs pos="0">
                  <a:srgbClr val="993366"/>
                </a:gs>
                <a:gs pos="50000">
                  <a:srgbClr val="FFCCFF"/>
                </a:gs>
                <a:gs pos="100000">
                  <a:srgbClr val="993366"/>
                </a:gs>
              </a:gsLst>
              <a:lin ang="5400000" scaled="1"/>
            </a:gradFill>
            <a:ln w="9525" cap="flat" cmpd="sng">
              <a:noFill/>
              <a:prstDash val="solid"/>
              <a:round/>
              <a:headEnd/>
              <a:tailEnd/>
            </a:ln>
            <a:effectLst>
              <a:outerShdw dist="17961" dir="2700000" algn="ctr" rotWithShape="0">
                <a:srgbClr val="777777"/>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81554" name="Freeform 50"/>
            <p:cNvSpPr>
              <a:spLocks/>
            </p:cNvSpPr>
            <p:nvPr/>
          </p:nvSpPr>
          <p:spPr bwMode="auto">
            <a:xfrm>
              <a:off x="4512" y="2736"/>
              <a:ext cx="137" cy="144"/>
            </a:xfrm>
            <a:custGeom>
              <a:avLst/>
              <a:gdLst/>
              <a:ahLst/>
              <a:cxnLst>
                <a:cxn ang="0">
                  <a:pos x="0" y="0"/>
                </a:cxn>
                <a:cxn ang="0">
                  <a:pos x="0" y="144"/>
                </a:cxn>
                <a:cxn ang="0">
                  <a:pos x="137" y="62"/>
                </a:cxn>
                <a:cxn ang="0">
                  <a:pos x="0" y="0"/>
                </a:cxn>
              </a:cxnLst>
              <a:rect l="0" t="0" r="r" b="b"/>
              <a:pathLst>
                <a:path w="137" h="144">
                  <a:moveTo>
                    <a:pt x="0" y="0"/>
                  </a:moveTo>
                  <a:lnTo>
                    <a:pt x="0" y="144"/>
                  </a:lnTo>
                  <a:lnTo>
                    <a:pt x="137" y="62"/>
                  </a:lnTo>
                  <a:lnTo>
                    <a:pt x="0" y="0"/>
                  </a:lnTo>
                  <a:close/>
                </a:path>
              </a:pathLst>
            </a:custGeom>
            <a:gradFill rotWithShape="0">
              <a:gsLst>
                <a:gs pos="0">
                  <a:srgbClr val="993366"/>
                </a:gs>
                <a:gs pos="50000">
                  <a:srgbClr val="FFCCFF"/>
                </a:gs>
                <a:gs pos="100000">
                  <a:srgbClr val="993366"/>
                </a:gs>
              </a:gsLst>
              <a:lin ang="5400000" scaled="1"/>
            </a:gradFill>
            <a:ln w="9525" cap="flat" cmpd="sng">
              <a:noFill/>
              <a:prstDash val="solid"/>
              <a:round/>
              <a:headEnd/>
              <a:tailEnd/>
            </a:ln>
            <a:effectLst>
              <a:outerShdw dist="17961" dir="2700000" algn="ctr" rotWithShape="0">
                <a:srgbClr val="777777"/>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grpSp>
      <p:grpSp>
        <p:nvGrpSpPr>
          <p:cNvPr id="46106" name="Group 51"/>
          <p:cNvGrpSpPr>
            <a:grpSpLocks/>
          </p:cNvGrpSpPr>
          <p:nvPr/>
        </p:nvGrpSpPr>
        <p:grpSpPr bwMode="auto">
          <a:xfrm>
            <a:off x="6151563" y="2911475"/>
            <a:ext cx="1076325" cy="839788"/>
            <a:chOff x="3875" y="1934"/>
            <a:chExt cx="678" cy="529"/>
          </a:xfrm>
        </p:grpSpPr>
        <p:sp>
          <p:nvSpPr>
            <p:cNvPr id="2581556" name="Freeform 52"/>
            <p:cNvSpPr>
              <a:spLocks/>
            </p:cNvSpPr>
            <p:nvPr/>
          </p:nvSpPr>
          <p:spPr bwMode="auto">
            <a:xfrm>
              <a:off x="3954" y="1934"/>
              <a:ext cx="599" cy="529"/>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81557" name="AutoShape 53"/>
            <p:cNvSpPr>
              <a:spLocks noChangeArrowheads="1"/>
            </p:cNvSpPr>
            <p:nvPr/>
          </p:nvSpPr>
          <p:spPr bwMode="auto">
            <a:xfrm flipH="1">
              <a:off x="3875" y="2106"/>
              <a:ext cx="669" cy="352"/>
            </a:xfrm>
            <a:prstGeom prst="parallelogram">
              <a:avLst>
                <a:gd name="adj" fmla="val 21117"/>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r>
                <a:rPr lang="en-US" b="1" dirty="0">
                  <a:solidFill>
                    <a:srgbClr val="000000"/>
                  </a:solidFill>
                  <a:latin typeface="Arial Narrow" pitchFamily="34" charset="0"/>
                  <a:ea typeface="ヒラギノ角ゴ Pro W3"/>
                  <a:cs typeface="ヒラギノ角ゴ Pro W3"/>
                  <a:sym typeface="Arial" pitchFamily="34" charset="0"/>
                </a:rPr>
                <a:t>Folder A</a:t>
              </a:r>
            </a:p>
          </p:txBody>
        </p:sp>
      </p:grpSp>
      <p:sp>
        <p:nvSpPr>
          <p:cNvPr id="2581563" name="Oval 59"/>
          <p:cNvSpPr>
            <a:spLocks noChangeArrowheads="1"/>
          </p:cNvSpPr>
          <p:nvPr/>
        </p:nvSpPr>
        <p:spPr bwMode="auto">
          <a:xfrm>
            <a:off x="660400" y="2606675"/>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pic>
        <p:nvPicPr>
          <p:cNvPr id="46108" name="Picture 60" descr="Community Help"/>
          <p:cNvPicPr>
            <a:picLocks noChangeAspect="1" noChangeArrowheads="1"/>
          </p:cNvPicPr>
          <p:nvPr/>
        </p:nvPicPr>
        <p:blipFill>
          <a:blip r:embed="rId2" cstate="print"/>
          <a:srcRect/>
          <a:stretch>
            <a:fillRect/>
          </a:stretch>
        </p:blipFill>
        <p:spPr bwMode="auto">
          <a:xfrm>
            <a:off x="755650" y="2016125"/>
            <a:ext cx="1336675" cy="1336675"/>
          </a:xfrm>
          <a:prstGeom prst="rect">
            <a:avLst/>
          </a:prstGeom>
          <a:noFill/>
          <a:ln w="9525">
            <a:noFill/>
            <a:miter lim="800000"/>
            <a:headEnd/>
            <a:tailEnd/>
          </a:ln>
        </p:spPr>
      </p:pic>
      <p:sp>
        <p:nvSpPr>
          <p:cNvPr id="37" name="Rectangle 33"/>
          <p:cNvSpPr>
            <a:spLocks noChangeArrowheads="1"/>
          </p:cNvSpPr>
          <p:nvPr/>
        </p:nvSpPr>
        <p:spPr bwMode="auto">
          <a:xfrm>
            <a:off x="7370763" y="3143250"/>
            <a:ext cx="927100" cy="3492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Group  B</a:t>
            </a:r>
          </a:p>
        </p:txBody>
      </p:sp>
      <p:sp>
        <p:nvSpPr>
          <p:cNvPr id="38" name="Rectangle 36"/>
          <p:cNvSpPr>
            <a:spLocks noChangeArrowheads="1"/>
          </p:cNvSpPr>
          <p:nvPr/>
        </p:nvSpPr>
        <p:spPr bwMode="auto">
          <a:xfrm>
            <a:off x="7370763" y="3495675"/>
            <a:ext cx="1130300" cy="342900"/>
          </a:xfrm>
          <a:prstGeom prst="rect">
            <a:avLst/>
          </a:prstGeom>
          <a:solidFill>
            <a:srgbClr val="666699"/>
          </a:solidFill>
          <a:ln w="6350">
            <a:solidFill>
              <a:schemeClr val="tx1"/>
            </a:solidFill>
            <a:miter lim="800000"/>
            <a:headEnd/>
            <a:tailEnd/>
          </a:ln>
          <a:effectLst>
            <a:outerShdw dist="53882" dir="2700000" algn="ctr" rotWithShape="0">
              <a:srgbClr val="B2B2B2"/>
            </a:outerShdw>
          </a:effectLst>
        </p:spPr>
        <p:txBody>
          <a:bodyPr anchor="ctr"/>
          <a:lstStyle/>
          <a:p>
            <a:pPr defTabSz="1752600" fontAlgn="base">
              <a:lnSpc>
                <a:spcPct val="93000"/>
              </a:lnSpc>
              <a:spcBef>
                <a:spcPct val="0"/>
              </a:spcBef>
              <a:spcAft>
                <a:spcPct val="0"/>
              </a:spcAft>
              <a:defRPr/>
            </a:pPr>
            <a:r>
              <a:rPr lang="en-US" b="1" dirty="0">
                <a:solidFill>
                  <a:prstClr val="white"/>
                </a:solidFill>
                <a:effectLst>
                  <a:outerShdw blurRad="38100" dist="38100" dir="2700000" algn="tl">
                    <a:srgbClr val="000000"/>
                  </a:outerShdw>
                </a:effectLst>
                <a:latin typeface="Calibri"/>
                <a:ea typeface="ヒラギノ角ゴ Pro W3"/>
                <a:cs typeface="ヒラギノ角ゴ Pro W3"/>
                <a:sym typeface="Arial" pitchFamily="34" charset="0"/>
              </a:rPr>
              <a:t>Write</a:t>
            </a:r>
          </a:p>
        </p:txBody>
      </p:sp>
    </p:spTree>
    <p:extLst>
      <p:ext uri="{BB962C8B-B14F-4D97-AF65-F5344CB8AC3E}">
        <p14:creationId xmlns:p14="http://schemas.microsoft.com/office/powerpoint/2010/main" val="270859704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NTFS: permission inheritance</a:t>
            </a:r>
          </a:p>
        </p:txBody>
      </p:sp>
      <p:sp>
        <p:nvSpPr>
          <p:cNvPr id="31" name="Segnaposto numero diapositiva 5"/>
          <p:cNvSpPr>
            <a:spLocks noGrp="1"/>
          </p:cNvSpPr>
          <p:nvPr>
            <p:ph type="sldNum" sz="quarter" idx="12"/>
          </p:nvPr>
        </p:nvSpPr>
        <p:spPr/>
        <p:txBody>
          <a:bodyPr/>
          <a:lstStyle/>
          <a:p>
            <a:pPr>
              <a:defRPr/>
            </a:pPr>
            <a:fld id="{09BDF08D-0939-4883-A62E-8314886C3CC4}" type="slidenum">
              <a:rPr lang="it-IT">
                <a:solidFill>
                  <a:prstClr val="white">
                    <a:tint val="75000"/>
                  </a:prstClr>
                </a:solidFill>
              </a:rPr>
              <a:pPr>
                <a:defRPr/>
              </a:pPr>
              <a:t>71</a:t>
            </a:fld>
            <a:endParaRPr lang="it-IT" dirty="0">
              <a:solidFill>
                <a:prstClr val="white">
                  <a:tint val="75000"/>
                </a:prstClr>
              </a:solidFill>
            </a:endParaRPr>
          </a:p>
        </p:txBody>
      </p:sp>
      <p:sp>
        <p:nvSpPr>
          <p:cNvPr id="2582531" name="AutoShape 3"/>
          <p:cNvSpPr>
            <a:spLocks noChangeArrowheads="1"/>
          </p:cNvSpPr>
          <p:nvPr/>
        </p:nvSpPr>
        <p:spPr bwMode="auto">
          <a:xfrm rot="5400000">
            <a:off x="6489700" y="2776538"/>
            <a:ext cx="954087" cy="820738"/>
          </a:xfrm>
          <a:custGeom>
            <a:avLst/>
            <a:gdLst>
              <a:gd name="G0" fmla="+- 9257 0 0"/>
              <a:gd name="G1" fmla="+- 17826 0 0"/>
              <a:gd name="G2" fmla="+- 8815 0 0"/>
              <a:gd name="G3" fmla="*/ 9257 1 2"/>
              <a:gd name="G4" fmla="+- G3 10800 0"/>
              <a:gd name="G5" fmla="+- 21600 9257 17826"/>
              <a:gd name="G6" fmla="+- 17826 8815 0"/>
              <a:gd name="G7" fmla="*/ G6 1 2"/>
              <a:gd name="G8" fmla="*/ 17826 2 1"/>
              <a:gd name="G9" fmla="+- G8 0 21600"/>
              <a:gd name="G10" fmla="*/ 21600 G0 G1"/>
              <a:gd name="G11" fmla="*/ 21600 G4 G1"/>
              <a:gd name="G12" fmla="*/ 21600 G5 G1"/>
              <a:gd name="G13" fmla="*/ 21600 G7 G1"/>
              <a:gd name="G14" fmla="*/ 17826 1 2"/>
              <a:gd name="G15" fmla="+- G5 0 G4"/>
              <a:gd name="G16" fmla="+- G0 0 G4"/>
              <a:gd name="G17" fmla="*/ G2 G15 G16"/>
              <a:gd name="T0" fmla="*/ 15429 w 21600"/>
              <a:gd name="T1" fmla="*/ 0 h 21600"/>
              <a:gd name="T2" fmla="*/ 9257 w 21600"/>
              <a:gd name="T3" fmla="*/ 8815 h 21600"/>
              <a:gd name="T4" fmla="*/ 0 w 21600"/>
              <a:gd name="T5" fmla="*/ 18696 h 21600"/>
              <a:gd name="T6" fmla="*/ 8913 w 21600"/>
              <a:gd name="T7" fmla="*/ 21600 h 21600"/>
              <a:gd name="T8" fmla="*/ 17826 w 21600"/>
              <a:gd name="T9" fmla="*/ 16141 h 21600"/>
              <a:gd name="T10" fmla="*/ 21600 w 21600"/>
              <a:gd name="T11" fmla="*/ 881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815"/>
                </a:lnTo>
                <a:lnTo>
                  <a:pt x="13031" y="8815"/>
                </a:lnTo>
                <a:lnTo>
                  <a:pt x="13031" y="15790"/>
                </a:lnTo>
                <a:lnTo>
                  <a:pt x="0" y="15790"/>
                </a:lnTo>
                <a:lnTo>
                  <a:pt x="0" y="21600"/>
                </a:lnTo>
                <a:lnTo>
                  <a:pt x="17826" y="21600"/>
                </a:lnTo>
                <a:lnTo>
                  <a:pt x="17826" y="8815"/>
                </a:lnTo>
                <a:lnTo>
                  <a:pt x="21600" y="8815"/>
                </a:ln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grpSp>
        <p:nvGrpSpPr>
          <p:cNvPr id="47111" name="Group 4"/>
          <p:cNvGrpSpPr>
            <a:grpSpLocks/>
          </p:cNvGrpSpPr>
          <p:nvPr/>
        </p:nvGrpSpPr>
        <p:grpSpPr bwMode="auto">
          <a:xfrm>
            <a:off x="6110288" y="1928813"/>
            <a:ext cx="1185862" cy="923925"/>
            <a:chOff x="1840" y="1363"/>
            <a:chExt cx="747" cy="582"/>
          </a:xfrm>
        </p:grpSpPr>
        <p:sp>
          <p:nvSpPr>
            <p:cNvPr id="2582533" name="Freeform 5"/>
            <p:cNvSpPr>
              <a:spLocks/>
            </p:cNvSpPr>
            <p:nvPr/>
          </p:nvSpPr>
          <p:spPr bwMode="auto">
            <a:xfrm>
              <a:off x="1927" y="1363"/>
              <a:ext cx="660" cy="582"/>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82534" name="AutoShape 6"/>
            <p:cNvSpPr>
              <a:spLocks noChangeArrowheads="1"/>
            </p:cNvSpPr>
            <p:nvPr/>
          </p:nvSpPr>
          <p:spPr bwMode="auto">
            <a:xfrm flipH="1">
              <a:off x="1840" y="1552"/>
              <a:ext cx="737" cy="388"/>
            </a:xfrm>
            <a:prstGeom prst="parallelogram">
              <a:avLst>
                <a:gd name="adj" fmla="val 21105"/>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r>
                <a:rPr lang="en-US" b="1" dirty="0">
                  <a:solidFill>
                    <a:srgbClr val="000000"/>
                  </a:solidFill>
                  <a:latin typeface="Arial Narrow" pitchFamily="34" charset="0"/>
                  <a:ea typeface="ヒラギノ角ゴ Pro W3"/>
                  <a:cs typeface="ヒラギノ角ゴ Pro W3"/>
                  <a:sym typeface="Arial" pitchFamily="34" charset="0"/>
                </a:rPr>
                <a:t>Folder A</a:t>
              </a:r>
            </a:p>
          </p:txBody>
        </p:sp>
      </p:grpSp>
      <p:sp>
        <p:nvSpPr>
          <p:cNvPr id="18438" name="Text Box 18"/>
          <p:cNvSpPr txBox="1">
            <a:spLocks noChangeArrowheads="1"/>
          </p:cNvSpPr>
          <p:nvPr/>
        </p:nvSpPr>
        <p:spPr bwMode="auto">
          <a:xfrm>
            <a:off x="2428875" y="2971800"/>
            <a:ext cx="2095500" cy="300038"/>
          </a:xfrm>
          <a:prstGeom prst="rect">
            <a:avLst/>
          </a:prstGeom>
          <a:noFill/>
          <a:ln w="9525">
            <a:noFill/>
            <a:miter lim="800000"/>
            <a:headEnd/>
            <a:tailEnd/>
          </a:ln>
        </p:spPr>
        <p:txBody>
          <a:bodyPr wrap="none" tIns="27432" bIns="27432" anchor="ctr"/>
          <a:lstStyle/>
          <a:p>
            <a:pPr defTabSz="914400" fontAlgn="base">
              <a:lnSpc>
                <a:spcPct val="93000"/>
              </a:lnSpc>
              <a:spcBef>
                <a:spcPct val="0"/>
              </a:spcBef>
              <a:spcAft>
                <a:spcPct val="0"/>
              </a:spcAft>
              <a:defRPr/>
            </a:pPr>
            <a:r>
              <a:rPr lang="en-US" sz="2400" dirty="0">
                <a:solidFill>
                  <a:prstClr val="white"/>
                </a:solidFill>
                <a:latin typeface="Calibri"/>
                <a:ea typeface="ヒラギノ角ゴ Pro W3"/>
                <a:cs typeface="ヒラギノ角ゴ Pro W3"/>
                <a:sym typeface="Arial" pitchFamily="34" charset="0"/>
              </a:rPr>
              <a:t>Access allowed for File 1</a:t>
            </a:r>
          </a:p>
        </p:txBody>
      </p:sp>
      <p:sp>
        <p:nvSpPr>
          <p:cNvPr id="2582548" name="Oval 20"/>
          <p:cNvSpPr>
            <a:spLocks noChangeArrowheads="1"/>
          </p:cNvSpPr>
          <p:nvPr/>
        </p:nvSpPr>
        <p:spPr bwMode="auto">
          <a:xfrm>
            <a:off x="722313" y="5514975"/>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18440" name="Text Box 30"/>
          <p:cNvSpPr txBox="1">
            <a:spLocks noChangeArrowheads="1"/>
          </p:cNvSpPr>
          <p:nvPr/>
        </p:nvSpPr>
        <p:spPr bwMode="auto">
          <a:xfrm>
            <a:off x="2424113" y="5867400"/>
            <a:ext cx="2209800" cy="300038"/>
          </a:xfrm>
          <a:prstGeom prst="rect">
            <a:avLst/>
          </a:prstGeom>
          <a:noFill/>
          <a:ln w="9525">
            <a:noFill/>
            <a:miter lim="800000"/>
            <a:headEnd/>
            <a:tailEnd/>
          </a:ln>
        </p:spPr>
        <p:txBody>
          <a:bodyPr wrap="none" tIns="27432" bIns="27432" anchor="ctr"/>
          <a:lstStyle/>
          <a:p>
            <a:pPr marL="355600" defTabSz="914400" fontAlgn="base">
              <a:lnSpc>
                <a:spcPct val="93000"/>
              </a:lnSpc>
              <a:spcBef>
                <a:spcPct val="0"/>
              </a:spcBef>
              <a:spcAft>
                <a:spcPct val="0"/>
              </a:spcAft>
              <a:defRPr/>
            </a:pPr>
            <a:r>
              <a:rPr lang="en-US" sz="2400" dirty="0">
                <a:solidFill>
                  <a:prstClr val="white"/>
                </a:solidFill>
                <a:latin typeface="Calibri"/>
                <a:ea typeface="ヒラギノ角ゴ Pro W3"/>
                <a:cs typeface="ヒラギノ角ゴ Pro W3"/>
                <a:sym typeface="Arial" pitchFamily="34" charset="0"/>
              </a:rPr>
              <a:t>Access denied for File 1</a:t>
            </a:r>
          </a:p>
        </p:txBody>
      </p:sp>
      <p:sp>
        <p:nvSpPr>
          <p:cNvPr id="2582559" name="Rectangle 31"/>
          <p:cNvSpPr>
            <a:spLocks noChangeArrowheads="1"/>
          </p:cNvSpPr>
          <p:nvPr/>
        </p:nvSpPr>
        <p:spPr bwMode="auto">
          <a:xfrm>
            <a:off x="747713" y="4291013"/>
            <a:ext cx="2605087" cy="412750"/>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969696"/>
            </a:outerShdw>
          </a:effectLst>
        </p:spPr>
        <p:txBody>
          <a:bodyPr wrap="none" tIns="27432" bIns="27432" anchor="ctr"/>
          <a:lstStyle/>
          <a:p>
            <a:pPr defTabSz="914400" fontAlgn="base">
              <a:lnSpc>
                <a:spcPct val="93000"/>
              </a:lnSpc>
              <a:spcBef>
                <a:spcPct val="0"/>
              </a:spcBef>
              <a:spcAft>
                <a:spcPct val="0"/>
              </a:spcAft>
              <a:defRPr/>
            </a:pPr>
            <a:r>
              <a:rPr lang="en-US" sz="2400" b="1" dirty="0">
                <a:solidFill>
                  <a:srgbClr val="000000"/>
                </a:solidFill>
                <a:latin typeface="Arial Narrow" pitchFamily="34" charset="0"/>
                <a:ea typeface="ヒラギノ角ゴ Pro W3"/>
                <a:cs typeface="ヒラギノ角ゴ Pro W3"/>
                <a:sym typeface="Arial" pitchFamily="34" charset="0"/>
              </a:rPr>
              <a:t>Block of Inheritance</a:t>
            </a:r>
          </a:p>
        </p:txBody>
      </p:sp>
      <p:sp>
        <p:nvSpPr>
          <p:cNvPr id="2582560" name="Rectangle 32"/>
          <p:cNvSpPr>
            <a:spLocks noChangeArrowheads="1"/>
          </p:cNvSpPr>
          <p:nvPr/>
        </p:nvSpPr>
        <p:spPr bwMode="auto">
          <a:xfrm>
            <a:off x="747713" y="1547813"/>
            <a:ext cx="2986087" cy="412750"/>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969696"/>
            </a:outerShdw>
          </a:effectLst>
        </p:spPr>
        <p:txBody>
          <a:bodyPr wrap="none" tIns="27432" bIns="27432" anchor="ctr"/>
          <a:lstStyle/>
          <a:p>
            <a:pPr defTabSz="914400" fontAlgn="base">
              <a:lnSpc>
                <a:spcPct val="93000"/>
              </a:lnSpc>
              <a:spcBef>
                <a:spcPct val="0"/>
              </a:spcBef>
              <a:spcAft>
                <a:spcPct val="0"/>
              </a:spcAft>
              <a:defRPr/>
            </a:pPr>
            <a:r>
              <a:rPr lang="en-US" sz="2400" b="1" dirty="0">
                <a:solidFill>
                  <a:srgbClr val="000000"/>
                </a:solidFill>
                <a:latin typeface="Arial Narrow" pitchFamily="34" charset="0"/>
                <a:ea typeface="ヒラギノ角ゴ Pro W3"/>
                <a:cs typeface="ヒラギノ角ゴ Pro W3"/>
                <a:sym typeface="Arial" pitchFamily="34" charset="0"/>
              </a:rPr>
              <a:t>Permission Inheritance</a:t>
            </a:r>
          </a:p>
        </p:txBody>
      </p:sp>
      <p:sp>
        <p:nvSpPr>
          <p:cNvPr id="2582561" name="AutoShape 33"/>
          <p:cNvSpPr>
            <a:spLocks noChangeArrowheads="1"/>
          </p:cNvSpPr>
          <p:nvPr/>
        </p:nvSpPr>
        <p:spPr bwMode="auto">
          <a:xfrm flipV="1">
            <a:off x="7391400" y="2995613"/>
            <a:ext cx="681038" cy="854075"/>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defTabSz="9144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File1</a:t>
            </a:r>
          </a:p>
        </p:txBody>
      </p:sp>
      <p:sp>
        <p:nvSpPr>
          <p:cNvPr id="2582562" name="AutoShape 34"/>
          <p:cNvSpPr>
            <a:spLocks noChangeArrowheads="1"/>
          </p:cNvSpPr>
          <p:nvPr/>
        </p:nvSpPr>
        <p:spPr bwMode="auto">
          <a:xfrm>
            <a:off x="2271713" y="2170113"/>
            <a:ext cx="3810000" cy="796925"/>
          </a:xfrm>
          <a:prstGeom prst="rightArrow">
            <a:avLst>
              <a:gd name="adj1" fmla="val 49796"/>
              <a:gd name="adj2" fmla="val 104618"/>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marL="268288" algn="r" defTabSz="914400" fontAlgn="base">
              <a:lnSpc>
                <a:spcPct val="93000"/>
              </a:lnSpc>
              <a:spcBef>
                <a:spcPct val="0"/>
              </a:spcBef>
              <a:spcAft>
                <a:spcPct val="0"/>
              </a:spcAft>
              <a:defRPr/>
            </a:pPr>
            <a:r>
              <a:rPr lang="en-US" sz="2400" b="1" dirty="0">
                <a:solidFill>
                  <a:prstClr val="white"/>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rPr>
              <a:t>Read/Write</a:t>
            </a:r>
          </a:p>
        </p:txBody>
      </p:sp>
      <p:grpSp>
        <p:nvGrpSpPr>
          <p:cNvPr id="47119" name="Group 35"/>
          <p:cNvGrpSpPr>
            <a:grpSpLocks/>
          </p:cNvGrpSpPr>
          <p:nvPr/>
        </p:nvGrpSpPr>
        <p:grpSpPr bwMode="auto">
          <a:xfrm>
            <a:off x="2119313" y="2344738"/>
            <a:ext cx="990600" cy="449262"/>
            <a:chOff x="4491" y="808"/>
            <a:chExt cx="664" cy="300"/>
          </a:xfrm>
        </p:grpSpPr>
        <p:sp>
          <p:nvSpPr>
            <p:cNvPr id="2582564" name="Freeform 36"/>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7134" name="Oval 37"/>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grpSp>
      <p:sp>
        <p:nvSpPr>
          <p:cNvPr id="2582566" name="AutoShape 38"/>
          <p:cNvSpPr>
            <a:spLocks noChangeArrowheads="1"/>
          </p:cNvSpPr>
          <p:nvPr/>
        </p:nvSpPr>
        <p:spPr bwMode="auto">
          <a:xfrm>
            <a:off x="2271713" y="4849813"/>
            <a:ext cx="3810000" cy="796925"/>
          </a:xfrm>
          <a:prstGeom prst="rightArrow">
            <a:avLst>
              <a:gd name="adj1" fmla="val 49796"/>
              <a:gd name="adj2" fmla="val 104618"/>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marL="355600" algn="r" defTabSz="914400" fontAlgn="base">
              <a:lnSpc>
                <a:spcPct val="93000"/>
              </a:lnSpc>
              <a:spcBef>
                <a:spcPct val="0"/>
              </a:spcBef>
              <a:spcAft>
                <a:spcPct val="0"/>
              </a:spcAft>
              <a:defRPr/>
            </a:pPr>
            <a:r>
              <a:rPr lang="en-US" sz="2400" b="1" dirty="0">
                <a:solidFill>
                  <a:prstClr val="white"/>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rPr>
              <a:t>Read/Write</a:t>
            </a:r>
          </a:p>
        </p:txBody>
      </p:sp>
      <p:grpSp>
        <p:nvGrpSpPr>
          <p:cNvPr id="47121" name="Group 39"/>
          <p:cNvGrpSpPr>
            <a:grpSpLocks/>
          </p:cNvGrpSpPr>
          <p:nvPr/>
        </p:nvGrpSpPr>
        <p:grpSpPr bwMode="auto">
          <a:xfrm>
            <a:off x="2119313" y="5024438"/>
            <a:ext cx="990600" cy="449262"/>
            <a:chOff x="4491" y="808"/>
            <a:chExt cx="664" cy="300"/>
          </a:xfrm>
        </p:grpSpPr>
        <p:sp>
          <p:nvSpPr>
            <p:cNvPr id="2582568" name="Freeform 40"/>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47132" name="Oval 41"/>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defTabSz="914400" fontAlgn="base">
                <a:lnSpc>
                  <a:spcPct val="93000"/>
                </a:lnSpc>
                <a:spcBef>
                  <a:spcPct val="0"/>
                </a:spcBef>
                <a:spcAft>
                  <a:spcPct val="0"/>
                </a:spcAft>
              </a:pPr>
              <a:endParaRPr lang="it-IT" sz="2400">
                <a:solidFill>
                  <a:srgbClr val="000000"/>
                </a:solidFill>
                <a:latin typeface="Arial" pitchFamily="34" charset="0"/>
                <a:ea typeface="ヒラギノ角ゴ Pro W3"/>
                <a:cs typeface="ヒラギノ角ゴ Pro W3"/>
                <a:sym typeface="Arial" pitchFamily="34" charset="0"/>
              </a:endParaRPr>
            </a:p>
          </p:txBody>
        </p:sp>
      </p:grpSp>
      <p:sp>
        <p:nvSpPr>
          <p:cNvPr id="2582570" name="AutoShape 42"/>
          <p:cNvSpPr>
            <a:spLocks noChangeArrowheads="1"/>
          </p:cNvSpPr>
          <p:nvPr/>
        </p:nvSpPr>
        <p:spPr bwMode="auto">
          <a:xfrm rot="5400000">
            <a:off x="6472238" y="5500688"/>
            <a:ext cx="954087" cy="820737"/>
          </a:xfrm>
          <a:custGeom>
            <a:avLst/>
            <a:gdLst>
              <a:gd name="G0" fmla="+- 9257 0 0"/>
              <a:gd name="G1" fmla="+- 17826 0 0"/>
              <a:gd name="G2" fmla="+- 8815 0 0"/>
              <a:gd name="G3" fmla="*/ 9257 1 2"/>
              <a:gd name="G4" fmla="+- G3 10800 0"/>
              <a:gd name="G5" fmla="+- 21600 9257 17826"/>
              <a:gd name="G6" fmla="+- 17826 8815 0"/>
              <a:gd name="G7" fmla="*/ G6 1 2"/>
              <a:gd name="G8" fmla="*/ 17826 2 1"/>
              <a:gd name="G9" fmla="+- G8 0 21600"/>
              <a:gd name="G10" fmla="*/ 21600 G0 G1"/>
              <a:gd name="G11" fmla="*/ 21600 G4 G1"/>
              <a:gd name="G12" fmla="*/ 21600 G5 G1"/>
              <a:gd name="G13" fmla="*/ 21600 G7 G1"/>
              <a:gd name="G14" fmla="*/ 17826 1 2"/>
              <a:gd name="G15" fmla="+- G5 0 G4"/>
              <a:gd name="G16" fmla="+- G0 0 G4"/>
              <a:gd name="G17" fmla="*/ G2 G15 G16"/>
              <a:gd name="T0" fmla="*/ 15429 w 21600"/>
              <a:gd name="T1" fmla="*/ 0 h 21600"/>
              <a:gd name="T2" fmla="*/ 9257 w 21600"/>
              <a:gd name="T3" fmla="*/ 8815 h 21600"/>
              <a:gd name="T4" fmla="*/ 0 w 21600"/>
              <a:gd name="T5" fmla="*/ 18696 h 21600"/>
              <a:gd name="T6" fmla="*/ 8913 w 21600"/>
              <a:gd name="T7" fmla="*/ 21600 h 21600"/>
              <a:gd name="T8" fmla="*/ 17826 w 21600"/>
              <a:gd name="T9" fmla="*/ 16141 h 21600"/>
              <a:gd name="T10" fmla="*/ 21600 w 21600"/>
              <a:gd name="T11" fmla="*/ 881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815"/>
                </a:lnTo>
                <a:lnTo>
                  <a:pt x="13031" y="8815"/>
                </a:lnTo>
                <a:lnTo>
                  <a:pt x="13031" y="15790"/>
                </a:lnTo>
                <a:lnTo>
                  <a:pt x="0" y="15790"/>
                </a:lnTo>
                <a:lnTo>
                  <a:pt x="0" y="21600"/>
                </a:lnTo>
                <a:lnTo>
                  <a:pt x="17826" y="21600"/>
                </a:lnTo>
                <a:lnTo>
                  <a:pt x="17826" y="8815"/>
                </a:lnTo>
                <a:lnTo>
                  <a:pt x="21600" y="8815"/>
                </a:ln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grpSp>
        <p:nvGrpSpPr>
          <p:cNvPr id="47123" name="Group 43"/>
          <p:cNvGrpSpPr>
            <a:grpSpLocks/>
          </p:cNvGrpSpPr>
          <p:nvPr/>
        </p:nvGrpSpPr>
        <p:grpSpPr bwMode="auto">
          <a:xfrm>
            <a:off x="6110288" y="4579938"/>
            <a:ext cx="1185862" cy="923925"/>
            <a:chOff x="1840" y="1363"/>
            <a:chExt cx="747" cy="582"/>
          </a:xfrm>
        </p:grpSpPr>
        <p:sp>
          <p:nvSpPr>
            <p:cNvPr id="2582572" name="Freeform 44"/>
            <p:cNvSpPr>
              <a:spLocks/>
            </p:cNvSpPr>
            <p:nvPr/>
          </p:nvSpPr>
          <p:spPr bwMode="auto">
            <a:xfrm>
              <a:off x="1927" y="1363"/>
              <a:ext cx="660" cy="582"/>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82573" name="AutoShape 45"/>
            <p:cNvSpPr>
              <a:spLocks noChangeArrowheads="1"/>
            </p:cNvSpPr>
            <p:nvPr/>
          </p:nvSpPr>
          <p:spPr bwMode="auto">
            <a:xfrm flipH="1">
              <a:off x="1840" y="1552"/>
              <a:ext cx="737" cy="388"/>
            </a:xfrm>
            <a:prstGeom prst="parallelogram">
              <a:avLst>
                <a:gd name="adj" fmla="val 21105"/>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r>
                <a:rPr lang="en-US" b="1" dirty="0">
                  <a:solidFill>
                    <a:srgbClr val="000000"/>
                  </a:solidFill>
                  <a:latin typeface="Arial Narrow" pitchFamily="34" charset="0"/>
                  <a:ea typeface="ヒラギノ角ゴ Pro W3"/>
                  <a:cs typeface="ヒラギノ角ゴ Pro W3"/>
                  <a:sym typeface="Arial" pitchFamily="34" charset="0"/>
                </a:rPr>
                <a:t>Folder A</a:t>
              </a:r>
            </a:p>
          </p:txBody>
        </p:sp>
      </p:grpSp>
      <p:sp>
        <p:nvSpPr>
          <p:cNvPr id="2582574" name="AutoShape 46"/>
          <p:cNvSpPr>
            <a:spLocks noChangeArrowheads="1"/>
          </p:cNvSpPr>
          <p:nvPr/>
        </p:nvSpPr>
        <p:spPr bwMode="auto">
          <a:xfrm flipV="1">
            <a:off x="7391400" y="5646738"/>
            <a:ext cx="681038" cy="854075"/>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defTabSz="9144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File1</a:t>
            </a:r>
          </a:p>
        </p:txBody>
      </p:sp>
      <p:sp>
        <p:nvSpPr>
          <p:cNvPr id="2582575" name="AutoShape 47"/>
          <p:cNvSpPr>
            <a:spLocks noChangeArrowheads="1"/>
          </p:cNvSpPr>
          <p:nvPr/>
        </p:nvSpPr>
        <p:spPr bwMode="auto">
          <a:xfrm>
            <a:off x="6538913" y="5738813"/>
            <a:ext cx="736600" cy="69373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a:outerShdw dist="53882" dir="2700000" algn="ctr" rotWithShape="0">
              <a:srgbClr val="00000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pic>
        <p:nvPicPr>
          <p:cNvPr id="47126" name="Picture 49" descr="Community Help"/>
          <p:cNvPicPr>
            <a:picLocks noChangeAspect="1" noChangeArrowheads="1"/>
          </p:cNvPicPr>
          <p:nvPr/>
        </p:nvPicPr>
        <p:blipFill>
          <a:blip r:embed="rId3" cstate="print"/>
          <a:srcRect/>
          <a:stretch>
            <a:fillRect/>
          </a:stretch>
        </p:blipFill>
        <p:spPr bwMode="auto">
          <a:xfrm>
            <a:off x="817563" y="4924425"/>
            <a:ext cx="1336675" cy="1336675"/>
          </a:xfrm>
          <a:prstGeom prst="rect">
            <a:avLst/>
          </a:prstGeom>
          <a:noFill/>
          <a:ln w="9525">
            <a:noFill/>
            <a:miter lim="800000"/>
            <a:headEnd/>
            <a:tailEnd/>
          </a:ln>
        </p:spPr>
      </p:pic>
      <p:sp>
        <p:nvSpPr>
          <p:cNvPr id="2582578" name="Oval 50"/>
          <p:cNvSpPr>
            <a:spLocks noChangeArrowheads="1"/>
          </p:cNvSpPr>
          <p:nvPr/>
        </p:nvSpPr>
        <p:spPr bwMode="auto">
          <a:xfrm>
            <a:off x="673100" y="2589213"/>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pic>
        <p:nvPicPr>
          <p:cNvPr id="47128" name="Picture 51" descr="Community Help"/>
          <p:cNvPicPr>
            <a:picLocks noChangeAspect="1" noChangeArrowheads="1"/>
          </p:cNvPicPr>
          <p:nvPr/>
        </p:nvPicPr>
        <p:blipFill>
          <a:blip r:embed="rId3" cstate="print"/>
          <a:srcRect/>
          <a:stretch>
            <a:fillRect/>
          </a:stretch>
        </p:blipFill>
        <p:spPr bwMode="auto">
          <a:xfrm>
            <a:off x="768350" y="1998663"/>
            <a:ext cx="1336675" cy="1336675"/>
          </a:xfrm>
          <a:prstGeom prst="rect">
            <a:avLst/>
          </a:prstGeom>
          <a:noFill/>
          <a:ln w="9525">
            <a:noFill/>
            <a:miter lim="800000"/>
            <a:headEnd/>
            <a:tailEnd/>
          </a:ln>
        </p:spPr>
      </p:pic>
    </p:spTree>
    <p:extLst>
      <p:ext uri="{BB962C8B-B14F-4D97-AF65-F5344CB8AC3E}">
        <p14:creationId xmlns:p14="http://schemas.microsoft.com/office/powerpoint/2010/main" val="305837595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642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707595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11"/>
          <p:cNvCxnSpPr>
            <a:stCxn id="24" idx="1"/>
          </p:cNvCxnSpPr>
          <p:nvPr/>
        </p:nvCxnSpPr>
        <p:spPr>
          <a:xfrm rot="10800000" flipH="1">
            <a:off x="5872163" y="3962400"/>
            <a:ext cx="604837" cy="1146175"/>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8131" name="Title 1"/>
          <p:cNvSpPr>
            <a:spLocks noGrp="1"/>
          </p:cNvSpPr>
          <p:nvPr>
            <p:ph type="title"/>
          </p:nvPr>
        </p:nvSpPr>
        <p:spPr/>
        <p:txBody>
          <a:bodyPr/>
          <a:lstStyle/>
          <a:p>
            <a:pPr eaLnBrk="1" hangingPunct="1"/>
            <a:r>
              <a:rPr lang="en-US" smtClean="0"/>
              <a:t>NTFS File Permissions</a:t>
            </a:r>
          </a:p>
        </p:txBody>
      </p:sp>
      <p:sp>
        <p:nvSpPr>
          <p:cNvPr id="48132" name="Content Placeholder 2"/>
          <p:cNvSpPr>
            <a:spLocks noGrp="1"/>
          </p:cNvSpPr>
          <p:nvPr>
            <p:ph idx="1"/>
          </p:nvPr>
        </p:nvSpPr>
        <p:spPr>
          <a:xfrm>
            <a:off x="571500" y="1500188"/>
            <a:ext cx="6072188" cy="2500312"/>
          </a:xfrm>
        </p:spPr>
        <p:txBody>
          <a:bodyPr/>
          <a:lstStyle/>
          <a:p>
            <a:pPr eaLnBrk="1" hangingPunct="1">
              <a:lnSpc>
                <a:spcPct val="120000"/>
              </a:lnSpc>
            </a:pPr>
            <a:r>
              <a:rPr lang="en-US" sz="2000" b="1" dirty="0" smtClean="0"/>
              <a:t>Explicit</a:t>
            </a:r>
            <a:r>
              <a:rPr lang="en-US" sz="2000" dirty="0" smtClean="0"/>
              <a:t>: set by the </a:t>
            </a:r>
            <a:r>
              <a:rPr lang="en-US" sz="2000" i="1" dirty="0" smtClean="0"/>
              <a:t>owner</a:t>
            </a:r>
            <a:r>
              <a:rPr lang="en-US" sz="2000" dirty="0" smtClean="0"/>
              <a:t> for each user/group. </a:t>
            </a:r>
          </a:p>
          <a:p>
            <a:pPr eaLnBrk="1" hangingPunct="1">
              <a:lnSpc>
                <a:spcPct val="120000"/>
              </a:lnSpc>
            </a:pPr>
            <a:r>
              <a:rPr lang="en-US" sz="2000" b="1" dirty="0" smtClean="0"/>
              <a:t>Inherited</a:t>
            </a:r>
            <a:r>
              <a:rPr lang="en-US" sz="2000" dirty="0" smtClean="0"/>
              <a:t>: dynamically inherited from the explicit permissions of ancestor folders. </a:t>
            </a:r>
          </a:p>
          <a:p>
            <a:pPr eaLnBrk="1" hangingPunct="1">
              <a:lnSpc>
                <a:spcPct val="120000"/>
              </a:lnSpc>
            </a:pPr>
            <a:r>
              <a:rPr lang="en-US" sz="2000" b="1" dirty="0" smtClean="0"/>
              <a:t>Effective</a:t>
            </a:r>
            <a:r>
              <a:rPr lang="en-US" sz="2000" dirty="0" smtClean="0"/>
              <a:t>: obtained by combining the explicit and inherited permission. </a:t>
            </a:r>
          </a:p>
        </p:txBody>
      </p:sp>
      <p:sp>
        <p:nvSpPr>
          <p:cNvPr id="6" name="Segnaposto numero diapositiva 5"/>
          <p:cNvSpPr>
            <a:spLocks noGrp="1"/>
          </p:cNvSpPr>
          <p:nvPr>
            <p:ph type="sldNum" sz="quarter" idx="12"/>
          </p:nvPr>
        </p:nvSpPr>
        <p:spPr>
          <a:xfrm>
            <a:off x="6643688" y="6248400"/>
            <a:ext cx="1905000" cy="457200"/>
          </a:xfrm>
        </p:spPr>
        <p:txBody>
          <a:bodyPr/>
          <a:lstStyle/>
          <a:p>
            <a:pPr>
              <a:defRPr/>
            </a:pPr>
            <a:fld id="{81249186-D1D3-49CC-92C6-DDE91B5C4F2D}" type="slidenum">
              <a:rPr lang="it-IT">
                <a:solidFill>
                  <a:prstClr val="white">
                    <a:tint val="75000"/>
                  </a:prstClr>
                </a:solidFill>
              </a:rPr>
              <a:pPr>
                <a:defRPr/>
              </a:pPr>
              <a:t>73</a:t>
            </a:fld>
            <a:endParaRPr lang="it-IT" dirty="0">
              <a:solidFill>
                <a:prstClr val="white">
                  <a:tint val="75000"/>
                </a:prstClr>
              </a:solidFill>
            </a:endParaRPr>
          </a:p>
        </p:txBody>
      </p:sp>
      <p:pic>
        <p:nvPicPr>
          <p:cNvPr id="48136" name="Picture 2" descr="C:\Documents and Settings\Alex Heitzmann\Local Settings\Temporary Internet Files\Content.IE5\XH21F27R\MCj04338530000[1].png"/>
          <p:cNvPicPr>
            <a:picLocks noChangeAspect="1" noChangeArrowheads="1"/>
          </p:cNvPicPr>
          <p:nvPr/>
        </p:nvPicPr>
        <p:blipFill>
          <a:blip r:embed="rId3" cstate="print"/>
          <a:srcRect/>
          <a:stretch>
            <a:fillRect/>
          </a:stretch>
        </p:blipFill>
        <p:spPr bwMode="auto">
          <a:xfrm>
            <a:off x="6594475" y="1800225"/>
            <a:ext cx="914400" cy="914400"/>
          </a:xfrm>
          <a:prstGeom prst="rect">
            <a:avLst/>
          </a:prstGeom>
          <a:noFill/>
          <a:ln w="9525">
            <a:noFill/>
            <a:miter lim="800000"/>
            <a:headEnd/>
            <a:tailEnd/>
          </a:ln>
        </p:spPr>
      </p:pic>
      <p:pic>
        <p:nvPicPr>
          <p:cNvPr id="48137" name="Picture 3" descr="C:\Documents and Settings\Alex Heitzmann\Local Settings\Temporary Internet Files\Content.IE5\EB2M0JY4\MCj04325990000[1].png"/>
          <p:cNvPicPr>
            <a:picLocks noChangeAspect="1" noChangeArrowheads="1"/>
          </p:cNvPicPr>
          <p:nvPr/>
        </p:nvPicPr>
        <p:blipFill>
          <a:blip r:embed="rId4" cstate="print"/>
          <a:srcRect/>
          <a:stretch>
            <a:fillRect/>
          </a:stretch>
        </p:blipFill>
        <p:spPr bwMode="auto">
          <a:xfrm>
            <a:off x="8358188" y="3505200"/>
            <a:ext cx="914400" cy="914400"/>
          </a:xfrm>
          <a:prstGeom prst="rect">
            <a:avLst/>
          </a:prstGeom>
          <a:noFill/>
          <a:ln w="9525">
            <a:noFill/>
            <a:miter lim="800000"/>
            <a:headEnd/>
            <a:tailEnd/>
          </a:ln>
        </p:spPr>
      </p:pic>
      <p:sp>
        <p:nvSpPr>
          <p:cNvPr id="24" name="Right Brace 6"/>
          <p:cNvSpPr/>
          <p:nvPr/>
        </p:nvSpPr>
        <p:spPr>
          <a:xfrm>
            <a:off x="5357813" y="4071938"/>
            <a:ext cx="514350" cy="2071687"/>
          </a:xfrm>
          <a:prstGeom prst="rightBrace">
            <a:avLst/>
          </a:prstGeom>
          <a:ln>
            <a:solidFill>
              <a:schemeClr val="tx1"/>
            </a:solidFill>
          </a:ln>
        </p:spPr>
        <p:style>
          <a:lnRef idx="3">
            <a:schemeClr val="dk1"/>
          </a:lnRef>
          <a:fillRef idx="0">
            <a:schemeClr val="dk1"/>
          </a:fillRef>
          <a:effectRef idx="2">
            <a:schemeClr val="dk1"/>
          </a:effectRef>
          <a:fontRef idx="minor">
            <a:schemeClr val="tx1"/>
          </a:fontRef>
        </p:style>
        <p:txBody>
          <a:bodyPr anchor="ctr"/>
          <a:lstStyle/>
          <a:p>
            <a:pPr algn="ctr" defTabSz="914400" fontAlgn="base">
              <a:lnSpc>
                <a:spcPct val="93000"/>
              </a:lnSpc>
              <a:spcBef>
                <a:spcPct val="0"/>
              </a:spcBef>
              <a:spcAft>
                <a:spcPct val="0"/>
              </a:spcAft>
              <a:defRPr/>
            </a:pPr>
            <a:endParaRPr lang="en-US" sz="2400" dirty="0">
              <a:solidFill>
                <a:prstClr val="white"/>
              </a:solidFill>
              <a:latin typeface="Calibri"/>
              <a:sym typeface="Arial" pitchFamily="34" charset="0"/>
            </a:endParaRPr>
          </a:p>
        </p:txBody>
      </p:sp>
      <p:sp>
        <p:nvSpPr>
          <p:cNvPr id="25" name="TextBox 9"/>
          <p:cNvSpPr txBox="1"/>
          <p:nvPr/>
        </p:nvSpPr>
        <p:spPr>
          <a:xfrm>
            <a:off x="6477008" y="3505200"/>
            <a:ext cx="1143000" cy="914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914400" fontAlgn="base">
              <a:lnSpc>
                <a:spcPct val="93000"/>
              </a:lnSpc>
              <a:spcBef>
                <a:spcPct val="0"/>
              </a:spcBef>
              <a:spcAft>
                <a:spcPct val="0"/>
              </a:spcAft>
              <a:defRPr/>
            </a:pPr>
            <a:r>
              <a:rPr lang="en-US" sz="2800" dirty="0">
                <a:solidFill>
                  <a:prstClr val="white"/>
                </a:solidFill>
                <a:latin typeface="Calibri"/>
                <a:sym typeface="Arial" pitchFamily="34" charset="0"/>
              </a:rPr>
              <a:t>Rules</a:t>
            </a:r>
          </a:p>
        </p:txBody>
      </p:sp>
      <p:pic>
        <p:nvPicPr>
          <p:cNvPr id="48142" name="Picture 4" descr="C:\Program Files\Microsoft Office\MEDIA\CAGCAT10\j0292020.wmf"/>
          <p:cNvPicPr>
            <a:picLocks noChangeAspect="1" noChangeArrowheads="1"/>
          </p:cNvPicPr>
          <p:nvPr/>
        </p:nvPicPr>
        <p:blipFill>
          <a:blip r:embed="rId5" cstate="print"/>
          <a:srcRect/>
          <a:stretch>
            <a:fillRect/>
          </a:stretch>
        </p:blipFill>
        <p:spPr bwMode="auto">
          <a:xfrm>
            <a:off x="6572250" y="5357813"/>
            <a:ext cx="1000125" cy="949325"/>
          </a:xfrm>
          <a:prstGeom prst="rect">
            <a:avLst/>
          </a:prstGeom>
          <a:noFill/>
          <a:ln w="9525">
            <a:noFill/>
            <a:miter lim="800000"/>
            <a:headEnd/>
            <a:tailEnd/>
          </a:ln>
        </p:spPr>
      </p:pic>
      <p:cxnSp>
        <p:nvCxnSpPr>
          <p:cNvPr id="28" name="Straight Arrow Connector 19"/>
          <p:cNvCxnSpPr/>
          <p:nvPr/>
        </p:nvCxnSpPr>
        <p:spPr>
          <a:xfrm rot="16200000" flipV="1">
            <a:off x="6591300" y="4876800"/>
            <a:ext cx="938213" cy="23813"/>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9" name="Straight Arrow Connector 20"/>
          <p:cNvCxnSpPr/>
          <p:nvPr/>
        </p:nvCxnSpPr>
        <p:spPr>
          <a:xfrm rot="5400000">
            <a:off x="6654800" y="3108325"/>
            <a:ext cx="790575" cy="317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30" name="Straight Arrow Connector 37"/>
          <p:cNvCxnSpPr/>
          <p:nvPr/>
        </p:nvCxnSpPr>
        <p:spPr>
          <a:xfrm>
            <a:off x="7620000" y="3962400"/>
            <a:ext cx="738188" cy="1588"/>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48146" name="TextBox 41"/>
          <p:cNvSpPr txBox="1">
            <a:spLocks noChangeArrowheads="1"/>
          </p:cNvSpPr>
          <p:nvPr/>
        </p:nvSpPr>
        <p:spPr bwMode="auto">
          <a:xfrm>
            <a:off x="7086600" y="2876550"/>
            <a:ext cx="969963" cy="320675"/>
          </a:xfrm>
          <a:prstGeom prst="rect">
            <a:avLst/>
          </a:prstGeom>
          <a:noFill/>
          <a:ln w="9525">
            <a:noFill/>
            <a:miter lim="800000"/>
            <a:headEnd/>
            <a:tailEnd/>
          </a:ln>
        </p:spPr>
        <p:txBody>
          <a:bodyPr wrap="none">
            <a:spAutoFit/>
          </a:bodyPr>
          <a:lstStyle/>
          <a:p>
            <a:pPr defTabSz="914400" fontAlgn="base">
              <a:lnSpc>
                <a:spcPct val="93000"/>
              </a:lnSpc>
              <a:spcBef>
                <a:spcPct val="0"/>
              </a:spcBef>
              <a:spcAft>
                <a:spcPct val="0"/>
              </a:spcAft>
            </a:pPr>
            <a:r>
              <a:rPr lang="en-US" sz="1600">
                <a:solidFill>
                  <a:prstClr val="white"/>
                </a:solidFill>
                <a:latin typeface="Arial" pitchFamily="34" charset="0"/>
                <a:ea typeface="ヒラギノ角ゴ Pro W3"/>
                <a:cs typeface="ヒラギノ角ゴ Pro W3"/>
                <a:sym typeface="Arial" pitchFamily="34" charset="0"/>
              </a:rPr>
              <a:t>inherited</a:t>
            </a:r>
            <a:endParaRPr lang="en-US" sz="2400">
              <a:solidFill>
                <a:prstClr val="white"/>
              </a:solidFill>
              <a:latin typeface="Arial" pitchFamily="34" charset="0"/>
              <a:ea typeface="ヒラギノ角ゴ Pro W3"/>
              <a:cs typeface="ヒラギノ角ゴ Pro W3"/>
              <a:sym typeface="Arial" pitchFamily="34" charset="0"/>
            </a:endParaRPr>
          </a:p>
        </p:txBody>
      </p:sp>
      <p:sp>
        <p:nvSpPr>
          <p:cNvPr id="48147" name="TextBox 42"/>
          <p:cNvSpPr txBox="1">
            <a:spLocks noChangeArrowheads="1"/>
          </p:cNvSpPr>
          <p:nvPr/>
        </p:nvSpPr>
        <p:spPr bwMode="auto">
          <a:xfrm>
            <a:off x="7086600" y="4714875"/>
            <a:ext cx="809625" cy="320675"/>
          </a:xfrm>
          <a:prstGeom prst="rect">
            <a:avLst/>
          </a:prstGeom>
          <a:noFill/>
          <a:ln w="9525">
            <a:noFill/>
            <a:miter lim="800000"/>
            <a:headEnd/>
            <a:tailEnd/>
          </a:ln>
        </p:spPr>
        <p:txBody>
          <a:bodyPr wrap="none">
            <a:spAutoFit/>
          </a:bodyPr>
          <a:lstStyle/>
          <a:p>
            <a:pPr defTabSz="914400" fontAlgn="base">
              <a:lnSpc>
                <a:spcPct val="93000"/>
              </a:lnSpc>
              <a:spcBef>
                <a:spcPct val="0"/>
              </a:spcBef>
              <a:spcAft>
                <a:spcPct val="0"/>
              </a:spcAft>
            </a:pPr>
            <a:r>
              <a:rPr lang="en-US" sz="1600">
                <a:solidFill>
                  <a:prstClr val="white"/>
                </a:solidFill>
                <a:latin typeface="Arial" pitchFamily="34" charset="0"/>
                <a:ea typeface="ヒラギノ角ゴ Pro W3"/>
                <a:cs typeface="ヒラギノ角ゴ Pro W3"/>
                <a:sym typeface="Arial" pitchFamily="34" charset="0"/>
              </a:rPr>
              <a:t>explicit</a:t>
            </a:r>
            <a:endParaRPr lang="en-US" sz="2400">
              <a:solidFill>
                <a:prstClr val="white"/>
              </a:solidFill>
              <a:latin typeface="Arial" pitchFamily="34" charset="0"/>
              <a:ea typeface="ヒラギノ角ゴ Pro W3"/>
              <a:cs typeface="ヒラギノ角ゴ Pro W3"/>
              <a:sym typeface="Arial" pitchFamily="34" charset="0"/>
            </a:endParaRPr>
          </a:p>
        </p:txBody>
      </p:sp>
      <p:sp>
        <p:nvSpPr>
          <p:cNvPr id="48148" name="TextBox 43"/>
          <p:cNvSpPr txBox="1">
            <a:spLocks noChangeArrowheads="1"/>
          </p:cNvSpPr>
          <p:nvPr/>
        </p:nvSpPr>
        <p:spPr bwMode="auto">
          <a:xfrm>
            <a:off x="7554913" y="3581400"/>
            <a:ext cx="946150" cy="320675"/>
          </a:xfrm>
          <a:prstGeom prst="rect">
            <a:avLst/>
          </a:prstGeom>
          <a:noFill/>
          <a:ln w="9525">
            <a:noFill/>
            <a:miter lim="800000"/>
            <a:headEnd/>
            <a:tailEnd/>
          </a:ln>
        </p:spPr>
        <p:txBody>
          <a:bodyPr wrap="none">
            <a:spAutoFit/>
          </a:bodyPr>
          <a:lstStyle/>
          <a:p>
            <a:pPr defTabSz="914400" fontAlgn="base">
              <a:lnSpc>
                <a:spcPct val="93000"/>
              </a:lnSpc>
              <a:spcBef>
                <a:spcPct val="0"/>
              </a:spcBef>
              <a:spcAft>
                <a:spcPct val="0"/>
              </a:spcAft>
            </a:pPr>
            <a:r>
              <a:rPr lang="en-US" sz="1600" dirty="0">
                <a:solidFill>
                  <a:prstClr val="white"/>
                </a:solidFill>
                <a:latin typeface="Arial" pitchFamily="34" charset="0"/>
                <a:ea typeface="ヒラギノ角ゴ Pro W3"/>
                <a:cs typeface="ヒラギノ角ゴ Pro W3"/>
                <a:sym typeface="Arial" pitchFamily="34" charset="0"/>
              </a:rPr>
              <a:t>effective</a:t>
            </a:r>
            <a:endParaRPr lang="en-US" sz="2400" dirty="0">
              <a:solidFill>
                <a:prstClr val="white"/>
              </a:solidFill>
              <a:latin typeface="Arial" pitchFamily="34" charset="0"/>
              <a:ea typeface="ヒラギノ角ゴ Pro W3"/>
              <a:cs typeface="ヒラギノ角ゴ Pro W3"/>
              <a:sym typeface="Arial" pitchFamily="34" charset="0"/>
            </a:endParaRPr>
          </a:p>
        </p:txBody>
      </p:sp>
      <p:sp>
        <p:nvSpPr>
          <p:cNvPr id="54" name="Content Placeholder 2"/>
          <p:cNvSpPr txBox="1">
            <a:spLocks/>
          </p:cNvSpPr>
          <p:nvPr/>
        </p:nvSpPr>
        <p:spPr bwMode="auto">
          <a:xfrm>
            <a:off x="642938" y="3571875"/>
            <a:ext cx="5357812" cy="2786063"/>
          </a:xfrm>
          <a:prstGeom prst="rect">
            <a:avLst/>
          </a:prstGeom>
          <a:noFill/>
          <a:ln w="9525">
            <a:noFill/>
            <a:miter lim="800000"/>
            <a:headEnd/>
            <a:tailEnd/>
          </a:ln>
          <a:effectLst/>
        </p:spPr>
        <p:txBody>
          <a:bodyPr>
            <a:normAutofit fontScale="70000" lnSpcReduction="20000"/>
          </a:bodyPr>
          <a:lstStyle/>
          <a:p>
            <a:pPr marL="342900" indent="-342900" defTabSz="914400" fontAlgn="base">
              <a:lnSpc>
                <a:spcPct val="120000"/>
              </a:lnSpc>
              <a:spcBef>
                <a:spcPct val="20000"/>
              </a:spcBef>
              <a:spcAft>
                <a:spcPct val="0"/>
              </a:spcAft>
              <a:buClr>
                <a:srgbClr val="0000FF"/>
              </a:buClr>
              <a:buSzPct val="110000"/>
              <a:defRPr/>
            </a:pPr>
            <a:r>
              <a:rPr lang="en-US" sz="3200" kern="0" dirty="0">
                <a:solidFill>
                  <a:prstClr val="white"/>
                </a:solidFill>
                <a:latin typeface="Calibri"/>
                <a:ea typeface="ヒラギノ角ゴ Pro W3"/>
                <a:cs typeface="ヒラギノ角ゴ Pro W3"/>
                <a:sym typeface="Arial" pitchFamily="34" charset="0"/>
              </a:rPr>
              <a:t>Determining  effective permissions:</a:t>
            </a:r>
          </a:p>
          <a:p>
            <a:pPr marL="742950" lvl="1" indent="-285750" defTabSz="914400" fontAlgn="base">
              <a:lnSpc>
                <a:spcPct val="120000"/>
              </a:lnSpc>
              <a:spcBef>
                <a:spcPct val="20000"/>
              </a:spcBef>
              <a:spcAft>
                <a:spcPct val="0"/>
              </a:spcAft>
              <a:buClr>
                <a:prstClr val="white"/>
              </a:buClr>
              <a:buSzPct val="60000"/>
              <a:buFont typeface="Wingdings" pitchFamily="2" charset="2"/>
              <a:buChar char="n"/>
              <a:defRPr/>
            </a:pPr>
            <a:r>
              <a:rPr lang="en-US" sz="3200" kern="0" dirty="0">
                <a:solidFill>
                  <a:prstClr val="white"/>
                </a:solidFill>
                <a:latin typeface="Calibri"/>
                <a:ea typeface="ヒラギノ角ゴ Pro W3"/>
                <a:cs typeface="ヒラギノ角ゴ Pro W3"/>
                <a:sym typeface="Arial" pitchFamily="34" charset="0"/>
              </a:rPr>
              <a:t>By default, a user/group has no privileges.</a:t>
            </a:r>
          </a:p>
          <a:p>
            <a:pPr marL="742950" lvl="1" indent="-285750" defTabSz="914400" fontAlgn="base">
              <a:lnSpc>
                <a:spcPct val="120000"/>
              </a:lnSpc>
              <a:spcBef>
                <a:spcPct val="20000"/>
              </a:spcBef>
              <a:spcAft>
                <a:spcPct val="0"/>
              </a:spcAft>
              <a:buClr>
                <a:prstClr val="white"/>
              </a:buClr>
              <a:buSzPct val="60000"/>
              <a:buFont typeface="Wingdings" pitchFamily="2" charset="2"/>
              <a:buChar char="n"/>
              <a:defRPr/>
            </a:pPr>
            <a:r>
              <a:rPr lang="en-US" sz="3200" kern="0" dirty="0">
                <a:solidFill>
                  <a:prstClr val="white"/>
                </a:solidFill>
                <a:latin typeface="Calibri"/>
                <a:ea typeface="ヒラギノ角ゴ Pro W3"/>
                <a:cs typeface="ヒラギノ角ゴ Pro W3"/>
                <a:sym typeface="Arial" pitchFamily="34" charset="0"/>
              </a:rPr>
              <a:t>Explicit permissions override conflicting inherited permissions.</a:t>
            </a:r>
          </a:p>
          <a:p>
            <a:pPr marL="742950" lvl="1" indent="-285750" defTabSz="914400" fontAlgn="base">
              <a:lnSpc>
                <a:spcPct val="120000"/>
              </a:lnSpc>
              <a:spcBef>
                <a:spcPct val="20000"/>
              </a:spcBef>
              <a:spcAft>
                <a:spcPct val="0"/>
              </a:spcAft>
              <a:buClr>
                <a:prstClr val="white"/>
              </a:buClr>
              <a:buSzPct val="60000"/>
              <a:buFont typeface="Wingdings" pitchFamily="2" charset="2"/>
              <a:buChar char="n"/>
              <a:defRPr/>
            </a:pPr>
            <a:r>
              <a:rPr lang="en-US" sz="3200" kern="0" dirty="0">
                <a:solidFill>
                  <a:prstClr val="white"/>
                </a:solidFill>
                <a:latin typeface="Calibri"/>
                <a:ea typeface="ヒラギノ角ゴ Pro W3"/>
                <a:cs typeface="ヒラギノ角ゴ Pro W3"/>
                <a:sym typeface="Arial" pitchFamily="34" charset="0"/>
              </a:rPr>
              <a:t>Denied permissions override conflicting allowed permissions.</a:t>
            </a:r>
          </a:p>
        </p:txBody>
      </p:sp>
    </p:spTree>
    <p:extLst>
      <p:ext uri="{BB962C8B-B14F-4D97-AF65-F5344CB8AC3E}">
        <p14:creationId xmlns:p14="http://schemas.microsoft.com/office/powerpoint/2010/main" val="381716098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5" name="Content Placeholder 4"/>
          <p:cNvPicPr>
            <a:picLocks noGrp="1" noChangeAspect="1"/>
          </p:cNvPicPr>
          <p:nvPr>
            <p:ph idx="1"/>
          </p:nvPr>
        </p:nvPicPr>
        <p:blipFill>
          <a:blip r:embed="rId2"/>
          <a:srcRect t="-21022" b="-21022"/>
          <a:stretch>
            <a:fillRect/>
          </a:stretch>
        </p:blipFill>
        <p:spPr>
          <a:xfrm>
            <a:off x="401452" y="1569541"/>
            <a:ext cx="8285347" cy="4556622"/>
          </a:xfrm>
        </p:spPr>
      </p:pic>
      <p:sp>
        <p:nvSpPr>
          <p:cNvPr id="4" name="Slide Number Placeholder 3"/>
          <p:cNvSpPr>
            <a:spLocks noGrp="1"/>
          </p:cNvSpPr>
          <p:nvPr>
            <p:ph type="sldNum" sz="quarter" idx="12"/>
          </p:nvPr>
        </p:nvSpPr>
        <p:spPr/>
        <p:txBody>
          <a:bodyPr/>
          <a:lstStyle/>
          <a:p>
            <a:pPr>
              <a:defRPr/>
            </a:pPr>
            <a:fld id="{BA847D45-FF56-467C-A16B-FC3ACD04248E}" type="slidenum">
              <a:rPr lang="en-US" smtClean="0">
                <a:solidFill>
                  <a:prstClr val="white">
                    <a:tint val="75000"/>
                  </a:prstClr>
                </a:solidFill>
              </a:rPr>
              <a:pPr>
                <a:defRPr/>
              </a:pPr>
              <a:t>74</a:t>
            </a:fld>
            <a:endParaRPr lang="en-US">
              <a:solidFill>
                <a:prstClr val="white">
                  <a:tint val="75000"/>
                </a:prstClr>
              </a:solidFill>
            </a:endParaRPr>
          </a:p>
        </p:txBody>
      </p:sp>
    </p:spTree>
    <p:extLst>
      <p:ext uri="{BB962C8B-B14F-4D97-AF65-F5344CB8AC3E}">
        <p14:creationId xmlns:p14="http://schemas.microsoft.com/office/powerpoint/2010/main" val="2791967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Access Control Algorithm</a:t>
            </a:r>
          </a:p>
        </p:txBody>
      </p:sp>
      <p:sp>
        <p:nvSpPr>
          <p:cNvPr id="3" name="Content Placeholder 2"/>
          <p:cNvSpPr>
            <a:spLocks noGrp="1"/>
          </p:cNvSpPr>
          <p:nvPr>
            <p:ph idx="1"/>
          </p:nvPr>
        </p:nvSpPr>
        <p:spPr>
          <a:xfrm>
            <a:off x="571500" y="1371600"/>
            <a:ext cx="8215313" cy="5057775"/>
          </a:xfrm>
        </p:spPr>
        <p:txBody>
          <a:bodyPr rtlCol="0">
            <a:normAutofit/>
          </a:bodyPr>
          <a:lstStyle/>
          <a:p>
            <a:pPr eaLnBrk="1" fontAlgn="auto" hangingPunct="1">
              <a:lnSpc>
                <a:spcPct val="110000"/>
              </a:lnSpc>
              <a:spcAft>
                <a:spcPts val="0"/>
              </a:spcAft>
              <a:defRPr/>
            </a:pPr>
            <a:r>
              <a:rPr lang="en-US" sz="2000" dirty="0" smtClean="0"/>
              <a:t>The ACL of a file or folder is a sorted list of ACEs</a:t>
            </a:r>
          </a:p>
          <a:p>
            <a:pPr lvl="1" eaLnBrk="1" fontAlgn="auto" hangingPunct="1">
              <a:lnSpc>
                <a:spcPct val="110000"/>
              </a:lnSpc>
              <a:spcAft>
                <a:spcPts val="0"/>
              </a:spcAft>
              <a:defRPr/>
            </a:pPr>
            <a:r>
              <a:rPr lang="en-US" sz="1800" dirty="0" smtClean="0"/>
              <a:t>Local ACEs precede inherited ACEs</a:t>
            </a:r>
          </a:p>
          <a:p>
            <a:pPr lvl="1" eaLnBrk="1" fontAlgn="auto" hangingPunct="1">
              <a:lnSpc>
                <a:spcPct val="110000"/>
              </a:lnSpc>
              <a:spcAft>
                <a:spcPts val="0"/>
              </a:spcAft>
              <a:defRPr/>
            </a:pPr>
            <a:r>
              <a:rPr lang="en-US" sz="1800" dirty="0" smtClean="0"/>
              <a:t>ACEs inherited from folder F precede those inherited from parent of F</a:t>
            </a:r>
          </a:p>
          <a:p>
            <a:pPr lvl="1" eaLnBrk="1" fontAlgn="auto" hangingPunct="1">
              <a:lnSpc>
                <a:spcPct val="110000"/>
              </a:lnSpc>
              <a:spcAft>
                <a:spcPts val="0"/>
              </a:spcAft>
              <a:defRPr/>
            </a:pPr>
            <a:r>
              <a:rPr lang="en-US" sz="1800" dirty="0" smtClean="0"/>
              <a:t>Among those with same source, Deny ACEs precede Allow ACEs</a:t>
            </a:r>
          </a:p>
          <a:p>
            <a:pPr eaLnBrk="1" fontAlgn="auto" hangingPunct="1">
              <a:lnSpc>
                <a:spcPct val="110000"/>
              </a:lnSpc>
              <a:spcAft>
                <a:spcPts val="0"/>
              </a:spcAft>
              <a:defRPr/>
            </a:pPr>
            <a:r>
              <a:rPr lang="en-US" sz="2000" dirty="0" smtClean="0"/>
              <a:t>Algorithm for granting access request (e.g., read and execute):</a:t>
            </a:r>
          </a:p>
          <a:p>
            <a:pPr lvl="1" eaLnBrk="1" fontAlgn="auto" hangingPunct="1">
              <a:lnSpc>
                <a:spcPct val="110000"/>
              </a:lnSpc>
              <a:spcAft>
                <a:spcPts val="0"/>
              </a:spcAft>
              <a:defRPr/>
            </a:pPr>
            <a:r>
              <a:rPr lang="en-US" sz="1800" dirty="0" smtClean="0"/>
              <a:t>ACEs in the ACL are examined in order</a:t>
            </a:r>
          </a:p>
          <a:p>
            <a:pPr lvl="1" eaLnBrk="1" fontAlgn="auto" hangingPunct="1">
              <a:lnSpc>
                <a:spcPct val="110000"/>
              </a:lnSpc>
              <a:spcAft>
                <a:spcPts val="0"/>
              </a:spcAft>
              <a:defRPr/>
            </a:pPr>
            <a:r>
              <a:rPr lang="en-US" sz="1800" dirty="0" smtClean="0"/>
              <a:t>Does the ACE refer to the user or a group containing the user?</a:t>
            </a:r>
          </a:p>
          <a:p>
            <a:pPr lvl="1" eaLnBrk="1" fontAlgn="auto" hangingPunct="1">
              <a:lnSpc>
                <a:spcPct val="110000"/>
              </a:lnSpc>
              <a:spcAft>
                <a:spcPts val="0"/>
              </a:spcAft>
              <a:defRPr/>
            </a:pPr>
            <a:r>
              <a:rPr lang="en-US" sz="1800" dirty="0" smtClean="0"/>
              <a:t>If so, do any of the accesses in the ACE match those of the request?</a:t>
            </a:r>
          </a:p>
          <a:p>
            <a:pPr lvl="1" eaLnBrk="1" fontAlgn="auto" hangingPunct="1">
              <a:lnSpc>
                <a:spcPct val="110000"/>
              </a:lnSpc>
              <a:spcAft>
                <a:spcPts val="0"/>
              </a:spcAft>
              <a:defRPr/>
            </a:pPr>
            <a:r>
              <a:rPr lang="en-US" sz="1800" dirty="0" smtClean="0"/>
              <a:t>If so, what type of ACE is it?</a:t>
            </a:r>
          </a:p>
          <a:p>
            <a:pPr lvl="2" eaLnBrk="1" fontAlgn="auto" hangingPunct="1">
              <a:lnSpc>
                <a:spcPct val="110000"/>
              </a:lnSpc>
              <a:spcAft>
                <a:spcPts val="0"/>
              </a:spcAft>
              <a:defRPr/>
            </a:pPr>
            <a:r>
              <a:rPr lang="en-US" sz="1600" b="1" dirty="0" smtClean="0"/>
              <a:t>Deny</a:t>
            </a:r>
            <a:r>
              <a:rPr lang="en-US" sz="1600" dirty="0" smtClean="0"/>
              <a:t>: return </a:t>
            </a:r>
            <a:r>
              <a:rPr lang="en-US" sz="1600" dirty="0" smtClean="0">
                <a:solidFill>
                  <a:schemeClr val="accent6"/>
                </a:solidFill>
              </a:rPr>
              <a:t>ACCESS_DENIED</a:t>
            </a:r>
          </a:p>
          <a:p>
            <a:pPr lvl="2" eaLnBrk="1" fontAlgn="auto" hangingPunct="1">
              <a:lnSpc>
                <a:spcPct val="110000"/>
              </a:lnSpc>
              <a:spcAft>
                <a:spcPts val="0"/>
              </a:spcAft>
              <a:defRPr/>
            </a:pPr>
            <a:r>
              <a:rPr lang="en-US" sz="1600" b="1" dirty="0" smtClean="0"/>
              <a:t>Allow</a:t>
            </a:r>
            <a:r>
              <a:rPr lang="en-US" sz="1600" dirty="0" smtClean="0"/>
              <a:t>: grant the specified accesses and if there are no remaining accesses to grant, return </a:t>
            </a:r>
            <a:r>
              <a:rPr lang="en-US" sz="1600" dirty="0" smtClean="0">
                <a:solidFill>
                  <a:schemeClr val="accent6"/>
                </a:solidFill>
              </a:rPr>
              <a:t>ACCESS_ALLOWED</a:t>
            </a:r>
          </a:p>
          <a:p>
            <a:pPr lvl="1" eaLnBrk="1" fontAlgn="auto" hangingPunct="1">
              <a:lnSpc>
                <a:spcPct val="110000"/>
              </a:lnSpc>
              <a:spcAft>
                <a:spcPts val="0"/>
              </a:spcAft>
              <a:defRPr/>
            </a:pPr>
            <a:r>
              <a:rPr lang="en-US" sz="1800" dirty="0" smtClean="0"/>
              <a:t>If we reach the end of the ACL and there are remaining requested accesses that have not been granted yet, return </a:t>
            </a:r>
            <a:r>
              <a:rPr lang="en-US" sz="1800" dirty="0" smtClean="0">
                <a:solidFill>
                  <a:schemeClr val="accent6"/>
                </a:solidFill>
              </a:rPr>
              <a:t>ACCESS_DENIED</a:t>
            </a:r>
            <a:endParaRPr lang="en-US" sz="2400" dirty="0">
              <a:solidFill>
                <a:schemeClr val="accent6"/>
              </a:solidFill>
            </a:endParaRPr>
          </a:p>
        </p:txBody>
      </p:sp>
      <p:sp>
        <p:nvSpPr>
          <p:cNvPr id="6" name="Slide Number Placeholder 5"/>
          <p:cNvSpPr>
            <a:spLocks noGrp="1"/>
          </p:cNvSpPr>
          <p:nvPr>
            <p:ph type="sldNum" sz="quarter" idx="12"/>
          </p:nvPr>
        </p:nvSpPr>
        <p:spPr/>
        <p:txBody>
          <a:bodyPr/>
          <a:lstStyle/>
          <a:p>
            <a:pPr>
              <a:defRPr/>
            </a:pPr>
            <a:fld id="{D9138087-3CCE-4B81-B880-4F6CB794492C}" type="slidenum">
              <a:rPr lang="it-IT">
                <a:solidFill>
                  <a:prstClr val="white">
                    <a:tint val="75000"/>
                  </a:prstClr>
                </a:solidFill>
              </a:rPr>
              <a:pPr>
                <a:defRPr/>
              </a:pPr>
              <a:t>75</a:t>
            </a:fld>
            <a:endParaRPr lang="it-IT" dirty="0">
              <a:solidFill>
                <a:prstClr val="white">
                  <a:tint val="75000"/>
                </a:prstClr>
              </a:solidFill>
            </a:endParaRPr>
          </a:p>
        </p:txBody>
      </p:sp>
    </p:spTree>
    <p:extLst>
      <p:ext uri="{BB962C8B-B14F-4D97-AF65-F5344CB8AC3E}">
        <p14:creationId xmlns:p14="http://schemas.microsoft.com/office/powerpoint/2010/main" val="371253566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285750"/>
            <a:ext cx="7772400" cy="1143000"/>
          </a:xfrm>
        </p:spPr>
        <p:txBody>
          <a:bodyPr/>
          <a:lstStyle/>
          <a:p>
            <a:pPr eaLnBrk="1" hangingPunct="1"/>
            <a:r>
              <a:rPr lang="en-US" smtClean="0"/>
              <a:t>Example</a:t>
            </a:r>
          </a:p>
        </p:txBody>
      </p:sp>
      <p:sp>
        <p:nvSpPr>
          <p:cNvPr id="58" name="Slide Number Placeholder 57"/>
          <p:cNvSpPr>
            <a:spLocks noGrp="1"/>
          </p:cNvSpPr>
          <p:nvPr>
            <p:ph type="sldNum" sz="quarter" idx="12"/>
          </p:nvPr>
        </p:nvSpPr>
        <p:spPr/>
        <p:txBody>
          <a:bodyPr/>
          <a:lstStyle/>
          <a:p>
            <a:pPr>
              <a:defRPr/>
            </a:pPr>
            <a:fld id="{51775141-43AA-4FD5-856A-E9738E9062F2}" type="slidenum">
              <a:rPr lang="en-US">
                <a:solidFill>
                  <a:prstClr val="white">
                    <a:tint val="75000"/>
                  </a:prstClr>
                </a:solidFill>
              </a:rPr>
              <a:pPr>
                <a:defRPr/>
              </a:pPr>
              <a:t>76</a:t>
            </a:fld>
            <a:endParaRPr lang="en-US">
              <a:solidFill>
                <a:prstClr val="white">
                  <a:tint val="75000"/>
                </a:prstClr>
              </a:solidFill>
            </a:endParaRPr>
          </a:p>
        </p:txBody>
      </p:sp>
      <p:sp>
        <p:nvSpPr>
          <p:cNvPr id="1815555" name="Text Box 3"/>
          <p:cNvSpPr txBox="1">
            <a:spLocks noChangeArrowheads="1"/>
          </p:cNvSpPr>
          <p:nvPr/>
        </p:nvSpPr>
        <p:spPr bwMode="auto">
          <a:xfrm>
            <a:off x="2932113" y="1562100"/>
            <a:ext cx="2317750" cy="128587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C0C0C0"/>
            </a:outerShdw>
          </a:effectLst>
        </p:spPr>
        <p:txBody>
          <a:bodyPr tIns="27432" bIns="27432" anchor="ctr"/>
          <a:lstStyle/>
          <a:p>
            <a:pPr marL="177800" indent="-177800" defTabSz="914400" fontAlgn="base">
              <a:lnSpc>
                <a:spcPct val="93000"/>
              </a:lnSpc>
              <a:spcBef>
                <a:spcPct val="40000"/>
              </a:spcBef>
              <a:spcAft>
                <a:spcPct val="0"/>
              </a:spcAft>
              <a:buClr>
                <a:srgbClr val="D60093"/>
              </a:buClr>
              <a:buSzPct val="70000"/>
              <a:buFont typeface="Wingdings" pitchFamily="2" charset="2"/>
              <a:buChar char="n"/>
              <a:defRPr/>
            </a:pPr>
            <a:r>
              <a:rPr lang="en-US" b="1" dirty="0">
                <a:solidFill>
                  <a:srgbClr val="000000"/>
                </a:solidFill>
                <a:latin typeface="Arial Narrow" pitchFamily="34" charset="0"/>
                <a:ea typeface="ヒラギノ角ゴ Pro W3"/>
                <a:cs typeface="ヒラギノ角ゴ Pro W3"/>
                <a:sym typeface="Arial" pitchFamily="34" charset="0"/>
              </a:rPr>
              <a:t>Customers Group</a:t>
            </a:r>
            <a:br>
              <a:rPr lang="en-US" b="1" dirty="0">
                <a:solidFill>
                  <a:srgbClr val="000000"/>
                </a:solidFill>
                <a:latin typeface="Arial Narrow" pitchFamily="34" charset="0"/>
                <a:ea typeface="ヒラギノ角ゴ Pro W3"/>
                <a:cs typeface="ヒラギノ角ゴ Pro W3"/>
                <a:sym typeface="Arial" pitchFamily="34" charset="0"/>
              </a:rPr>
            </a:br>
            <a:r>
              <a:rPr lang="en-US" b="1" dirty="0">
                <a:solidFill>
                  <a:srgbClr val="000000"/>
                </a:solidFill>
                <a:latin typeface="Arial Narrow" pitchFamily="34" charset="0"/>
                <a:ea typeface="ヒラギノ角ゴ Pro W3"/>
                <a:cs typeface="ヒラギノ角ゴ Pro W3"/>
                <a:sym typeface="Arial" pitchFamily="34" charset="0"/>
              </a:rPr>
              <a:t>Write Folder1</a:t>
            </a:r>
          </a:p>
          <a:p>
            <a:pPr marL="177800" indent="-177800" defTabSz="914400" fontAlgn="base">
              <a:lnSpc>
                <a:spcPct val="93000"/>
              </a:lnSpc>
              <a:spcBef>
                <a:spcPct val="40000"/>
              </a:spcBef>
              <a:spcAft>
                <a:spcPct val="0"/>
              </a:spcAft>
              <a:buClr>
                <a:srgbClr val="D60093"/>
              </a:buClr>
              <a:buSzPct val="70000"/>
              <a:buFont typeface="Wingdings" pitchFamily="2" charset="2"/>
              <a:buChar char="n"/>
              <a:defRPr/>
            </a:pPr>
            <a:r>
              <a:rPr lang="en-US" b="1" dirty="0">
                <a:solidFill>
                  <a:srgbClr val="000000"/>
                </a:solidFill>
                <a:latin typeface="Arial Narrow" pitchFamily="34" charset="0"/>
                <a:ea typeface="ヒラギノ角ゴ Pro W3"/>
                <a:cs typeface="ヒラギノ角ゴ Pro W3"/>
                <a:sym typeface="Arial" pitchFamily="34" charset="0"/>
              </a:rPr>
              <a:t>Marketing Group Read Folder1</a:t>
            </a:r>
          </a:p>
        </p:txBody>
      </p:sp>
      <p:sp>
        <p:nvSpPr>
          <p:cNvPr id="1815556" name="Text Box 4"/>
          <p:cNvSpPr txBox="1">
            <a:spLocks noChangeArrowheads="1"/>
          </p:cNvSpPr>
          <p:nvPr/>
        </p:nvSpPr>
        <p:spPr bwMode="auto">
          <a:xfrm>
            <a:off x="2932113" y="3071813"/>
            <a:ext cx="2317750" cy="128587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C0C0C0"/>
            </a:outerShdw>
          </a:effectLst>
        </p:spPr>
        <p:txBody>
          <a:bodyPr tIns="27432" bIns="27432" anchor="ctr"/>
          <a:lstStyle/>
          <a:p>
            <a:pPr marL="177800" indent="-177800" defTabSz="914400" fontAlgn="base">
              <a:lnSpc>
                <a:spcPct val="93000"/>
              </a:lnSpc>
              <a:spcBef>
                <a:spcPct val="40000"/>
              </a:spcBef>
              <a:spcAft>
                <a:spcPct val="0"/>
              </a:spcAft>
              <a:buClr>
                <a:srgbClr val="D60093"/>
              </a:buClr>
              <a:buSzPct val="70000"/>
              <a:buFont typeface="Wingdings" pitchFamily="2" charset="2"/>
              <a:buChar char="n"/>
              <a:defRPr/>
            </a:pPr>
            <a:r>
              <a:rPr lang="en-US" b="1" dirty="0">
                <a:solidFill>
                  <a:srgbClr val="000000"/>
                </a:solidFill>
                <a:latin typeface="Arial Narrow" pitchFamily="34" charset="0"/>
                <a:ea typeface="ヒラギノ角ゴ Pro W3"/>
                <a:cs typeface="ヒラギノ角ゴ Pro W3"/>
                <a:sym typeface="Arial" pitchFamily="34" charset="0"/>
              </a:rPr>
              <a:t>Customers Group</a:t>
            </a:r>
            <a:br>
              <a:rPr lang="en-US" b="1" dirty="0">
                <a:solidFill>
                  <a:srgbClr val="000000"/>
                </a:solidFill>
                <a:latin typeface="Arial Narrow" pitchFamily="34" charset="0"/>
                <a:ea typeface="ヒラギノ角ゴ Pro W3"/>
                <a:cs typeface="ヒラギノ角ゴ Pro W3"/>
                <a:sym typeface="Arial" pitchFamily="34" charset="0"/>
              </a:rPr>
            </a:br>
            <a:r>
              <a:rPr lang="en-US" b="1" dirty="0">
                <a:solidFill>
                  <a:srgbClr val="000000"/>
                </a:solidFill>
                <a:latin typeface="Arial Narrow" pitchFamily="34" charset="0"/>
                <a:ea typeface="ヒラギノ角ゴ Pro W3"/>
                <a:cs typeface="ヒラギノ角ゴ Pro W3"/>
                <a:sym typeface="Arial" pitchFamily="34" charset="0"/>
              </a:rPr>
              <a:t>Read Folder1</a:t>
            </a:r>
          </a:p>
          <a:p>
            <a:pPr marL="177800" indent="-177800" defTabSz="914400" fontAlgn="base">
              <a:lnSpc>
                <a:spcPct val="93000"/>
              </a:lnSpc>
              <a:spcBef>
                <a:spcPct val="40000"/>
              </a:spcBef>
              <a:spcAft>
                <a:spcPct val="0"/>
              </a:spcAft>
              <a:buClr>
                <a:srgbClr val="D60093"/>
              </a:buClr>
              <a:buSzPct val="70000"/>
              <a:buFont typeface="Wingdings" pitchFamily="2" charset="2"/>
              <a:buChar char="n"/>
              <a:defRPr/>
            </a:pPr>
            <a:r>
              <a:rPr lang="en-US" b="1" dirty="0">
                <a:solidFill>
                  <a:srgbClr val="000000"/>
                </a:solidFill>
                <a:latin typeface="Arial Narrow" pitchFamily="34" charset="0"/>
                <a:ea typeface="ヒラギノ角ゴ Pro W3"/>
                <a:cs typeface="ヒラギノ角ゴ Pro W3"/>
                <a:sym typeface="Arial" pitchFamily="34" charset="0"/>
              </a:rPr>
              <a:t>Marketing Group Write Folder2</a:t>
            </a:r>
          </a:p>
        </p:txBody>
      </p:sp>
      <p:sp>
        <p:nvSpPr>
          <p:cNvPr id="1815557" name="Text Box 5"/>
          <p:cNvSpPr txBox="1">
            <a:spLocks noChangeArrowheads="1"/>
          </p:cNvSpPr>
          <p:nvPr/>
        </p:nvSpPr>
        <p:spPr bwMode="auto">
          <a:xfrm>
            <a:off x="2932113" y="4572000"/>
            <a:ext cx="2317750" cy="177482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C0C0C0"/>
            </a:outerShdw>
          </a:effectLst>
        </p:spPr>
        <p:txBody>
          <a:bodyPr tIns="27432" bIns="27432" anchor="ctr"/>
          <a:lstStyle/>
          <a:p>
            <a:pPr marL="177800" indent="-177800" defTabSz="914400" fontAlgn="base">
              <a:lnSpc>
                <a:spcPct val="93000"/>
              </a:lnSpc>
              <a:spcBef>
                <a:spcPct val="40000"/>
              </a:spcBef>
              <a:spcAft>
                <a:spcPct val="0"/>
              </a:spcAft>
              <a:buClr>
                <a:srgbClr val="D60093"/>
              </a:buClr>
              <a:buSzPct val="70000"/>
              <a:buFont typeface="Wingdings" pitchFamily="2" charset="2"/>
              <a:buChar char="n"/>
              <a:defRPr/>
            </a:pPr>
            <a:r>
              <a:rPr lang="en-US" b="1" dirty="0">
                <a:solidFill>
                  <a:srgbClr val="000000"/>
                </a:solidFill>
                <a:latin typeface="Arial Narrow" pitchFamily="34" charset="0"/>
                <a:ea typeface="ヒラギノ角ゴ Pro W3"/>
                <a:cs typeface="ヒラギノ角ゴ Pro W3"/>
                <a:sym typeface="Arial" pitchFamily="34" charset="0"/>
              </a:rPr>
              <a:t>Customers Group</a:t>
            </a:r>
            <a:br>
              <a:rPr lang="en-US" b="1" dirty="0">
                <a:solidFill>
                  <a:srgbClr val="000000"/>
                </a:solidFill>
                <a:latin typeface="Arial Narrow" pitchFamily="34" charset="0"/>
                <a:ea typeface="ヒラギノ角ゴ Pro W3"/>
                <a:cs typeface="ヒラギノ角ゴ Pro W3"/>
                <a:sym typeface="Arial" pitchFamily="34" charset="0"/>
              </a:rPr>
            </a:br>
            <a:r>
              <a:rPr lang="en-US" b="1" dirty="0">
                <a:solidFill>
                  <a:srgbClr val="000000"/>
                </a:solidFill>
                <a:latin typeface="Arial Narrow" pitchFamily="34" charset="0"/>
                <a:ea typeface="ヒラギノ角ゴ Pro W3"/>
                <a:cs typeface="ヒラギノ角ゴ Pro W3"/>
                <a:sym typeface="Arial" pitchFamily="34" charset="0"/>
              </a:rPr>
              <a:t>Modify Folder1</a:t>
            </a:r>
          </a:p>
          <a:p>
            <a:pPr marL="177800" indent="-177800" defTabSz="914400" fontAlgn="base">
              <a:spcBef>
                <a:spcPct val="40000"/>
              </a:spcBef>
              <a:spcAft>
                <a:spcPct val="0"/>
              </a:spcAft>
              <a:buClr>
                <a:srgbClr val="D60093"/>
              </a:buClr>
              <a:buSzPct val="70000"/>
              <a:buFont typeface="Wingdings" pitchFamily="2" charset="2"/>
              <a:buChar char="n"/>
              <a:defRPr/>
            </a:pPr>
            <a:r>
              <a:rPr lang="en-US" b="1" dirty="0">
                <a:solidFill>
                  <a:srgbClr val="000000"/>
                </a:solidFill>
                <a:latin typeface="Arial Narrow" pitchFamily="34" charset="0"/>
                <a:ea typeface="ヒラギノ角ゴ Pro W3"/>
                <a:cs typeface="ヒラギノ角ゴ Pro W3"/>
                <a:sym typeface="Arial" pitchFamily="34" charset="0"/>
              </a:rPr>
              <a:t>File2 should only be accessible to Marketing Group, and only for read access</a:t>
            </a:r>
          </a:p>
        </p:txBody>
      </p:sp>
      <p:sp>
        <p:nvSpPr>
          <p:cNvPr id="50185" name="Freeform 8"/>
          <p:cNvSpPr>
            <a:spLocks/>
          </p:cNvSpPr>
          <p:nvPr/>
        </p:nvSpPr>
        <p:spPr bwMode="auto">
          <a:xfrm>
            <a:off x="7385050" y="4687888"/>
            <a:ext cx="509588" cy="696912"/>
          </a:xfrm>
          <a:custGeom>
            <a:avLst/>
            <a:gdLst>
              <a:gd name="T0" fmla="*/ 0 w 336"/>
              <a:gd name="T1" fmla="*/ 0 h 1056"/>
              <a:gd name="T2" fmla="*/ 0 w 336"/>
              <a:gd name="T3" fmla="*/ 2147483647 h 1056"/>
              <a:gd name="T4" fmla="*/ 2147483647 w 336"/>
              <a:gd name="T5" fmla="*/ 2147483647 h 1056"/>
              <a:gd name="T6" fmla="*/ 0 60000 65536"/>
              <a:gd name="T7" fmla="*/ 0 60000 65536"/>
              <a:gd name="T8" fmla="*/ 0 60000 65536"/>
              <a:gd name="T9" fmla="*/ 0 w 336"/>
              <a:gd name="T10" fmla="*/ 0 h 1056"/>
              <a:gd name="T11" fmla="*/ 336 w 336"/>
              <a:gd name="T12" fmla="*/ 1056 h 1056"/>
            </a:gdLst>
            <a:ahLst/>
            <a:cxnLst>
              <a:cxn ang="T6">
                <a:pos x="T0" y="T1"/>
              </a:cxn>
              <a:cxn ang="T7">
                <a:pos x="T2" y="T3"/>
              </a:cxn>
              <a:cxn ang="T8">
                <a:pos x="T4" y="T5"/>
              </a:cxn>
            </a:cxnLst>
            <a:rect l="T9" t="T10" r="T11" b="T12"/>
            <a:pathLst>
              <a:path w="336" h="1056">
                <a:moveTo>
                  <a:pt x="0" y="0"/>
                </a:moveTo>
                <a:lnTo>
                  <a:pt x="0" y="1056"/>
                </a:lnTo>
                <a:lnTo>
                  <a:pt x="336" y="1056"/>
                </a:lnTo>
              </a:path>
            </a:pathLst>
          </a:custGeom>
          <a:noFill/>
          <a:ln w="38100">
            <a:solidFill>
              <a:srgbClr val="333399"/>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50186" name="Freeform 9"/>
          <p:cNvSpPr>
            <a:spLocks/>
          </p:cNvSpPr>
          <p:nvPr/>
        </p:nvSpPr>
        <p:spPr bwMode="auto">
          <a:xfrm>
            <a:off x="6511925" y="3016250"/>
            <a:ext cx="509588" cy="1533525"/>
          </a:xfrm>
          <a:custGeom>
            <a:avLst/>
            <a:gdLst>
              <a:gd name="T0" fmla="*/ 0 w 336"/>
              <a:gd name="T1" fmla="*/ 0 h 1056"/>
              <a:gd name="T2" fmla="*/ 0 w 336"/>
              <a:gd name="T3" fmla="*/ 2147483647 h 1056"/>
              <a:gd name="T4" fmla="*/ 2147483647 w 336"/>
              <a:gd name="T5" fmla="*/ 2147483647 h 1056"/>
              <a:gd name="T6" fmla="*/ 0 60000 65536"/>
              <a:gd name="T7" fmla="*/ 0 60000 65536"/>
              <a:gd name="T8" fmla="*/ 0 60000 65536"/>
              <a:gd name="T9" fmla="*/ 0 w 336"/>
              <a:gd name="T10" fmla="*/ 0 h 1056"/>
              <a:gd name="T11" fmla="*/ 336 w 336"/>
              <a:gd name="T12" fmla="*/ 1056 h 1056"/>
            </a:gdLst>
            <a:ahLst/>
            <a:cxnLst>
              <a:cxn ang="T6">
                <a:pos x="T0" y="T1"/>
              </a:cxn>
              <a:cxn ang="T7">
                <a:pos x="T2" y="T3"/>
              </a:cxn>
              <a:cxn ang="T8">
                <a:pos x="T4" y="T5"/>
              </a:cxn>
            </a:cxnLst>
            <a:rect l="T9" t="T10" r="T11" b="T12"/>
            <a:pathLst>
              <a:path w="336" h="1056">
                <a:moveTo>
                  <a:pt x="0" y="0"/>
                </a:moveTo>
                <a:lnTo>
                  <a:pt x="0" y="1056"/>
                </a:lnTo>
                <a:lnTo>
                  <a:pt x="336" y="1056"/>
                </a:lnTo>
              </a:path>
            </a:pathLst>
          </a:custGeom>
          <a:noFill/>
          <a:ln w="38100">
            <a:solidFill>
              <a:srgbClr val="333399"/>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1815562" name="AutoShape 10"/>
          <p:cNvSpPr>
            <a:spLocks noChangeArrowheads="1"/>
          </p:cNvSpPr>
          <p:nvPr/>
        </p:nvSpPr>
        <p:spPr bwMode="auto">
          <a:xfrm flipV="1">
            <a:off x="7737475" y="4962525"/>
            <a:ext cx="650875" cy="782638"/>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defTabSz="914400" fontAlgn="base">
              <a:lnSpc>
                <a:spcPct val="93000"/>
              </a:lnSpc>
              <a:spcBef>
                <a:spcPct val="0"/>
              </a:spcBef>
              <a:spcAft>
                <a:spcPct val="0"/>
              </a:spcAft>
              <a:defRPr/>
            </a:pPr>
            <a:r>
              <a:rPr lang="en-US" b="1">
                <a:solidFill>
                  <a:prstClr val="black"/>
                </a:solidFill>
                <a:latin typeface="Arial Narrow" pitchFamily="34" charset="0"/>
                <a:sym typeface="Arial" pitchFamily="34" charset="0"/>
              </a:rPr>
              <a:t>File2</a:t>
            </a:r>
          </a:p>
        </p:txBody>
      </p:sp>
      <p:grpSp>
        <p:nvGrpSpPr>
          <p:cNvPr id="50188" name="Group 11"/>
          <p:cNvGrpSpPr>
            <a:grpSpLocks/>
          </p:cNvGrpSpPr>
          <p:nvPr/>
        </p:nvGrpSpPr>
        <p:grpSpPr bwMode="auto">
          <a:xfrm>
            <a:off x="6002338" y="2235200"/>
            <a:ext cx="1027112" cy="768350"/>
            <a:chOff x="1923" y="1294"/>
            <a:chExt cx="678" cy="529"/>
          </a:xfrm>
        </p:grpSpPr>
        <p:sp>
          <p:nvSpPr>
            <p:cNvPr id="1815564" name="Freeform 12"/>
            <p:cNvSpPr>
              <a:spLocks/>
            </p:cNvSpPr>
            <p:nvPr/>
          </p:nvSpPr>
          <p:spPr bwMode="auto">
            <a:xfrm>
              <a:off x="2002" y="1294"/>
              <a:ext cx="599" cy="529"/>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1815565" name="AutoShape 13"/>
            <p:cNvSpPr>
              <a:spLocks noChangeArrowheads="1"/>
            </p:cNvSpPr>
            <p:nvPr/>
          </p:nvSpPr>
          <p:spPr bwMode="auto">
            <a:xfrm flipH="1">
              <a:off x="1923" y="1466"/>
              <a:ext cx="668" cy="352"/>
            </a:xfrm>
            <a:prstGeom prst="parallelogram">
              <a:avLst>
                <a:gd name="adj" fmla="val 21117"/>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r>
                <a:rPr lang="en-US" b="1">
                  <a:solidFill>
                    <a:srgbClr val="000000"/>
                  </a:solidFill>
                  <a:latin typeface="Arial Narrow" pitchFamily="34" charset="0"/>
                  <a:ea typeface="ヒラギノ角ゴ Pro W3"/>
                  <a:cs typeface="ヒラギノ角ゴ Pro W3"/>
                  <a:sym typeface="Arial" pitchFamily="34" charset="0"/>
                </a:rPr>
                <a:t>Folder1</a:t>
              </a:r>
            </a:p>
          </p:txBody>
        </p:sp>
      </p:grpSp>
      <p:grpSp>
        <p:nvGrpSpPr>
          <p:cNvPr id="50189" name="Group 14"/>
          <p:cNvGrpSpPr>
            <a:grpSpLocks/>
          </p:cNvGrpSpPr>
          <p:nvPr/>
        </p:nvGrpSpPr>
        <p:grpSpPr bwMode="auto">
          <a:xfrm>
            <a:off x="6856413" y="4070350"/>
            <a:ext cx="1027112" cy="768350"/>
            <a:chOff x="2387" y="2598"/>
            <a:chExt cx="678" cy="529"/>
          </a:xfrm>
        </p:grpSpPr>
        <p:sp>
          <p:nvSpPr>
            <p:cNvPr id="1815567" name="Freeform 15"/>
            <p:cNvSpPr>
              <a:spLocks/>
            </p:cNvSpPr>
            <p:nvPr/>
          </p:nvSpPr>
          <p:spPr bwMode="auto">
            <a:xfrm>
              <a:off x="2466" y="2598"/>
              <a:ext cx="599" cy="529"/>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1815568" name="AutoShape 16"/>
            <p:cNvSpPr>
              <a:spLocks noChangeArrowheads="1"/>
            </p:cNvSpPr>
            <p:nvPr/>
          </p:nvSpPr>
          <p:spPr bwMode="auto">
            <a:xfrm flipH="1">
              <a:off x="2387" y="2770"/>
              <a:ext cx="668" cy="352"/>
            </a:xfrm>
            <a:prstGeom prst="parallelogram">
              <a:avLst>
                <a:gd name="adj" fmla="val 21117"/>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defTabSz="914400" fontAlgn="base">
                <a:lnSpc>
                  <a:spcPct val="93000"/>
                </a:lnSpc>
                <a:spcBef>
                  <a:spcPct val="0"/>
                </a:spcBef>
                <a:spcAft>
                  <a:spcPct val="0"/>
                </a:spcAft>
                <a:defRPr/>
              </a:pPr>
              <a:r>
                <a:rPr lang="en-US" b="1">
                  <a:solidFill>
                    <a:srgbClr val="000000"/>
                  </a:solidFill>
                  <a:latin typeface="Arial Narrow" pitchFamily="34" charset="0"/>
                  <a:ea typeface="ヒラギノ角ゴ Pro W3"/>
                  <a:cs typeface="ヒラギノ角ゴ Pro W3"/>
                  <a:sym typeface="Arial" pitchFamily="34" charset="0"/>
                </a:rPr>
                <a:t>Folder2</a:t>
              </a:r>
            </a:p>
          </p:txBody>
        </p:sp>
      </p:grpSp>
      <p:sp>
        <p:nvSpPr>
          <p:cNvPr id="50190" name="Line 17"/>
          <p:cNvSpPr>
            <a:spLocks noChangeShapeType="1"/>
          </p:cNvSpPr>
          <p:nvPr/>
        </p:nvSpPr>
        <p:spPr bwMode="auto">
          <a:xfrm>
            <a:off x="6511925" y="3503613"/>
            <a:ext cx="509588" cy="0"/>
          </a:xfrm>
          <a:prstGeom prst="line">
            <a:avLst/>
          </a:prstGeom>
          <a:noFill/>
          <a:ln w="38100">
            <a:solidFill>
              <a:srgbClr val="333399"/>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sp>
        <p:nvSpPr>
          <p:cNvPr id="1815570" name="AutoShape 18"/>
          <p:cNvSpPr>
            <a:spLocks noChangeArrowheads="1"/>
          </p:cNvSpPr>
          <p:nvPr/>
        </p:nvSpPr>
        <p:spPr bwMode="auto">
          <a:xfrm flipV="1">
            <a:off x="6986588" y="3117850"/>
            <a:ext cx="647700" cy="781050"/>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defTabSz="914400" fontAlgn="base">
              <a:lnSpc>
                <a:spcPct val="93000"/>
              </a:lnSpc>
              <a:spcBef>
                <a:spcPct val="0"/>
              </a:spcBef>
              <a:spcAft>
                <a:spcPct val="0"/>
              </a:spcAft>
              <a:defRPr/>
            </a:pPr>
            <a:r>
              <a:rPr lang="en-US" b="1">
                <a:solidFill>
                  <a:prstClr val="black"/>
                </a:solidFill>
                <a:latin typeface="Arial Narrow" pitchFamily="34" charset="0"/>
                <a:sym typeface="Arial" pitchFamily="34" charset="0"/>
              </a:rPr>
              <a:t>File1</a:t>
            </a:r>
          </a:p>
        </p:txBody>
      </p:sp>
      <p:sp>
        <p:nvSpPr>
          <p:cNvPr id="1815571" name="AutoShape 19"/>
          <p:cNvSpPr>
            <a:spLocks noChangeArrowheads="1"/>
          </p:cNvSpPr>
          <p:nvPr/>
        </p:nvSpPr>
        <p:spPr bwMode="auto">
          <a:xfrm>
            <a:off x="5003800" y="2532063"/>
            <a:ext cx="1152525" cy="401637"/>
          </a:xfrm>
          <a:prstGeom prst="rightArrowCallout">
            <a:avLst>
              <a:gd name="adj1" fmla="val 42963"/>
              <a:gd name="adj2" fmla="val 42074"/>
              <a:gd name="adj3" fmla="val 49699"/>
              <a:gd name="adj4" fmla="val 70199"/>
            </a:avLst>
          </a:prstGeom>
          <a:gradFill rotWithShape="0">
            <a:gsLst>
              <a:gs pos="0">
                <a:srgbClr val="CCECFF"/>
              </a:gs>
              <a:gs pos="100000">
                <a:srgbClr val="CCECFF">
                  <a:gamma/>
                  <a:tint val="0"/>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defTabSz="914400" fontAlgn="base">
              <a:lnSpc>
                <a:spcPct val="93000"/>
              </a:lnSpc>
              <a:spcBef>
                <a:spcPct val="0"/>
              </a:spcBef>
              <a:spcAft>
                <a:spcPct val="0"/>
              </a:spcAft>
              <a:defRPr/>
            </a:pPr>
            <a:endParaRPr lang="it-IT" b="1">
              <a:solidFill>
                <a:srgbClr val="000000"/>
              </a:solidFill>
              <a:latin typeface="Arial Narrow" pitchFamily="34" charset="0"/>
              <a:ea typeface="ヒラギノ角ゴ Pro W3"/>
              <a:cs typeface="ヒラギノ角ゴ Pro W3"/>
              <a:sym typeface="Arial" pitchFamily="34" charset="0"/>
            </a:endParaRPr>
          </a:p>
        </p:txBody>
      </p:sp>
      <p:sp>
        <p:nvSpPr>
          <p:cNvPr id="1815573" name="Freeform 21"/>
          <p:cNvSpPr>
            <a:spLocks/>
          </p:cNvSpPr>
          <p:nvPr/>
        </p:nvSpPr>
        <p:spPr bwMode="auto">
          <a:xfrm>
            <a:off x="5048250" y="2571750"/>
            <a:ext cx="676275" cy="309563"/>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grpSp>
        <p:nvGrpSpPr>
          <p:cNvPr id="50194" name="Group 23"/>
          <p:cNvGrpSpPr>
            <a:grpSpLocks/>
          </p:cNvGrpSpPr>
          <p:nvPr/>
        </p:nvGrpSpPr>
        <p:grpSpPr bwMode="auto">
          <a:xfrm>
            <a:off x="5576888" y="4343400"/>
            <a:ext cx="1358900" cy="401638"/>
            <a:chOff x="3477" y="2652"/>
            <a:chExt cx="896" cy="277"/>
          </a:xfrm>
        </p:grpSpPr>
        <p:sp>
          <p:nvSpPr>
            <p:cNvPr id="1815576" name="AutoShape 24"/>
            <p:cNvSpPr>
              <a:spLocks noChangeArrowheads="1"/>
            </p:cNvSpPr>
            <p:nvPr/>
          </p:nvSpPr>
          <p:spPr bwMode="auto">
            <a:xfrm>
              <a:off x="3477" y="2652"/>
              <a:ext cx="896" cy="277"/>
            </a:xfrm>
            <a:prstGeom prst="rightArrowCallout">
              <a:avLst>
                <a:gd name="adj1" fmla="val 42963"/>
                <a:gd name="adj2" fmla="val 42074"/>
                <a:gd name="adj3" fmla="val 56022"/>
                <a:gd name="adj4" fmla="val 70199"/>
              </a:avLst>
            </a:prstGeom>
            <a:gradFill rotWithShape="0">
              <a:gsLst>
                <a:gs pos="0">
                  <a:srgbClr val="CCECFF"/>
                </a:gs>
                <a:gs pos="100000">
                  <a:srgbClr val="CCECFF">
                    <a:gamma/>
                    <a:tint val="0"/>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defTabSz="914400" fontAlgn="base">
                <a:lnSpc>
                  <a:spcPct val="93000"/>
                </a:lnSpc>
                <a:spcBef>
                  <a:spcPct val="0"/>
                </a:spcBef>
                <a:spcAft>
                  <a:spcPct val="0"/>
                </a:spcAft>
                <a:defRPr/>
              </a:pPr>
              <a:endParaRPr lang="it-IT" b="1">
                <a:solidFill>
                  <a:srgbClr val="000000"/>
                </a:solidFill>
                <a:latin typeface="Arial Narrow" pitchFamily="34" charset="0"/>
                <a:ea typeface="ヒラギノ角ゴ Pro W3"/>
                <a:cs typeface="ヒラギノ角ゴ Pro W3"/>
                <a:sym typeface="Arial" pitchFamily="34" charset="0"/>
              </a:endParaRPr>
            </a:p>
          </p:txBody>
        </p:sp>
        <p:sp>
          <p:nvSpPr>
            <p:cNvPr id="1815578" name="Freeform 26"/>
            <p:cNvSpPr>
              <a:spLocks/>
            </p:cNvSpPr>
            <p:nvPr/>
          </p:nvSpPr>
          <p:spPr bwMode="auto">
            <a:xfrm>
              <a:off x="3519" y="2680"/>
              <a:ext cx="530" cy="209"/>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grpSp>
      <p:grpSp>
        <p:nvGrpSpPr>
          <p:cNvPr id="50195" name="Group 28"/>
          <p:cNvGrpSpPr>
            <a:grpSpLocks/>
          </p:cNvGrpSpPr>
          <p:nvPr/>
        </p:nvGrpSpPr>
        <p:grpSpPr bwMode="auto">
          <a:xfrm>
            <a:off x="6450013" y="5191125"/>
            <a:ext cx="1358900" cy="401638"/>
            <a:chOff x="4037" y="3236"/>
            <a:chExt cx="896" cy="277"/>
          </a:xfrm>
        </p:grpSpPr>
        <p:sp>
          <p:nvSpPr>
            <p:cNvPr id="1815581" name="AutoShape 29"/>
            <p:cNvSpPr>
              <a:spLocks noChangeArrowheads="1"/>
            </p:cNvSpPr>
            <p:nvPr/>
          </p:nvSpPr>
          <p:spPr bwMode="auto">
            <a:xfrm>
              <a:off x="4037" y="3236"/>
              <a:ext cx="896" cy="277"/>
            </a:xfrm>
            <a:prstGeom prst="rightArrowCallout">
              <a:avLst>
                <a:gd name="adj1" fmla="val 42963"/>
                <a:gd name="adj2" fmla="val 42074"/>
                <a:gd name="adj3" fmla="val 56022"/>
                <a:gd name="adj4" fmla="val 70199"/>
              </a:avLst>
            </a:prstGeom>
            <a:gradFill rotWithShape="0">
              <a:gsLst>
                <a:gs pos="0">
                  <a:srgbClr val="CCECFF"/>
                </a:gs>
                <a:gs pos="100000">
                  <a:srgbClr val="CCECFF">
                    <a:gamma/>
                    <a:tint val="0"/>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defTabSz="914400" fontAlgn="base">
                <a:lnSpc>
                  <a:spcPct val="93000"/>
                </a:lnSpc>
                <a:spcBef>
                  <a:spcPct val="0"/>
                </a:spcBef>
                <a:spcAft>
                  <a:spcPct val="0"/>
                </a:spcAft>
                <a:defRPr/>
              </a:pPr>
              <a:endParaRPr lang="it-IT" b="1">
                <a:solidFill>
                  <a:srgbClr val="000000"/>
                </a:solidFill>
                <a:latin typeface="Arial Narrow" pitchFamily="34" charset="0"/>
                <a:ea typeface="ヒラギノ角ゴ Pro W3"/>
                <a:cs typeface="ヒラギノ角ゴ Pro W3"/>
                <a:sym typeface="Arial" pitchFamily="34" charset="0"/>
              </a:endParaRPr>
            </a:p>
          </p:txBody>
        </p:sp>
        <p:sp>
          <p:nvSpPr>
            <p:cNvPr id="1815583" name="Freeform 31"/>
            <p:cNvSpPr>
              <a:spLocks/>
            </p:cNvSpPr>
            <p:nvPr/>
          </p:nvSpPr>
          <p:spPr bwMode="auto">
            <a:xfrm>
              <a:off x="4079" y="3264"/>
              <a:ext cx="530" cy="209"/>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grpSp>
      <p:sp>
        <p:nvSpPr>
          <p:cNvPr id="1815607" name="Rectangle 55"/>
          <p:cNvSpPr>
            <a:spLocks noChangeArrowheads="1"/>
          </p:cNvSpPr>
          <p:nvPr/>
        </p:nvSpPr>
        <p:spPr bwMode="auto">
          <a:xfrm>
            <a:off x="1254125" y="3800475"/>
            <a:ext cx="785813" cy="296863"/>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1752600" fontAlgn="base">
              <a:lnSpc>
                <a:spcPct val="93000"/>
              </a:lnSpc>
              <a:spcBef>
                <a:spcPct val="0"/>
              </a:spcBef>
              <a:spcAft>
                <a:spcPct val="0"/>
              </a:spcAft>
              <a:defRPr/>
            </a:pPr>
            <a:r>
              <a:rPr lang="en-US" b="1">
                <a:solidFill>
                  <a:prstClr val="black"/>
                </a:solidFill>
                <a:latin typeface="Arial Narrow" pitchFamily="34" charset="0"/>
                <a:sym typeface="Arial" pitchFamily="34" charset="0"/>
              </a:rPr>
              <a:t>User1</a:t>
            </a:r>
          </a:p>
        </p:txBody>
      </p:sp>
      <p:sp>
        <p:nvSpPr>
          <p:cNvPr id="1815608" name="Freeform 56"/>
          <p:cNvSpPr>
            <a:spLocks/>
          </p:cNvSpPr>
          <p:nvPr/>
        </p:nvSpPr>
        <p:spPr bwMode="auto">
          <a:xfrm>
            <a:off x="4862513" y="4673600"/>
            <a:ext cx="233362" cy="274638"/>
          </a:xfrm>
          <a:custGeom>
            <a:avLst/>
            <a:gdLst/>
            <a:ahLst/>
            <a:cxnLst>
              <a:cxn ang="0">
                <a:pos x="169" y="771"/>
              </a:cxn>
              <a:cxn ang="0">
                <a:pos x="165" y="785"/>
              </a:cxn>
              <a:cxn ang="0">
                <a:pos x="163" y="800"/>
              </a:cxn>
              <a:cxn ang="0">
                <a:pos x="161" y="812"/>
              </a:cxn>
              <a:cxn ang="0">
                <a:pos x="161" y="823"/>
              </a:cxn>
              <a:cxn ang="0">
                <a:pos x="159" y="835"/>
              </a:cxn>
              <a:cxn ang="0">
                <a:pos x="165" y="881"/>
              </a:cxn>
              <a:cxn ang="0">
                <a:pos x="184" y="935"/>
              </a:cxn>
              <a:cxn ang="0">
                <a:pos x="222" y="981"/>
              </a:cxn>
              <a:cxn ang="0">
                <a:pos x="276" y="1013"/>
              </a:cxn>
              <a:cxn ang="0">
                <a:pos x="341" y="1031"/>
              </a:cxn>
              <a:cxn ang="0">
                <a:pos x="420" y="1032"/>
              </a:cxn>
              <a:cxn ang="0">
                <a:pos x="495" y="1017"/>
              </a:cxn>
              <a:cxn ang="0">
                <a:pos x="560" y="985"/>
              </a:cxn>
              <a:cxn ang="0">
                <a:pos x="612" y="937"/>
              </a:cxn>
              <a:cxn ang="0">
                <a:pos x="645" y="879"/>
              </a:cxn>
              <a:cxn ang="0">
                <a:pos x="654" y="814"/>
              </a:cxn>
              <a:cxn ang="0">
                <a:pos x="643" y="743"/>
              </a:cxn>
              <a:cxn ang="0">
                <a:pos x="604" y="681"/>
              </a:cxn>
              <a:cxn ang="0">
                <a:pos x="541" y="631"/>
              </a:cxn>
              <a:cxn ang="0">
                <a:pos x="462" y="599"/>
              </a:cxn>
              <a:cxn ang="0">
                <a:pos x="366" y="583"/>
              </a:cxn>
              <a:cxn ang="0">
                <a:pos x="316" y="581"/>
              </a:cxn>
              <a:cxn ang="0">
                <a:pos x="293" y="583"/>
              </a:cxn>
              <a:cxn ang="0">
                <a:pos x="269" y="585"/>
              </a:cxn>
              <a:cxn ang="0">
                <a:pos x="244" y="589"/>
              </a:cxn>
              <a:cxn ang="0">
                <a:pos x="217" y="593"/>
              </a:cxn>
              <a:cxn ang="0">
                <a:pos x="608" y="249"/>
              </a:cxn>
              <a:cxn ang="0">
                <a:pos x="219" y="249"/>
              </a:cxn>
              <a:cxn ang="0">
                <a:pos x="196" y="255"/>
              </a:cxn>
              <a:cxn ang="0">
                <a:pos x="176" y="265"/>
              </a:cxn>
              <a:cxn ang="0">
                <a:pos x="157" y="282"/>
              </a:cxn>
              <a:cxn ang="0">
                <a:pos x="138" y="307"/>
              </a:cxn>
              <a:cxn ang="0">
                <a:pos x="88" y="319"/>
              </a:cxn>
              <a:cxn ang="0">
                <a:pos x="207" y="6"/>
              </a:cxn>
              <a:cxn ang="0">
                <a:pos x="217" y="13"/>
              </a:cxn>
              <a:cxn ang="0">
                <a:pos x="226" y="17"/>
              </a:cxn>
              <a:cxn ang="0">
                <a:pos x="238" y="21"/>
              </a:cxn>
              <a:cxn ang="0">
                <a:pos x="253" y="23"/>
              </a:cxn>
              <a:cxn ang="0">
                <a:pos x="850" y="23"/>
              </a:cxn>
              <a:cxn ang="0">
                <a:pos x="648" y="393"/>
              </a:cxn>
              <a:cxn ang="0">
                <a:pos x="756" y="424"/>
              </a:cxn>
              <a:cxn ang="0">
                <a:pos x="842" y="478"/>
              </a:cxn>
              <a:cxn ang="0">
                <a:pos x="909" y="551"/>
              </a:cxn>
              <a:cxn ang="0">
                <a:pos x="952" y="639"/>
              </a:cxn>
              <a:cxn ang="0">
                <a:pos x="965" y="741"/>
              </a:cxn>
              <a:cxn ang="0">
                <a:pos x="959" y="808"/>
              </a:cxn>
              <a:cxn ang="0">
                <a:pos x="944" y="869"/>
              </a:cxn>
              <a:cxn ang="0">
                <a:pos x="917" y="927"/>
              </a:cxn>
              <a:cxn ang="0">
                <a:pos x="882" y="979"/>
              </a:cxn>
              <a:cxn ang="0">
                <a:pos x="836" y="1029"/>
              </a:cxn>
              <a:cxn ang="0">
                <a:pos x="781" y="1071"/>
              </a:cxn>
              <a:cxn ang="0">
                <a:pos x="717" y="1105"/>
              </a:cxn>
              <a:cxn ang="0">
                <a:pos x="650" y="1132"/>
              </a:cxn>
              <a:cxn ang="0">
                <a:pos x="576" y="1150"/>
              </a:cxn>
              <a:cxn ang="0">
                <a:pos x="497" y="1161"/>
              </a:cxn>
              <a:cxn ang="0">
                <a:pos x="409" y="1161"/>
              </a:cxn>
              <a:cxn ang="0">
                <a:pos x="318" y="1153"/>
              </a:cxn>
              <a:cxn ang="0">
                <a:pos x="234" y="1138"/>
              </a:cxn>
              <a:cxn ang="0">
                <a:pos x="153" y="1113"/>
              </a:cxn>
              <a:cxn ang="0">
                <a:pos x="75" y="1079"/>
              </a:cxn>
              <a:cxn ang="0">
                <a:pos x="0" y="1034"/>
              </a:cxn>
            </a:cxnLst>
            <a:rect l="0" t="0" r="r" b="b"/>
            <a:pathLst>
              <a:path w="965" h="1163">
                <a:moveTo>
                  <a:pt x="0" y="1034"/>
                </a:moveTo>
                <a:lnTo>
                  <a:pt x="132" y="754"/>
                </a:lnTo>
                <a:lnTo>
                  <a:pt x="169" y="771"/>
                </a:lnTo>
                <a:lnTo>
                  <a:pt x="167" y="775"/>
                </a:lnTo>
                <a:lnTo>
                  <a:pt x="167" y="781"/>
                </a:lnTo>
                <a:lnTo>
                  <a:pt x="165" y="785"/>
                </a:lnTo>
                <a:lnTo>
                  <a:pt x="165" y="791"/>
                </a:lnTo>
                <a:lnTo>
                  <a:pt x="163" y="794"/>
                </a:lnTo>
                <a:lnTo>
                  <a:pt x="163" y="800"/>
                </a:lnTo>
                <a:lnTo>
                  <a:pt x="163" y="804"/>
                </a:lnTo>
                <a:lnTo>
                  <a:pt x="163" y="808"/>
                </a:lnTo>
                <a:lnTo>
                  <a:pt x="161" y="812"/>
                </a:lnTo>
                <a:lnTo>
                  <a:pt x="161" y="816"/>
                </a:lnTo>
                <a:lnTo>
                  <a:pt x="161" y="819"/>
                </a:lnTo>
                <a:lnTo>
                  <a:pt x="161" y="823"/>
                </a:lnTo>
                <a:lnTo>
                  <a:pt x="161" y="827"/>
                </a:lnTo>
                <a:lnTo>
                  <a:pt x="161" y="831"/>
                </a:lnTo>
                <a:lnTo>
                  <a:pt x="159" y="835"/>
                </a:lnTo>
                <a:lnTo>
                  <a:pt x="159" y="839"/>
                </a:lnTo>
                <a:lnTo>
                  <a:pt x="161" y="860"/>
                </a:lnTo>
                <a:lnTo>
                  <a:pt x="165" y="881"/>
                </a:lnTo>
                <a:lnTo>
                  <a:pt x="169" y="900"/>
                </a:lnTo>
                <a:lnTo>
                  <a:pt x="176" y="917"/>
                </a:lnTo>
                <a:lnTo>
                  <a:pt x="184" y="935"/>
                </a:lnTo>
                <a:lnTo>
                  <a:pt x="196" y="952"/>
                </a:lnTo>
                <a:lnTo>
                  <a:pt x="209" y="967"/>
                </a:lnTo>
                <a:lnTo>
                  <a:pt x="222" y="981"/>
                </a:lnTo>
                <a:lnTo>
                  <a:pt x="240" y="992"/>
                </a:lnTo>
                <a:lnTo>
                  <a:pt x="257" y="1004"/>
                </a:lnTo>
                <a:lnTo>
                  <a:pt x="276" y="1013"/>
                </a:lnTo>
                <a:lnTo>
                  <a:pt x="297" y="1019"/>
                </a:lnTo>
                <a:lnTo>
                  <a:pt x="318" y="1025"/>
                </a:lnTo>
                <a:lnTo>
                  <a:pt x="341" y="1031"/>
                </a:lnTo>
                <a:lnTo>
                  <a:pt x="366" y="1032"/>
                </a:lnTo>
                <a:lnTo>
                  <a:pt x="393" y="1032"/>
                </a:lnTo>
                <a:lnTo>
                  <a:pt x="420" y="1032"/>
                </a:lnTo>
                <a:lnTo>
                  <a:pt x="447" y="1029"/>
                </a:lnTo>
                <a:lnTo>
                  <a:pt x="472" y="1025"/>
                </a:lnTo>
                <a:lnTo>
                  <a:pt x="495" y="1017"/>
                </a:lnTo>
                <a:lnTo>
                  <a:pt x="518" y="1008"/>
                </a:lnTo>
                <a:lnTo>
                  <a:pt x="539" y="998"/>
                </a:lnTo>
                <a:lnTo>
                  <a:pt x="560" y="985"/>
                </a:lnTo>
                <a:lnTo>
                  <a:pt x="579" y="969"/>
                </a:lnTo>
                <a:lnTo>
                  <a:pt x="597" y="954"/>
                </a:lnTo>
                <a:lnTo>
                  <a:pt x="612" y="937"/>
                </a:lnTo>
                <a:lnTo>
                  <a:pt x="625" y="917"/>
                </a:lnTo>
                <a:lnTo>
                  <a:pt x="637" y="900"/>
                </a:lnTo>
                <a:lnTo>
                  <a:pt x="645" y="879"/>
                </a:lnTo>
                <a:lnTo>
                  <a:pt x="650" y="858"/>
                </a:lnTo>
                <a:lnTo>
                  <a:pt x="654" y="837"/>
                </a:lnTo>
                <a:lnTo>
                  <a:pt x="654" y="814"/>
                </a:lnTo>
                <a:lnTo>
                  <a:pt x="654" y="789"/>
                </a:lnTo>
                <a:lnTo>
                  <a:pt x="648" y="766"/>
                </a:lnTo>
                <a:lnTo>
                  <a:pt x="643" y="743"/>
                </a:lnTo>
                <a:lnTo>
                  <a:pt x="633" y="722"/>
                </a:lnTo>
                <a:lnTo>
                  <a:pt x="620" y="700"/>
                </a:lnTo>
                <a:lnTo>
                  <a:pt x="604" y="681"/>
                </a:lnTo>
                <a:lnTo>
                  <a:pt x="585" y="664"/>
                </a:lnTo>
                <a:lnTo>
                  <a:pt x="564" y="647"/>
                </a:lnTo>
                <a:lnTo>
                  <a:pt x="541" y="631"/>
                </a:lnTo>
                <a:lnTo>
                  <a:pt x="516" y="618"/>
                </a:lnTo>
                <a:lnTo>
                  <a:pt x="491" y="606"/>
                </a:lnTo>
                <a:lnTo>
                  <a:pt x="462" y="599"/>
                </a:lnTo>
                <a:lnTo>
                  <a:pt x="432" y="591"/>
                </a:lnTo>
                <a:lnTo>
                  <a:pt x="401" y="585"/>
                </a:lnTo>
                <a:lnTo>
                  <a:pt x="366" y="583"/>
                </a:lnTo>
                <a:lnTo>
                  <a:pt x="332" y="581"/>
                </a:lnTo>
                <a:lnTo>
                  <a:pt x="324" y="581"/>
                </a:lnTo>
                <a:lnTo>
                  <a:pt x="316" y="581"/>
                </a:lnTo>
                <a:lnTo>
                  <a:pt x="309" y="581"/>
                </a:lnTo>
                <a:lnTo>
                  <a:pt x="301" y="583"/>
                </a:lnTo>
                <a:lnTo>
                  <a:pt x="293" y="583"/>
                </a:lnTo>
                <a:lnTo>
                  <a:pt x="286" y="583"/>
                </a:lnTo>
                <a:lnTo>
                  <a:pt x="276" y="585"/>
                </a:lnTo>
                <a:lnTo>
                  <a:pt x="269" y="585"/>
                </a:lnTo>
                <a:lnTo>
                  <a:pt x="261" y="587"/>
                </a:lnTo>
                <a:lnTo>
                  <a:pt x="251" y="587"/>
                </a:lnTo>
                <a:lnTo>
                  <a:pt x="244" y="589"/>
                </a:lnTo>
                <a:lnTo>
                  <a:pt x="234" y="589"/>
                </a:lnTo>
                <a:lnTo>
                  <a:pt x="226" y="591"/>
                </a:lnTo>
                <a:lnTo>
                  <a:pt x="217" y="593"/>
                </a:lnTo>
                <a:lnTo>
                  <a:pt x="207" y="595"/>
                </a:lnTo>
                <a:lnTo>
                  <a:pt x="199" y="597"/>
                </a:lnTo>
                <a:lnTo>
                  <a:pt x="608" y="249"/>
                </a:lnTo>
                <a:lnTo>
                  <a:pt x="236" y="249"/>
                </a:lnTo>
                <a:lnTo>
                  <a:pt x="228" y="249"/>
                </a:lnTo>
                <a:lnTo>
                  <a:pt x="219" y="249"/>
                </a:lnTo>
                <a:lnTo>
                  <a:pt x="211" y="251"/>
                </a:lnTo>
                <a:lnTo>
                  <a:pt x="203" y="253"/>
                </a:lnTo>
                <a:lnTo>
                  <a:pt x="196" y="255"/>
                </a:lnTo>
                <a:lnTo>
                  <a:pt x="190" y="257"/>
                </a:lnTo>
                <a:lnTo>
                  <a:pt x="182" y="261"/>
                </a:lnTo>
                <a:lnTo>
                  <a:pt x="176" y="265"/>
                </a:lnTo>
                <a:lnTo>
                  <a:pt x="171" y="271"/>
                </a:lnTo>
                <a:lnTo>
                  <a:pt x="163" y="276"/>
                </a:lnTo>
                <a:lnTo>
                  <a:pt x="157" y="282"/>
                </a:lnTo>
                <a:lnTo>
                  <a:pt x="151" y="290"/>
                </a:lnTo>
                <a:lnTo>
                  <a:pt x="146" y="297"/>
                </a:lnTo>
                <a:lnTo>
                  <a:pt x="138" y="307"/>
                </a:lnTo>
                <a:lnTo>
                  <a:pt x="132" y="317"/>
                </a:lnTo>
                <a:lnTo>
                  <a:pt x="125" y="328"/>
                </a:lnTo>
                <a:lnTo>
                  <a:pt x="88" y="319"/>
                </a:lnTo>
                <a:lnTo>
                  <a:pt x="199" y="0"/>
                </a:lnTo>
                <a:lnTo>
                  <a:pt x="203" y="2"/>
                </a:lnTo>
                <a:lnTo>
                  <a:pt x="207" y="6"/>
                </a:lnTo>
                <a:lnTo>
                  <a:pt x="209" y="8"/>
                </a:lnTo>
                <a:lnTo>
                  <a:pt x="213" y="11"/>
                </a:lnTo>
                <a:lnTo>
                  <a:pt x="217" y="13"/>
                </a:lnTo>
                <a:lnTo>
                  <a:pt x="221" y="15"/>
                </a:lnTo>
                <a:lnTo>
                  <a:pt x="224" y="17"/>
                </a:lnTo>
                <a:lnTo>
                  <a:pt x="226" y="17"/>
                </a:lnTo>
                <a:lnTo>
                  <a:pt x="230" y="19"/>
                </a:lnTo>
                <a:lnTo>
                  <a:pt x="234" y="21"/>
                </a:lnTo>
                <a:lnTo>
                  <a:pt x="238" y="21"/>
                </a:lnTo>
                <a:lnTo>
                  <a:pt x="244" y="21"/>
                </a:lnTo>
                <a:lnTo>
                  <a:pt x="247" y="23"/>
                </a:lnTo>
                <a:lnTo>
                  <a:pt x="253" y="23"/>
                </a:lnTo>
                <a:lnTo>
                  <a:pt x="259" y="23"/>
                </a:lnTo>
                <a:lnTo>
                  <a:pt x="263" y="23"/>
                </a:lnTo>
                <a:lnTo>
                  <a:pt x="850" y="23"/>
                </a:lnTo>
                <a:lnTo>
                  <a:pt x="906" y="155"/>
                </a:lnTo>
                <a:lnTo>
                  <a:pt x="608" y="390"/>
                </a:lnTo>
                <a:lnTo>
                  <a:pt x="648" y="393"/>
                </a:lnTo>
                <a:lnTo>
                  <a:pt x="687" y="403"/>
                </a:lnTo>
                <a:lnTo>
                  <a:pt x="721" y="413"/>
                </a:lnTo>
                <a:lnTo>
                  <a:pt x="756" y="424"/>
                </a:lnTo>
                <a:lnTo>
                  <a:pt x="787" y="439"/>
                </a:lnTo>
                <a:lnTo>
                  <a:pt x="815" y="459"/>
                </a:lnTo>
                <a:lnTo>
                  <a:pt x="842" y="478"/>
                </a:lnTo>
                <a:lnTo>
                  <a:pt x="869" y="501"/>
                </a:lnTo>
                <a:lnTo>
                  <a:pt x="890" y="526"/>
                </a:lnTo>
                <a:lnTo>
                  <a:pt x="909" y="551"/>
                </a:lnTo>
                <a:lnTo>
                  <a:pt x="927" y="580"/>
                </a:lnTo>
                <a:lnTo>
                  <a:pt x="940" y="608"/>
                </a:lnTo>
                <a:lnTo>
                  <a:pt x="952" y="639"/>
                </a:lnTo>
                <a:lnTo>
                  <a:pt x="957" y="672"/>
                </a:lnTo>
                <a:lnTo>
                  <a:pt x="963" y="704"/>
                </a:lnTo>
                <a:lnTo>
                  <a:pt x="965" y="741"/>
                </a:lnTo>
                <a:lnTo>
                  <a:pt x="963" y="764"/>
                </a:lnTo>
                <a:lnTo>
                  <a:pt x="961" y="785"/>
                </a:lnTo>
                <a:lnTo>
                  <a:pt x="959" y="808"/>
                </a:lnTo>
                <a:lnTo>
                  <a:pt x="955" y="829"/>
                </a:lnTo>
                <a:lnTo>
                  <a:pt x="950" y="848"/>
                </a:lnTo>
                <a:lnTo>
                  <a:pt x="944" y="869"/>
                </a:lnTo>
                <a:lnTo>
                  <a:pt x="936" y="889"/>
                </a:lnTo>
                <a:lnTo>
                  <a:pt x="929" y="908"/>
                </a:lnTo>
                <a:lnTo>
                  <a:pt x="917" y="927"/>
                </a:lnTo>
                <a:lnTo>
                  <a:pt x="907" y="944"/>
                </a:lnTo>
                <a:lnTo>
                  <a:pt x="896" y="961"/>
                </a:lnTo>
                <a:lnTo>
                  <a:pt x="882" y="979"/>
                </a:lnTo>
                <a:lnTo>
                  <a:pt x="867" y="996"/>
                </a:lnTo>
                <a:lnTo>
                  <a:pt x="852" y="1011"/>
                </a:lnTo>
                <a:lnTo>
                  <a:pt x="836" y="1029"/>
                </a:lnTo>
                <a:lnTo>
                  <a:pt x="817" y="1042"/>
                </a:lnTo>
                <a:lnTo>
                  <a:pt x="800" y="1057"/>
                </a:lnTo>
                <a:lnTo>
                  <a:pt x="781" y="1071"/>
                </a:lnTo>
                <a:lnTo>
                  <a:pt x="760" y="1084"/>
                </a:lnTo>
                <a:lnTo>
                  <a:pt x="741" y="1096"/>
                </a:lnTo>
                <a:lnTo>
                  <a:pt x="717" y="1105"/>
                </a:lnTo>
                <a:lnTo>
                  <a:pt x="696" y="1115"/>
                </a:lnTo>
                <a:lnTo>
                  <a:pt x="673" y="1125"/>
                </a:lnTo>
                <a:lnTo>
                  <a:pt x="650" y="1132"/>
                </a:lnTo>
                <a:lnTo>
                  <a:pt x="625" y="1140"/>
                </a:lnTo>
                <a:lnTo>
                  <a:pt x="602" y="1146"/>
                </a:lnTo>
                <a:lnTo>
                  <a:pt x="576" y="1150"/>
                </a:lnTo>
                <a:lnTo>
                  <a:pt x="551" y="1155"/>
                </a:lnTo>
                <a:lnTo>
                  <a:pt x="524" y="1157"/>
                </a:lnTo>
                <a:lnTo>
                  <a:pt x="497" y="1161"/>
                </a:lnTo>
                <a:lnTo>
                  <a:pt x="468" y="1161"/>
                </a:lnTo>
                <a:lnTo>
                  <a:pt x="439" y="1163"/>
                </a:lnTo>
                <a:lnTo>
                  <a:pt x="409" y="1161"/>
                </a:lnTo>
                <a:lnTo>
                  <a:pt x="378" y="1161"/>
                </a:lnTo>
                <a:lnTo>
                  <a:pt x="349" y="1157"/>
                </a:lnTo>
                <a:lnTo>
                  <a:pt x="318" y="1153"/>
                </a:lnTo>
                <a:lnTo>
                  <a:pt x="290" y="1150"/>
                </a:lnTo>
                <a:lnTo>
                  <a:pt x="263" y="1144"/>
                </a:lnTo>
                <a:lnTo>
                  <a:pt x="234" y="1138"/>
                </a:lnTo>
                <a:lnTo>
                  <a:pt x="207" y="1130"/>
                </a:lnTo>
                <a:lnTo>
                  <a:pt x="180" y="1123"/>
                </a:lnTo>
                <a:lnTo>
                  <a:pt x="153" y="1113"/>
                </a:lnTo>
                <a:lnTo>
                  <a:pt x="127" y="1102"/>
                </a:lnTo>
                <a:lnTo>
                  <a:pt x="102" y="1090"/>
                </a:lnTo>
                <a:lnTo>
                  <a:pt x="75" y="1079"/>
                </a:lnTo>
                <a:lnTo>
                  <a:pt x="50" y="1065"/>
                </a:lnTo>
                <a:lnTo>
                  <a:pt x="25" y="1050"/>
                </a:lnTo>
                <a:lnTo>
                  <a:pt x="0" y="1034"/>
                </a:lnTo>
              </a:path>
            </a:pathLst>
          </a:custGeom>
          <a:gradFill rotWithShape="0">
            <a:gsLst>
              <a:gs pos="0">
                <a:srgbClr val="D80081">
                  <a:gamma/>
                  <a:tint val="42745"/>
                  <a:invGamma/>
                </a:srgbClr>
              </a:gs>
              <a:gs pos="100000">
                <a:srgbClr val="D80081"/>
              </a:gs>
            </a:gsLst>
            <a:lin ang="5400000" scaled="1"/>
          </a:gradFill>
          <a:ln w="0" cap="sq" cmpd="sng">
            <a:noFill/>
            <a:prstDash val="solid"/>
            <a:miter lim="800000"/>
            <a:headEnd type="none" w="med" len="med"/>
            <a:tailEnd type="none" w="med" len="med"/>
          </a:ln>
          <a:effectLst>
            <a:outerShdw dist="17961" dir="2700000" algn="ctr" rotWithShape="0">
              <a:srgbClr val="808080"/>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1815609" name="Freeform 57"/>
          <p:cNvSpPr>
            <a:spLocks/>
          </p:cNvSpPr>
          <p:nvPr/>
        </p:nvSpPr>
        <p:spPr bwMode="auto">
          <a:xfrm>
            <a:off x="4854575" y="3159125"/>
            <a:ext cx="250825" cy="277813"/>
          </a:xfrm>
          <a:custGeom>
            <a:avLst/>
            <a:gdLst/>
            <a:ahLst/>
            <a:cxnLst>
              <a:cxn ang="0">
                <a:pos x="100" y="783"/>
              </a:cxn>
              <a:cxn ang="0">
                <a:pos x="229" y="667"/>
              </a:cxn>
              <a:cxn ang="0">
                <a:pos x="332" y="550"/>
              </a:cxn>
              <a:cxn ang="0">
                <a:pos x="404" y="437"/>
              </a:cxn>
              <a:cxn ang="0">
                <a:pos x="433" y="366"/>
              </a:cxn>
              <a:cxn ang="0">
                <a:pos x="446" y="315"/>
              </a:cxn>
              <a:cxn ang="0">
                <a:pos x="451" y="268"/>
              </a:cxn>
              <a:cxn ang="0">
                <a:pos x="445" y="218"/>
              </a:cxn>
              <a:cxn ang="0">
                <a:pos x="429" y="177"/>
              </a:cxn>
              <a:cxn ang="0">
                <a:pos x="401" y="143"/>
              </a:cxn>
              <a:cxn ang="0">
                <a:pos x="367" y="122"/>
              </a:cxn>
              <a:cxn ang="0">
                <a:pos x="323" y="111"/>
              </a:cxn>
              <a:cxn ang="0">
                <a:pos x="267" y="114"/>
              </a:cxn>
              <a:cxn ang="0">
                <a:pos x="213" y="132"/>
              </a:cxn>
              <a:cxn ang="0">
                <a:pos x="168" y="163"/>
              </a:cxn>
              <a:cxn ang="0">
                <a:pos x="135" y="210"/>
              </a:cxn>
              <a:cxn ang="0">
                <a:pos x="114" y="266"/>
              </a:cxn>
              <a:cxn ang="0">
                <a:pos x="84" y="315"/>
              </a:cxn>
              <a:cxn ang="0">
                <a:pos x="68" y="75"/>
              </a:cxn>
              <a:cxn ang="0">
                <a:pos x="138" y="46"/>
              </a:cxn>
              <a:cxn ang="0">
                <a:pos x="207" y="25"/>
              </a:cxn>
              <a:cxn ang="0">
                <a:pos x="275" y="10"/>
              </a:cxn>
              <a:cxn ang="0">
                <a:pos x="343" y="1"/>
              </a:cxn>
              <a:cxn ang="0">
                <a:pos x="423" y="1"/>
              </a:cxn>
              <a:cxn ang="0">
                <a:pos x="522" y="17"/>
              </a:cxn>
              <a:cxn ang="0">
                <a:pos x="604" y="52"/>
              </a:cxn>
              <a:cxn ang="0">
                <a:pos x="648" y="85"/>
              </a:cxn>
              <a:cxn ang="0">
                <a:pos x="674" y="113"/>
              </a:cxn>
              <a:cxn ang="0">
                <a:pos x="694" y="145"/>
              </a:cxn>
              <a:cxn ang="0">
                <a:pos x="708" y="179"/>
              </a:cxn>
              <a:cxn ang="0">
                <a:pos x="716" y="217"/>
              </a:cxn>
              <a:cxn ang="0">
                <a:pos x="716" y="268"/>
              </a:cxn>
              <a:cxn ang="0">
                <a:pos x="701" y="337"/>
              </a:cxn>
              <a:cxn ang="0">
                <a:pos x="668" y="407"/>
              </a:cxn>
              <a:cxn ang="0">
                <a:pos x="611" y="477"/>
              </a:cxn>
              <a:cxn ang="0">
                <a:pos x="520" y="567"/>
              </a:cxn>
              <a:cxn ang="0">
                <a:pos x="391" y="676"/>
              </a:cxn>
              <a:cxn ang="0">
                <a:pos x="630" y="674"/>
              </a:cxn>
              <a:cxn ang="0">
                <a:pos x="662" y="670"/>
              </a:cxn>
              <a:cxn ang="0">
                <a:pos x="687" y="660"/>
              </a:cxn>
              <a:cxn ang="0">
                <a:pos x="707" y="645"/>
              </a:cxn>
              <a:cxn ang="0">
                <a:pos x="723" y="625"/>
              </a:cxn>
              <a:cxn ang="0">
                <a:pos x="761" y="615"/>
              </a:cxn>
              <a:cxn ang="0">
                <a:pos x="649" y="877"/>
              </a:cxn>
              <a:cxn ang="0">
                <a:pos x="642" y="870"/>
              </a:cxn>
              <a:cxn ang="0">
                <a:pos x="633" y="865"/>
              </a:cxn>
              <a:cxn ang="0">
                <a:pos x="621" y="862"/>
              </a:cxn>
              <a:cxn ang="0">
                <a:pos x="607" y="861"/>
              </a:cxn>
              <a:cxn ang="0">
                <a:pos x="0" y="859"/>
              </a:cxn>
            </a:cxnLst>
            <a:rect l="0" t="0" r="r" b="b"/>
            <a:pathLst>
              <a:path w="761" h="883">
                <a:moveTo>
                  <a:pt x="0" y="859"/>
                </a:moveTo>
                <a:lnTo>
                  <a:pt x="52" y="822"/>
                </a:lnTo>
                <a:lnTo>
                  <a:pt x="100" y="783"/>
                </a:lnTo>
                <a:lnTo>
                  <a:pt x="146" y="745"/>
                </a:lnTo>
                <a:lnTo>
                  <a:pt x="190" y="706"/>
                </a:lnTo>
                <a:lnTo>
                  <a:pt x="229" y="667"/>
                </a:lnTo>
                <a:lnTo>
                  <a:pt x="267" y="629"/>
                </a:lnTo>
                <a:lnTo>
                  <a:pt x="300" y="589"/>
                </a:lnTo>
                <a:lnTo>
                  <a:pt x="332" y="550"/>
                </a:lnTo>
                <a:lnTo>
                  <a:pt x="359" y="512"/>
                </a:lnTo>
                <a:lnTo>
                  <a:pt x="384" y="473"/>
                </a:lnTo>
                <a:lnTo>
                  <a:pt x="404" y="437"/>
                </a:lnTo>
                <a:lnTo>
                  <a:pt x="420" y="401"/>
                </a:lnTo>
                <a:lnTo>
                  <a:pt x="427" y="383"/>
                </a:lnTo>
                <a:lnTo>
                  <a:pt x="433" y="366"/>
                </a:lnTo>
                <a:lnTo>
                  <a:pt x="439" y="349"/>
                </a:lnTo>
                <a:lnTo>
                  <a:pt x="443" y="333"/>
                </a:lnTo>
                <a:lnTo>
                  <a:pt x="446" y="315"/>
                </a:lnTo>
                <a:lnTo>
                  <a:pt x="449" y="299"/>
                </a:lnTo>
                <a:lnTo>
                  <a:pt x="451" y="284"/>
                </a:lnTo>
                <a:lnTo>
                  <a:pt x="451" y="268"/>
                </a:lnTo>
                <a:lnTo>
                  <a:pt x="451" y="250"/>
                </a:lnTo>
                <a:lnTo>
                  <a:pt x="448" y="234"/>
                </a:lnTo>
                <a:lnTo>
                  <a:pt x="445" y="218"/>
                </a:lnTo>
                <a:lnTo>
                  <a:pt x="440" y="204"/>
                </a:lnTo>
                <a:lnTo>
                  <a:pt x="435" y="190"/>
                </a:lnTo>
                <a:lnTo>
                  <a:pt x="429" y="177"/>
                </a:lnTo>
                <a:lnTo>
                  <a:pt x="420" y="165"/>
                </a:lnTo>
                <a:lnTo>
                  <a:pt x="411" y="153"/>
                </a:lnTo>
                <a:lnTo>
                  <a:pt x="401" y="143"/>
                </a:lnTo>
                <a:lnTo>
                  <a:pt x="390" y="135"/>
                </a:lnTo>
                <a:lnTo>
                  <a:pt x="378" y="127"/>
                </a:lnTo>
                <a:lnTo>
                  <a:pt x="367" y="122"/>
                </a:lnTo>
                <a:lnTo>
                  <a:pt x="352" y="116"/>
                </a:lnTo>
                <a:lnTo>
                  <a:pt x="339" y="113"/>
                </a:lnTo>
                <a:lnTo>
                  <a:pt x="323" y="111"/>
                </a:lnTo>
                <a:lnTo>
                  <a:pt x="307" y="110"/>
                </a:lnTo>
                <a:lnTo>
                  <a:pt x="287" y="111"/>
                </a:lnTo>
                <a:lnTo>
                  <a:pt x="267" y="114"/>
                </a:lnTo>
                <a:lnTo>
                  <a:pt x="248" y="117"/>
                </a:lnTo>
                <a:lnTo>
                  <a:pt x="229" y="123"/>
                </a:lnTo>
                <a:lnTo>
                  <a:pt x="213" y="132"/>
                </a:lnTo>
                <a:lnTo>
                  <a:pt x="197" y="140"/>
                </a:lnTo>
                <a:lnTo>
                  <a:pt x="181" y="150"/>
                </a:lnTo>
                <a:lnTo>
                  <a:pt x="168" y="163"/>
                </a:lnTo>
                <a:lnTo>
                  <a:pt x="155" y="178"/>
                </a:lnTo>
                <a:lnTo>
                  <a:pt x="145" y="192"/>
                </a:lnTo>
                <a:lnTo>
                  <a:pt x="135" y="210"/>
                </a:lnTo>
                <a:lnTo>
                  <a:pt x="126" y="227"/>
                </a:lnTo>
                <a:lnTo>
                  <a:pt x="120" y="246"/>
                </a:lnTo>
                <a:lnTo>
                  <a:pt x="114" y="266"/>
                </a:lnTo>
                <a:lnTo>
                  <a:pt x="112" y="288"/>
                </a:lnTo>
                <a:lnTo>
                  <a:pt x="109" y="311"/>
                </a:lnTo>
                <a:lnTo>
                  <a:pt x="84" y="315"/>
                </a:lnTo>
                <a:lnTo>
                  <a:pt x="22" y="98"/>
                </a:lnTo>
                <a:lnTo>
                  <a:pt x="45" y="87"/>
                </a:lnTo>
                <a:lnTo>
                  <a:pt x="68" y="75"/>
                </a:lnTo>
                <a:lnTo>
                  <a:pt x="91" y="65"/>
                </a:lnTo>
                <a:lnTo>
                  <a:pt x="114" y="55"/>
                </a:lnTo>
                <a:lnTo>
                  <a:pt x="138" y="46"/>
                </a:lnTo>
                <a:lnTo>
                  <a:pt x="161" y="39"/>
                </a:lnTo>
                <a:lnTo>
                  <a:pt x="184" y="32"/>
                </a:lnTo>
                <a:lnTo>
                  <a:pt x="207" y="25"/>
                </a:lnTo>
                <a:lnTo>
                  <a:pt x="230" y="19"/>
                </a:lnTo>
                <a:lnTo>
                  <a:pt x="254" y="14"/>
                </a:lnTo>
                <a:lnTo>
                  <a:pt x="275" y="10"/>
                </a:lnTo>
                <a:lnTo>
                  <a:pt x="298" y="7"/>
                </a:lnTo>
                <a:lnTo>
                  <a:pt x="320" y="4"/>
                </a:lnTo>
                <a:lnTo>
                  <a:pt x="343" y="1"/>
                </a:lnTo>
                <a:lnTo>
                  <a:pt x="365" y="1"/>
                </a:lnTo>
                <a:lnTo>
                  <a:pt x="387" y="0"/>
                </a:lnTo>
                <a:lnTo>
                  <a:pt x="423" y="1"/>
                </a:lnTo>
                <a:lnTo>
                  <a:pt x="458" y="4"/>
                </a:lnTo>
                <a:lnTo>
                  <a:pt x="491" y="10"/>
                </a:lnTo>
                <a:lnTo>
                  <a:pt x="522" y="17"/>
                </a:lnTo>
                <a:lnTo>
                  <a:pt x="550" y="26"/>
                </a:lnTo>
                <a:lnTo>
                  <a:pt x="578" y="38"/>
                </a:lnTo>
                <a:lnTo>
                  <a:pt x="604" y="52"/>
                </a:lnTo>
                <a:lnTo>
                  <a:pt x="627" y="68"/>
                </a:lnTo>
                <a:lnTo>
                  <a:pt x="637" y="77"/>
                </a:lnTo>
                <a:lnTo>
                  <a:pt x="648" y="85"/>
                </a:lnTo>
                <a:lnTo>
                  <a:pt x="658" y="94"/>
                </a:lnTo>
                <a:lnTo>
                  <a:pt x="666" y="104"/>
                </a:lnTo>
                <a:lnTo>
                  <a:pt x="674" y="113"/>
                </a:lnTo>
                <a:lnTo>
                  <a:pt x="682" y="124"/>
                </a:lnTo>
                <a:lnTo>
                  <a:pt x="688" y="135"/>
                </a:lnTo>
                <a:lnTo>
                  <a:pt x="694" y="145"/>
                </a:lnTo>
                <a:lnTo>
                  <a:pt x="700" y="156"/>
                </a:lnTo>
                <a:lnTo>
                  <a:pt x="704" y="168"/>
                </a:lnTo>
                <a:lnTo>
                  <a:pt x="708" y="179"/>
                </a:lnTo>
                <a:lnTo>
                  <a:pt x="711" y="192"/>
                </a:lnTo>
                <a:lnTo>
                  <a:pt x="714" y="205"/>
                </a:lnTo>
                <a:lnTo>
                  <a:pt x="716" y="217"/>
                </a:lnTo>
                <a:lnTo>
                  <a:pt x="717" y="231"/>
                </a:lnTo>
                <a:lnTo>
                  <a:pt x="717" y="245"/>
                </a:lnTo>
                <a:lnTo>
                  <a:pt x="716" y="268"/>
                </a:lnTo>
                <a:lnTo>
                  <a:pt x="713" y="291"/>
                </a:lnTo>
                <a:lnTo>
                  <a:pt x="708" y="314"/>
                </a:lnTo>
                <a:lnTo>
                  <a:pt x="701" y="337"/>
                </a:lnTo>
                <a:lnTo>
                  <a:pt x="691" y="360"/>
                </a:lnTo>
                <a:lnTo>
                  <a:pt x="681" y="383"/>
                </a:lnTo>
                <a:lnTo>
                  <a:pt x="668" y="407"/>
                </a:lnTo>
                <a:lnTo>
                  <a:pt x="652" y="428"/>
                </a:lnTo>
                <a:lnTo>
                  <a:pt x="635" y="451"/>
                </a:lnTo>
                <a:lnTo>
                  <a:pt x="611" y="477"/>
                </a:lnTo>
                <a:lnTo>
                  <a:pt x="585" y="505"/>
                </a:lnTo>
                <a:lnTo>
                  <a:pt x="555" y="535"/>
                </a:lnTo>
                <a:lnTo>
                  <a:pt x="520" y="567"/>
                </a:lnTo>
                <a:lnTo>
                  <a:pt x="481" y="600"/>
                </a:lnTo>
                <a:lnTo>
                  <a:pt x="437" y="637"/>
                </a:lnTo>
                <a:lnTo>
                  <a:pt x="391" y="676"/>
                </a:lnTo>
                <a:lnTo>
                  <a:pt x="604" y="676"/>
                </a:lnTo>
                <a:lnTo>
                  <a:pt x="617" y="676"/>
                </a:lnTo>
                <a:lnTo>
                  <a:pt x="630" y="674"/>
                </a:lnTo>
                <a:lnTo>
                  <a:pt x="640" y="673"/>
                </a:lnTo>
                <a:lnTo>
                  <a:pt x="652" y="671"/>
                </a:lnTo>
                <a:lnTo>
                  <a:pt x="662" y="670"/>
                </a:lnTo>
                <a:lnTo>
                  <a:pt x="671" y="667"/>
                </a:lnTo>
                <a:lnTo>
                  <a:pt x="679" y="663"/>
                </a:lnTo>
                <a:lnTo>
                  <a:pt x="687" y="660"/>
                </a:lnTo>
                <a:lnTo>
                  <a:pt x="694" y="655"/>
                </a:lnTo>
                <a:lnTo>
                  <a:pt x="701" y="651"/>
                </a:lnTo>
                <a:lnTo>
                  <a:pt x="707" y="645"/>
                </a:lnTo>
                <a:lnTo>
                  <a:pt x="713" y="639"/>
                </a:lnTo>
                <a:lnTo>
                  <a:pt x="719" y="632"/>
                </a:lnTo>
                <a:lnTo>
                  <a:pt x="723" y="625"/>
                </a:lnTo>
                <a:lnTo>
                  <a:pt x="727" y="616"/>
                </a:lnTo>
                <a:lnTo>
                  <a:pt x="730" y="609"/>
                </a:lnTo>
                <a:lnTo>
                  <a:pt x="761" y="615"/>
                </a:lnTo>
                <a:lnTo>
                  <a:pt x="655" y="883"/>
                </a:lnTo>
                <a:lnTo>
                  <a:pt x="652" y="880"/>
                </a:lnTo>
                <a:lnTo>
                  <a:pt x="649" y="877"/>
                </a:lnTo>
                <a:lnTo>
                  <a:pt x="648" y="874"/>
                </a:lnTo>
                <a:lnTo>
                  <a:pt x="645" y="872"/>
                </a:lnTo>
                <a:lnTo>
                  <a:pt x="642" y="870"/>
                </a:lnTo>
                <a:lnTo>
                  <a:pt x="639" y="868"/>
                </a:lnTo>
                <a:lnTo>
                  <a:pt x="636" y="867"/>
                </a:lnTo>
                <a:lnTo>
                  <a:pt x="633" y="865"/>
                </a:lnTo>
                <a:lnTo>
                  <a:pt x="629" y="864"/>
                </a:lnTo>
                <a:lnTo>
                  <a:pt x="626" y="862"/>
                </a:lnTo>
                <a:lnTo>
                  <a:pt x="621" y="862"/>
                </a:lnTo>
                <a:lnTo>
                  <a:pt x="617" y="861"/>
                </a:lnTo>
                <a:lnTo>
                  <a:pt x="613" y="861"/>
                </a:lnTo>
                <a:lnTo>
                  <a:pt x="607" y="861"/>
                </a:lnTo>
                <a:lnTo>
                  <a:pt x="603" y="859"/>
                </a:lnTo>
                <a:lnTo>
                  <a:pt x="597" y="859"/>
                </a:lnTo>
                <a:lnTo>
                  <a:pt x="0" y="859"/>
                </a:lnTo>
              </a:path>
            </a:pathLst>
          </a:custGeom>
          <a:gradFill rotWithShape="0">
            <a:gsLst>
              <a:gs pos="0">
                <a:srgbClr val="D80081">
                  <a:gamma/>
                  <a:tint val="42745"/>
                  <a:invGamma/>
                </a:srgbClr>
              </a:gs>
              <a:gs pos="100000">
                <a:srgbClr val="D80081"/>
              </a:gs>
            </a:gsLst>
            <a:lin ang="5400000" scaled="1"/>
          </a:gradFill>
          <a:ln w="0" cap="sq" cmpd="sng">
            <a:noFill/>
            <a:prstDash val="solid"/>
            <a:miter lim="800000"/>
            <a:headEnd type="none" w="med" len="med"/>
            <a:tailEnd type="none" w="med" len="med"/>
          </a:ln>
          <a:effectLst>
            <a:outerShdw dist="17961" dir="2700000" algn="ctr" rotWithShape="0">
              <a:srgbClr val="808080"/>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1815610" name="Freeform 58"/>
          <p:cNvSpPr>
            <a:spLocks/>
          </p:cNvSpPr>
          <p:nvPr/>
        </p:nvSpPr>
        <p:spPr bwMode="auto">
          <a:xfrm>
            <a:off x="4868863" y="1644650"/>
            <a:ext cx="222250" cy="277813"/>
          </a:xfrm>
          <a:custGeom>
            <a:avLst/>
            <a:gdLst/>
            <a:ahLst/>
            <a:cxnLst>
              <a:cxn ang="0">
                <a:pos x="14" y="859"/>
              </a:cxn>
              <a:cxn ang="0">
                <a:pos x="130" y="855"/>
              </a:cxn>
              <a:cxn ang="0">
                <a:pos x="157" y="850"/>
              </a:cxn>
              <a:cxn ang="0">
                <a:pos x="176" y="843"/>
              </a:cxn>
              <a:cxn ang="0">
                <a:pos x="193" y="833"/>
              </a:cxn>
              <a:cxn ang="0">
                <a:pos x="206" y="820"/>
              </a:cxn>
              <a:cxn ang="0">
                <a:pos x="215" y="800"/>
              </a:cxn>
              <a:cxn ang="0">
                <a:pos x="221" y="772"/>
              </a:cxn>
              <a:cxn ang="0">
                <a:pos x="224" y="738"/>
              </a:cxn>
              <a:cxn ang="0">
                <a:pos x="224" y="294"/>
              </a:cxn>
              <a:cxn ang="0">
                <a:pos x="222" y="265"/>
              </a:cxn>
              <a:cxn ang="0">
                <a:pos x="218" y="242"/>
              </a:cxn>
              <a:cxn ang="0">
                <a:pos x="212" y="223"/>
              </a:cxn>
              <a:cxn ang="0">
                <a:pos x="203" y="211"/>
              </a:cxn>
              <a:cxn ang="0">
                <a:pos x="189" y="203"/>
              </a:cxn>
              <a:cxn ang="0">
                <a:pos x="164" y="197"/>
              </a:cxn>
              <a:cxn ang="0">
                <a:pos x="130" y="194"/>
              </a:cxn>
              <a:cxn ang="0">
                <a:pos x="89" y="193"/>
              </a:cxn>
              <a:cxn ang="0">
                <a:pos x="72" y="193"/>
              </a:cxn>
              <a:cxn ang="0">
                <a:pos x="57" y="193"/>
              </a:cxn>
              <a:cxn ang="0">
                <a:pos x="44" y="193"/>
              </a:cxn>
              <a:cxn ang="0">
                <a:pos x="34" y="193"/>
              </a:cxn>
              <a:cxn ang="0">
                <a:pos x="26" y="193"/>
              </a:cxn>
              <a:cxn ang="0">
                <a:pos x="17" y="194"/>
              </a:cxn>
              <a:cxn ang="0">
                <a:pos x="9" y="194"/>
              </a:cxn>
              <a:cxn ang="0">
                <a:pos x="0" y="194"/>
              </a:cxn>
              <a:cxn ang="0">
                <a:pos x="34" y="145"/>
              </a:cxn>
              <a:cxn ang="0">
                <a:pos x="98" y="136"/>
              </a:cxn>
              <a:cxn ang="0">
                <a:pos x="163" y="124"/>
              </a:cxn>
              <a:cxn ang="0">
                <a:pos x="224" y="108"/>
              </a:cxn>
              <a:cxn ang="0">
                <a:pos x="285" y="88"/>
              </a:cxn>
              <a:cxn ang="0">
                <a:pos x="345" y="67"/>
              </a:cxn>
              <a:cxn ang="0">
                <a:pos x="405" y="42"/>
              </a:cxn>
              <a:cxn ang="0">
                <a:pos x="463" y="15"/>
              </a:cxn>
              <a:cxn ang="0">
                <a:pos x="493" y="746"/>
              </a:cxn>
              <a:cxn ang="0">
                <a:pos x="494" y="774"/>
              </a:cxn>
              <a:cxn ang="0">
                <a:pos x="497" y="797"/>
              </a:cxn>
              <a:cxn ang="0">
                <a:pos x="503" y="815"/>
              </a:cxn>
              <a:cxn ang="0">
                <a:pos x="511" y="827"/>
              </a:cxn>
              <a:cxn ang="0">
                <a:pos x="522" y="835"/>
              </a:cxn>
              <a:cxn ang="0">
                <a:pos x="535" y="843"/>
              </a:cxn>
              <a:cxn ang="0">
                <a:pos x="554" y="847"/>
              </a:cxn>
              <a:cxn ang="0">
                <a:pos x="577" y="850"/>
              </a:cxn>
              <a:cxn ang="0">
                <a:pos x="692" y="910"/>
              </a:cxn>
            </a:cxnLst>
            <a:rect l="0" t="0" r="r" b="b"/>
            <a:pathLst>
              <a:path w="692" h="910">
                <a:moveTo>
                  <a:pt x="14" y="910"/>
                </a:moveTo>
                <a:lnTo>
                  <a:pt x="14" y="859"/>
                </a:lnTo>
                <a:lnTo>
                  <a:pt x="115" y="856"/>
                </a:lnTo>
                <a:lnTo>
                  <a:pt x="130" y="855"/>
                </a:lnTo>
                <a:lnTo>
                  <a:pt x="143" y="853"/>
                </a:lnTo>
                <a:lnTo>
                  <a:pt x="157" y="850"/>
                </a:lnTo>
                <a:lnTo>
                  <a:pt x="167" y="847"/>
                </a:lnTo>
                <a:lnTo>
                  <a:pt x="176" y="843"/>
                </a:lnTo>
                <a:lnTo>
                  <a:pt x="186" y="838"/>
                </a:lnTo>
                <a:lnTo>
                  <a:pt x="193" y="833"/>
                </a:lnTo>
                <a:lnTo>
                  <a:pt x="199" y="827"/>
                </a:lnTo>
                <a:lnTo>
                  <a:pt x="206" y="820"/>
                </a:lnTo>
                <a:lnTo>
                  <a:pt x="210" y="810"/>
                </a:lnTo>
                <a:lnTo>
                  <a:pt x="215" y="800"/>
                </a:lnTo>
                <a:lnTo>
                  <a:pt x="218" y="787"/>
                </a:lnTo>
                <a:lnTo>
                  <a:pt x="221" y="772"/>
                </a:lnTo>
                <a:lnTo>
                  <a:pt x="222" y="757"/>
                </a:lnTo>
                <a:lnTo>
                  <a:pt x="224" y="738"/>
                </a:lnTo>
                <a:lnTo>
                  <a:pt x="224" y="720"/>
                </a:lnTo>
                <a:lnTo>
                  <a:pt x="224" y="294"/>
                </a:lnTo>
                <a:lnTo>
                  <a:pt x="224" y="278"/>
                </a:lnTo>
                <a:lnTo>
                  <a:pt x="222" y="265"/>
                </a:lnTo>
                <a:lnTo>
                  <a:pt x="221" y="252"/>
                </a:lnTo>
                <a:lnTo>
                  <a:pt x="218" y="242"/>
                </a:lnTo>
                <a:lnTo>
                  <a:pt x="216" y="233"/>
                </a:lnTo>
                <a:lnTo>
                  <a:pt x="212" y="223"/>
                </a:lnTo>
                <a:lnTo>
                  <a:pt x="209" y="217"/>
                </a:lnTo>
                <a:lnTo>
                  <a:pt x="203" y="211"/>
                </a:lnTo>
                <a:lnTo>
                  <a:pt x="196" y="206"/>
                </a:lnTo>
                <a:lnTo>
                  <a:pt x="189" y="203"/>
                </a:lnTo>
                <a:lnTo>
                  <a:pt x="178" y="200"/>
                </a:lnTo>
                <a:lnTo>
                  <a:pt x="164" y="197"/>
                </a:lnTo>
                <a:lnTo>
                  <a:pt x="149" y="196"/>
                </a:lnTo>
                <a:lnTo>
                  <a:pt x="130" y="194"/>
                </a:lnTo>
                <a:lnTo>
                  <a:pt x="110" y="193"/>
                </a:lnTo>
                <a:lnTo>
                  <a:pt x="89" y="193"/>
                </a:lnTo>
                <a:lnTo>
                  <a:pt x="80" y="193"/>
                </a:lnTo>
                <a:lnTo>
                  <a:pt x="72" y="193"/>
                </a:lnTo>
                <a:lnTo>
                  <a:pt x="64" y="193"/>
                </a:lnTo>
                <a:lnTo>
                  <a:pt x="57" y="193"/>
                </a:lnTo>
                <a:lnTo>
                  <a:pt x="51" y="193"/>
                </a:lnTo>
                <a:lnTo>
                  <a:pt x="44" y="193"/>
                </a:lnTo>
                <a:lnTo>
                  <a:pt x="38" y="193"/>
                </a:lnTo>
                <a:lnTo>
                  <a:pt x="34" y="193"/>
                </a:lnTo>
                <a:lnTo>
                  <a:pt x="29" y="193"/>
                </a:lnTo>
                <a:lnTo>
                  <a:pt x="26" y="193"/>
                </a:lnTo>
                <a:lnTo>
                  <a:pt x="21" y="194"/>
                </a:lnTo>
                <a:lnTo>
                  <a:pt x="17" y="194"/>
                </a:lnTo>
                <a:lnTo>
                  <a:pt x="12" y="194"/>
                </a:lnTo>
                <a:lnTo>
                  <a:pt x="9" y="194"/>
                </a:lnTo>
                <a:lnTo>
                  <a:pt x="5" y="194"/>
                </a:lnTo>
                <a:lnTo>
                  <a:pt x="0" y="194"/>
                </a:lnTo>
                <a:lnTo>
                  <a:pt x="0" y="150"/>
                </a:lnTo>
                <a:lnTo>
                  <a:pt x="34" y="145"/>
                </a:lnTo>
                <a:lnTo>
                  <a:pt x="66" y="141"/>
                </a:lnTo>
                <a:lnTo>
                  <a:pt x="98" y="136"/>
                </a:lnTo>
                <a:lnTo>
                  <a:pt x="130" y="130"/>
                </a:lnTo>
                <a:lnTo>
                  <a:pt x="163" y="124"/>
                </a:lnTo>
                <a:lnTo>
                  <a:pt x="193" y="116"/>
                </a:lnTo>
                <a:lnTo>
                  <a:pt x="224" y="108"/>
                </a:lnTo>
                <a:lnTo>
                  <a:pt x="255" y="99"/>
                </a:lnTo>
                <a:lnTo>
                  <a:pt x="285" y="88"/>
                </a:lnTo>
                <a:lnTo>
                  <a:pt x="316" y="79"/>
                </a:lnTo>
                <a:lnTo>
                  <a:pt x="345" y="67"/>
                </a:lnTo>
                <a:lnTo>
                  <a:pt x="376" y="55"/>
                </a:lnTo>
                <a:lnTo>
                  <a:pt x="405" y="42"/>
                </a:lnTo>
                <a:lnTo>
                  <a:pt x="434" y="29"/>
                </a:lnTo>
                <a:lnTo>
                  <a:pt x="463" y="15"/>
                </a:lnTo>
                <a:lnTo>
                  <a:pt x="493" y="0"/>
                </a:lnTo>
                <a:lnTo>
                  <a:pt x="493" y="746"/>
                </a:lnTo>
                <a:lnTo>
                  <a:pt x="493" y="761"/>
                </a:lnTo>
                <a:lnTo>
                  <a:pt x="494" y="774"/>
                </a:lnTo>
                <a:lnTo>
                  <a:pt x="496" y="786"/>
                </a:lnTo>
                <a:lnTo>
                  <a:pt x="497" y="797"/>
                </a:lnTo>
                <a:lnTo>
                  <a:pt x="500" y="806"/>
                </a:lnTo>
                <a:lnTo>
                  <a:pt x="503" y="815"/>
                </a:lnTo>
                <a:lnTo>
                  <a:pt x="506" y="821"/>
                </a:lnTo>
                <a:lnTo>
                  <a:pt x="511" y="827"/>
                </a:lnTo>
                <a:lnTo>
                  <a:pt x="516" y="832"/>
                </a:lnTo>
                <a:lnTo>
                  <a:pt x="522" y="835"/>
                </a:lnTo>
                <a:lnTo>
                  <a:pt x="528" y="839"/>
                </a:lnTo>
                <a:lnTo>
                  <a:pt x="535" y="843"/>
                </a:lnTo>
                <a:lnTo>
                  <a:pt x="545" y="846"/>
                </a:lnTo>
                <a:lnTo>
                  <a:pt x="554" y="847"/>
                </a:lnTo>
                <a:lnTo>
                  <a:pt x="565" y="849"/>
                </a:lnTo>
                <a:lnTo>
                  <a:pt x="577" y="850"/>
                </a:lnTo>
                <a:lnTo>
                  <a:pt x="692" y="859"/>
                </a:lnTo>
                <a:lnTo>
                  <a:pt x="692" y="910"/>
                </a:lnTo>
                <a:lnTo>
                  <a:pt x="14" y="910"/>
                </a:lnTo>
              </a:path>
            </a:pathLst>
          </a:custGeom>
          <a:gradFill rotWithShape="0">
            <a:gsLst>
              <a:gs pos="0">
                <a:srgbClr val="D80081">
                  <a:gamma/>
                  <a:tint val="42745"/>
                  <a:invGamma/>
                </a:srgbClr>
              </a:gs>
              <a:gs pos="100000">
                <a:srgbClr val="D80081"/>
              </a:gs>
            </a:gsLst>
            <a:lin ang="5400000" scaled="1"/>
          </a:gradFill>
          <a:ln w="0" cap="sq">
            <a:noFill/>
            <a:prstDash val="solid"/>
            <a:miter lim="800000"/>
            <a:headEnd/>
            <a:tailEnd/>
          </a:ln>
          <a:effectLst>
            <a:outerShdw dist="17961" dir="2700000" algn="ctr" rotWithShape="0">
              <a:srgbClr val="808080"/>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50200" name="Freeform 59"/>
          <p:cNvSpPr>
            <a:spLocks/>
          </p:cNvSpPr>
          <p:nvPr/>
        </p:nvSpPr>
        <p:spPr bwMode="auto">
          <a:xfrm>
            <a:off x="1447800" y="3124200"/>
            <a:ext cx="890588" cy="1968500"/>
          </a:xfrm>
          <a:custGeom>
            <a:avLst/>
            <a:gdLst>
              <a:gd name="T0" fmla="*/ 2147483647 w 432"/>
              <a:gd name="T1" fmla="*/ 0 h 1440"/>
              <a:gd name="T2" fmla="*/ 2147483647 w 432"/>
              <a:gd name="T3" fmla="*/ 2147483647 h 1440"/>
              <a:gd name="T4" fmla="*/ 0 w 432"/>
              <a:gd name="T5" fmla="*/ 2147483647 h 1440"/>
              <a:gd name="T6" fmla="*/ 0 60000 65536"/>
              <a:gd name="T7" fmla="*/ 0 60000 65536"/>
              <a:gd name="T8" fmla="*/ 0 60000 65536"/>
              <a:gd name="T9" fmla="*/ 0 w 432"/>
              <a:gd name="T10" fmla="*/ 0 h 1440"/>
              <a:gd name="T11" fmla="*/ 432 w 432"/>
              <a:gd name="T12" fmla="*/ 1440 h 1440"/>
            </a:gdLst>
            <a:ahLst/>
            <a:cxnLst>
              <a:cxn ang="T6">
                <a:pos x="T0" y="T1"/>
              </a:cxn>
              <a:cxn ang="T7">
                <a:pos x="T2" y="T3"/>
              </a:cxn>
              <a:cxn ang="T8">
                <a:pos x="T4" y="T5"/>
              </a:cxn>
            </a:cxnLst>
            <a:rect l="T9" t="T10" r="T11" b="T12"/>
            <a:pathLst>
              <a:path w="432" h="1440">
                <a:moveTo>
                  <a:pt x="8" y="0"/>
                </a:moveTo>
                <a:lnTo>
                  <a:pt x="432" y="520"/>
                </a:lnTo>
                <a:lnTo>
                  <a:pt x="0" y="1440"/>
                </a:lnTo>
              </a:path>
            </a:pathLst>
          </a:custGeom>
          <a:noFill/>
          <a:ln w="25400">
            <a:solidFill>
              <a:srgbClr val="D60093"/>
            </a:solidFill>
            <a:round/>
            <a:headEnd/>
            <a:tailEnd/>
          </a:ln>
        </p:spPr>
        <p:txBody>
          <a:bodyPr wrap="none" anchor="ctr"/>
          <a:lstStyle/>
          <a:p>
            <a:pPr defTabSz="914400" fontAlgn="base">
              <a:spcBef>
                <a:spcPct val="0"/>
              </a:spcBef>
              <a:spcAft>
                <a:spcPct val="0"/>
              </a:spcAft>
            </a:pPr>
            <a:endParaRPr lang="en-US" sz="2400">
              <a:solidFill>
                <a:srgbClr val="000000"/>
              </a:solidFill>
              <a:latin typeface="Arial" pitchFamily="34" charset="0"/>
              <a:ea typeface="ヒラギノ角ゴ Pro W3"/>
              <a:cs typeface="ヒラギノ角ゴ Pro W3"/>
              <a:sym typeface="Arial" pitchFamily="34" charset="0"/>
            </a:endParaRPr>
          </a:p>
        </p:txBody>
      </p:sp>
      <p:grpSp>
        <p:nvGrpSpPr>
          <p:cNvPr id="50201" name="Group 60"/>
          <p:cNvGrpSpPr>
            <a:grpSpLocks/>
          </p:cNvGrpSpPr>
          <p:nvPr/>
        </p:nvGrpSpPr>
        <p:grpSpPr bwMode="auto">
          <a:xfrm>
            <a:off x="2095500" y="3321050"/>
            <a:ext cx="504825" cy="1081088"/>
            <a:chOff x="1224" y="1868"/>
            <a:chExt cx="333" cy="744"/>
          </a:xfrm>
        </p:grpSpPr>
        <p:sp>
          <p:nvSpPr>
            <p:cNvPr id="1815613" name="Oval 61"/>
            <p:cNvSpPr>
              <a:spLocks noChangeArrowheads="1"/>
            </p:cNvSpPr>
            <p:nvPr/>
          </p:nvSpPr>
          <p:spPr bwMode="auto">
            <a:xfrm>
              <a:off x="1325" y="1868"/>
              <a:ext cx="113" cy="120"/>
            </a:xfrm>
            <a:prstGeom prst="ellipse">
              <a:avLst/>
            </a:prstGeom>
            <a:gradFill rotWithShape="0">
              <a:gsLst>
                <a:gs pos="0">
                  <a:srgbClr val="FF9900">
                    <a:gamma/>
                    <a:tint val="54902"/>
                    <a:invGamma/>
                  </a:srgbClr>
                </a:gs>
                <a:gs pos="100000">
                  <a:srgbClr val="FF9900"/>
                </a:gs>
              </a:gsLst>
              <a:path path="shape">
                <a:fillToRect l="50000" t="50000" r="50000" b="50000"/>
              </a:path>
            </a:gradFill>
            <a:ln w="12700">
              <a:noFill/>
              <a:round/>
              <a:headEnd/>
              <a:tailEnd/>
            </a:ln>
            <a:effectLst>
              <a:outerShdw dist="35921" dir="2700000" algn="ctr" rotWithShape="0">
                <a:schemeClr val="tx1"/>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1815614" name="Freeform 62"/>
            <p:cNvSpPr>
              <a:spLocks/>
            </p:cNvSpPr>
            <p:nvPr/>
          </p:nvSpPr>
          <p:spPr bwMode="auto">
            <a:xfrm>
              <a:off x="1224" y="2013"/>
              <a:ext cx="333" cy="599"/>
            </a:xfrm>
            <a:custGeom>
              <a:avLst/>
              <a:gdLst/>
              <a:ahLst/>
              <a:cxnLst>
                <a:cxn ang="0">
                  <a:pos x="208" y="0"/>
                </a:cxn>
                <a:cxn ang="0">
                  <a:pos x="217" y="3"/>
                </a:cxn>
                <a:cxn ang="0">
                  <a:pos x="228" y="9"/>
                </a:cxn>
                <a:cxn ang="0">
                  <a:pos x="232" y="16"/>
                </a:cxn>
                <a:cxn ang="0">
                  <a:pos x="237" y="24"/>
                </a:cxn>
                <a:cxn ang="0">
                  <a:pos x="241" y="35"/>
                </a:cxn>
                <a:cxn ang="0">
                  <a:pos x="280" y="189"/>
                </a:cxn>
                <a:cxn ang="0">
                  <a:pos x="280" y="201"/>
                </a:cxn>
                <a:cxn ang="0">
                  <a:pos x="276" y="208"/>
                </a:cxn>
                <a:cxn ang="0">
                  <a:pos x="268" y="214"/>
                </a:cxn>
                <a:cxn ang="0">
                  <a:pos x="258" y="214"/>
                </a:cxn>
                <a:cxn ang="0">
                  <a:pos x="252" y="212"/>
                </a:cxn>
                <a:cxn ang="0">
                  <a:pos x="244" y="208"/>
                </a:cxn>
                <a:cxn ang="0">
                  <a:pos x="240" y="201"/>
                </a:cxn>
                <a:cxn ang="0">
                  <a:pos x="253" y="310"/>
                </a:cxn>
                <a:cxn ang="0">
                  <a:pos x="202" y="484"/>
                </a:cxn>
                <a:cxn ang="0">
                  <a:pos x="198" y="494"/>
                </a:cxn>
                <a:cxn ang="0">
                  <a:pos x="190" y="499"/>
                </a:cxn>
                <a:cxn ang="0">
                  <a:pos x="184" y="503"/>
                </a:cxn>
                <a:cxn ang="0">
                  <a:pos x="174" y="503"/>
                </a:cxn>
                <a:cxn ang="0">
                  <a:pos x="166" y="500"/>
                </a:cxn>
                <a:cxn ang="0">
                  <a:pos x="159" y="494"/>
                </a:cxn>
                <a:cxn ang="0">
                  <a:pos x="154" y="487"/>
                </a:cxn>
                <a:cxn ang="0">
                  <a:pos x="153" y="479"/>
                </a:cxn>
                <a:cxn ang="0">
                  <a:pos x="127" y="479"/>
                </a:cxn>
                <a:cxn ang="0">
                  <a:pos x="126" y="487"/>
                </a:cxn>
                <a:cxn ang="0">
                  <a:pos x="121" y="496"/>
                </a:cxn>
                <a:cxn ang="0">
                  <a:pos x="114" y="500"/>
                </a:cxn>
                <a:cxn ang="0">
                  <a:pos x="106" y="503"/>
                </a:cxn>
                <a:cxn ang="0">
                  <a:pos x="96" y="503"/>
                </a:cxn>
                <a:cxn ang="0">
                  <a:pos x="90" y="499"/>
                </a:cxn>
                <a:cxn ang="0">
                  <a:pos x="82" y="494"/>
                </a:cxn>
                <a:cxn ang="0">
                  <a:pos x="78" y="484"/>
                </a:cxn>
                <a:cxn ang="0">
                  <a:pos x="78" y="313"/>
                </a:cxn>
                <a:cxn ang="0">
                  <a:pos x="78" y="71"/>
                </a:cxn>
                <a:cxn ang="0">
                  <a:pos x="39" y="209"/>
                </a:cxn>
                <a:cxn ang="0">
                  <a:pos x="31" y="217"/>
                </a:cxn>
                <a:cxn ang="0">
                  <a:pos x="22" y="220"/>
                </a:cxn>
                <a:cxn ang="0">
                  <a:pos x="15" y="220"/>
                </a:cxn>
                <a:cxn ang="0">
                  <a:pos x="4" y="212"/>
                </a:cxn>
                <a:cxn ang="0">
                  <a:pos x="0" y="202"/>
                </a:cxn>
                <a:cxn ang="0">
                  <a:pos x="0" y="196"/>
                </a:cxn>
                <a:cxn ang="0">
                  <a:pos x="40" y="38"/>
                </a:cxn>
                <a:cxn ang="0">
                  <a:pos x="43" y="28"/>
                </a:cxn>
                <a:cxn ang="0">
                  <a:pos x="46" y="19"/>
                </a:cxn>
                <a:cxn ang="0">
                  <a:pos x="52" y="12"/>
                </a:cxn>
                <a:cxn ang="0">
                  <a:pos x="60" y="4"/>
                </a:cxn>
                <a:cxn ang="0">
                  <a:pos x="72" y="0"/>
                </a:cxn>
              </a:cxnLst>
              <a:rect l="0" t="0" r="r" b="b"/>
              <a:pathLst>
                <a:path w="281" h="504">
                  <a:moveTo>
                    <a:pt x="78" y="0"/>
                  </a:moveTo>
                  <a:lnTo>
                    <a:pt x="205" y="0"/>
                  </a:lnTo>
                  <a:lnTo>
                    <a:pt x="208" y="0"/>
                  </a:lnTo>
                  <a:lnTo>
                    <a:pt x="210" y="0"/>
                  </a:lnTo>
                  <a:lnTo>
                    <a:pt x="214" y="3"/>
                  </a:lnTo>
                  <a:lnTo>
                    <a:pt x="217" y="3"/>
                  </a:lnTo>
                  <a:lnTo>
                    <a:pt x="220" y="4"/>
                  </a:lnTo>
                  <a:lnTo>
                    <a:pt x="222" y="7"/>
                  </a:lnTo>
                  <a:lnTo>
                    <a:pt x="228" y="9"/>
                  </a:lnTo>
                  <a:lnTo>
                    <a:pt x="229" y="12"/>
                  </a:lnTo>
                  <a:lnTo>
                    <a:pt x="229" y="15"/>
                  </a:lnTo>
                  <a:lnTo>
                    <a:pt x="232" y="16"/>
                  </a:lnTo>
                  <a:lnTo>
                    <a:pt x="234" y="19"/>
                  </a:lnTo>
                  <a:lnTo>
                    <a:pt x="237" y="22"/>
                  </a:lnTo>
                  <a:lnTo>
                    <a:pt x="237" y="24"/>
                  </a:lnTo>
                  <a:lnTo>
                    <a:pt x="240" y="27"/>
                  </a:lnTo>
                  <a:lnTo>
                    <a:pt x="240" y="31"/>
                  </a:lnTo>
                  <a:lnTo>
                    <a:pt x="241" y="35"/>
                  </a:lnTo>
                  <a:lnTo>
                    <a:pt x="241" y="38"/>
                  </a:lnTo>
                  <a:lnTo>
                    <a:pt x="241" y="43"/>
                  </a:lnTo>
                  <a:lnTo>
                    <a:pt x="280" y="189"/>
                  </a:lnTo>
                  <a:lnTo>
                    <a:pt x="280" y="193"/>
                  </a:lnTo>
                  <a:lnTo>
                    <a:pt x="280" y="196"/>
                  </a:lnTo>
                  <a:lnTo>
                    <a:pt x="280" y="201"/>
                  </a:lnTo>
                  <a:lnTo>
                    <a:pt x="280" y="202"/>
                  </a:lnTo>
                  <a:lnTo>
                    <a:pt x="277" y="205"/>
                  </a:lnTo>
                  <a:lnTo>
                    <a:pt x="276" y="208"/>
                  </a:lnTo>
                  <a:lnTo>
                    <a:pt x="273" y="209"/>
                  </a:lnTo>
                  <a:lnTo>
                    <a:pt x="271" y="212"/>
                  </a:lnTo>
                  <a:lnTo>
                    <a:pt x="268" y="214"/>
                  </a:lnTo>
                  <a:lnTo>
                    <a:pt x="265" y="214"/>
                  </a:lnTo>
                  <a:lnTo>
                    <a:pt x="261" y="214"/>
                  </a:lnTo>
                  <a:lnTo>
                    <a:pt x="258" y="214"/>
                  </a:lnTo>
                  <a:lnTo>
                    <a:pt x="256" y="214"/>
                  </a:lnTo>
                  <a:lnTo>
                    <a:pt x="253" y="214"/>
                  </a:lnTo>
                  <a:lnTo>
                    <a:pt x="252" y="212"/>
                  </a:lnTo>
                  <a:lnTo>
                    <a:pt x="249" y="212"/>
                  </a:lnTo>
                  <a:lnTo>
                    <a:pt x="246" y="209"/>
                  </a:lnTo>
                  <a:lnTo>
                    <a:pt x="244" y="208"/>
                  </a:lnTo>
                  <a:lnTo>
                    <a:pt x="241" y="205"/>
                  </a:lnTo>
                  <a:lnTo>
                    <a:pt x="241" y="202"/>
                  </a:lnTo>
                  <a:lnTo>
                    <a:pt x="240" y="201"/>
                  </a:lnTo>
                  <a:lnTo>
                    <a:pt x="202" y="71"/>
                  </a:lnTo>
                  <a:lnTo>
                    <a:pt x="190" y="71"/>
                  </a:lnTo>
                  <a:lnTo>
                    <a:pt x="253" y="310"/>
                  </a:lnTo>
                  <a:lnTo>
                    <a:pt x="202" y="310"/>
                  </a:lnTo>
                  <a:lnTo>
                    <a:pt x="202" y="479"/>
                  </a:lnTo>
                  <a:lnTo>
                    <a:pt x="202" y="484"/>
                  </a:lnTo>
                  <a:lnTo>
                    <a:pt x="202" y="487"/>
                  </a:lnTo>
                  <a:lnTo>
                    <a:pt x="201" y="488"/>
                  </a:lnTo>
                  <a:lnTo>
                    <a:pt x="198" y="494"/>
                  </a:lnTo>
                  <a:lnTo>
                    <a:pt x="196" y="496"/>
                  </a:lnTo>
                  <a:lnTo>
                    <a:pt x="196" y="499"/>
                  </a:lnTo>
                  <a:lnTo>
                    <a:pt x="190" y="499"/>
                  </a:lnTo>
                  <a:lnTo>
                    <a:pt x="189" y="500"/>
                  </a:lnTo>
                  <a:lnTo>
                    <a:pt x="186" y="503"/>
                  </a:lnTo>
                  <a:lnTo>
                    <a:pt x="184" y="503"/>
                  </a:lnTo>
                  <a:lnTo>
                    <a:pt x="181" y="503"/>
                  </a:lnTo>
                  <a:lnTo>
                    <a:pt x="178" y="503"/>
                  </a:lnTo>
                  <a:lnTo>
                    <a:pt x="174" y="503"/>
                  </a:lnTo>
                  <a:lnTo>
                    <a:pt x="171" y="503"/>
                  </a:lnTo>
                  <a:lnTo>
                    <a:pt x="169" y="500"/>
                  </a:lnTo>
                  <a:lnTo>
                    <a:pt x="166" y="500"/>
                  </a:lnTo>
                  <a:lnTo>
                    <a:pt x="165" y="499"/>
                  </a:lnTo>
                  <a:lnTo>
                    <a:pt x="162" y="496"/>
                  </a:lnTo>
                  <a:lnTo>
                    <a:pt x="159" y="494"/>
                  </a:lnTo>
                  <a:lnTo>
                    <a:pt x="157" y="494"/>
                  </a:lnTo>
                  <a:lnTo>
                    <a:pt x="157" y="488"/>
                  </a:lnTo>
                  <a:lnTo>
                    <a:pt x="154" y="487"/>
                  </a:lnTo>
                  <a:lnTo>
                    <a:pt x="154" y="484"/>
                  </a:lnTo>
                  <a:lnTo>
                    <a:pt x="153" y="481"/>
                  </a:lnTo>
                  <a:lnTo>
                    <a:pt x="153" y="479"/>
                  </a:lnTo>
                  <a:lnTo>
                    <a:pt x="153" y="313"/>
                  </a:lnTo>
                  <a:lnTo>
                    <a:pt x="127" y="313"/>
                  </a:lnTo>
                  <a:lnTo>
                    <a:pt x="127" y="479"/>
                  </a:lnTo>
                  <a:lnTo>
                    <a:pt x="127" y="481"/>
                  </a:lnTo>
                  <a:lnTo>
                    <a:pt x="127" y="484"/>
                  </a:lnTo>
                  <a:lnTo>
                    <a:pt x="126" y="487"/>
                  </a:lnTo>
                  <a:lnTo>
                    <a:pt x="126" y="488"/>
                  </a:lnTo>
                  <a:lnTo>
                    <a:pt x="123" y="494"/>
                  </a:lnTo>
                  <a:lnTo>
                    <a:pt x="121" y="496"/>
                  </a:lnTo>
                  <a:lnTo>
                    <a:pt x="118" y="499"/>
                  </a:lnTo>
                  <a:lnTo>
                    <a:pt x="115" y="499"/>
                  </a:lnTo>
                  <a:lnTo>
                    <a:pt x="114" y="500"/>
                  </a:lnTo>
                  <a:lnTo>
                    <a:pt x="111" y="503"/>
                  </a:lnTo>
                  <a:lnTo>
                    <a:pt x="109" y="503"/>
                  </a:lnTo>
                  <a:lnTo>
                    <a:pt x="106" y="503"/>
                  </a:lnTo>
                  <a:lnTo>
                    <a:pt x="102" y="503"/>
                  </a:lnTo>
                  <a:lnTo>
                    <a:pt x="99" y="503"/>
                  </a:lnTo>
                  <a:lnTo>
                    <a:pt x="96" y="503"/>
                  </a:lnTo>
                  <a:lnTo>
                    <a:pt x="94" y="500"/>
                  </a:lnTo>
                  <a:lnTo>
                    <a:pt x="91" y="500"/>
                  </a:lnTo>
                  <a:lnTo>
                    <a:pt x="90" y="499"/>
                  </a:lnTo>
                  <a:lnTo>
                    <a:pt x="87" y="499"/>
                  </a:lnTo>
                  <a:lnTo>
                    <a:pt x="84" y="496"/>
                  </a:lnTo>
                  <a:lnTo>
                    <a:pt x="82" y="494"/>
                  </a:lnTo>
                  <a:lnTo>
                    <a:pt x="79" y="491"/>
                  </a:lnTo>
                  <a:lnTo>
                    <a:pt x="79" y="488"/>
                  </a:lnTo>
                  <a:lnTo>
                    <a:pt x="78" y="484"/>
                  </a:lnTo>
                  <a:lnTo>
                    <a:pt x="78" y="481"/>
                  </a:lnTo>
                  <a:lnTo>
                    <a:pt x="78" y="479"/>
                  </a:lnTo>
                  <a:lnTo>
                    <a:pt x="78" y="313"/>
                  </a:lnTo>
                  <a:lnTo>
                    <a:pt x="28" y="313"/>
                  </a:lnTo>
                  <a:lnTo>
                    <a:pt x="90" y="71"/>
                  </a:lnTo>
                  <a:lnTo>
                    <a:pt x="78" y="71"/>
                  </a:lnTo>
                  <a:lnTo>
                    <a:pt x="40" y="202"/>
                  </a:lnTo>
                  <a:lnTo>
                    <a:pt x="39" y="205"/>
                  </a:lnTo>
                  <a:lnTo>
                    <a:pt x="39" y="209"/>
                  </a:lnTo>
                  <a:lnTo>
                    <a:pt x="36" y="212"/>
                  </a:lnTo>
                  <a:lnTo>
                    <a:pt x="34" y="214"/>
                  </a:lnTo>
                  <a:lnTo>
                    <a:pt x="31" y="217"/>
                  </a:lnTo>
                  <a:lnTo>
                    <a:pt x="28" y="217"/>
                  </a:lnTo>
                  <a:lnTo>
                    <a:pt x="27" y="220"/>
                  </a:lnTo>
                  <a:lnTo>
                    <a:pt x="22" y="220"/>
                  </a:lnTo>
                  <a:lnTo>
                    <a:pt x="19" y="220"/>
                  </a:lnTo>
                  <a:lnTo>
                    <a:pt x="16" y="220"/>
                  </a:lnTo>
                  <a:lnTo>
                    <a:pt x="15" y="220"/>
                  </a:lnTo>
                  <a:lnTo>
                    <a:pt x="9" y="217"/>
                  </a:lnTo>
                  <a:lnTo>
                    <a:pt x="7" y="214"/>
                  </a:lnTo>
                  <a:lnTo>
                    <a:pt x="4" y="212"/>
                  </a:lnTo>
                  <a:lnTo>
                    <a:pt x="3" y="208"/>
                  </a:lnTo>
                  <a:lnTo>
                    <a:pt x="0" y="205"/>
                  </a:lnTo>
                  <a:lnTo>
                    <a:pt x="0" y="202"/>
                  </a:lnTo>
                  <a:lnTo>
                    <a:pt x="0" y="201"/>
                  </a:lnTo>
                  <a:lnTo>
                    <a:pt x="0" y="198"/>
                  </a:lnTo>
                  <a:lnTo>
                    <a:pt x="0" y="196"/>
                  </a:lnTo>
                  <a:lnTo>
                    <a:pt x="0" y="193"/>
                  </a:lnTo>
                  <a:lnTo>
                    <a:pt x="39" y="40"/>
                  </a:lnTo>
                  <a:lnTo>
                    <a:pt x="40" y="38"/>
                  </a:lnTo>
                  <a:lnTo>
                    <a:pt x="40" y="34"/>
                  </a:lnTo>
                  <a:lnTo>
                    <a:pt x="40" y="31"/>
                  </a:lnTo>
                  <a:lnTo>
                    <a:pt x="43" y="28"/>
                  </a:lnTo>
                  <a:lnTo>
                    <a:pt x="43" y="27"/>
                  </a:lnTo>
                  <a:lnTo>
                    <a:pt x="43" y="24"/>
                  </a:lnTo>
                  <a:lnTo>
                    <a:pt x="46" y="19"/>
                  </a:lnTo>
                  <a:lnTo>
                    <a:pt x="48" y="16"/>
                  </a:lnTo>
                  <a:lnTo>
                    <a:pt x="51" y="15"/>
                  </a:lnTo>
                  <a:lnTo>
                    <a:pt x="52" y="12"/>
                  </a:lnTo>
                  <a:lnTo>
                    <a:pt x="55" y="9"/>
                  </a:lnTo>
                  <a:lnTo>
                    <a:pt x="58" y="7"/>
                  </a:lnTo>
                  <a:lnTo>
                    <a:pt x="60" y="4"/>
                  </a:lnTo>
                  <a:lnTo>
                    <a:pt x="63" y="3"/>
                  </a:lnTo>
                  <a:lnTo>
                    <a:pt x="67" y="3"/>
                  </a:lnTo>
                  <a:lnTo>
                    <a:pt x="72" y="0"/>
                  </a:lnTo>
                  <a:lnTo>
                    <a:pt x="78" y="0"/>
                  </a:lnTo>
                </a:path>
              </a:pathLst>
            </a:custGeom>
            <a:gradFill rotWithShape="0">
              <a:gsLst>
                <a:gs pos="0">
                  <a:srgbClr val="FF9900">
                    <a:gamma/>
                    <a:tint val="54902"/>
                    <a:invGamma/>
                  </a:srgbClr>
                </a:gs>
                <a:gs pos="100000">
                  <a:srgbClr val="FF9900"/>
                </a:gs>
              </a:gsLst>
              <a:path path="rect">
                <a:fillToRect l="50000" t="50000" r="50000" b="50000"/>
              </a:path>
            </a:gradFill>
            <a:ln w="12700" cap="rnd" cmpd="sng">
              <a:noFill/>
              <a:prstDash val="solid"/>
              <a:round/>
              <a:headEnd type="none" w="med" len="med"/>
              <a:tailEnd type="none" w="med" len="med"/>
            </a:ln>
            <a:effectLst>
              <a:outerShdw dist="35921" dir="2700000" algn="ctr" rotWithShape="0">
                <a:schemeClr val="tx1"/>
              </a:outerShdw>
            </a:effectLst>
          </p:spPr>
          <p:txBody>
            <a:bodyP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grpSp>
      <p:sp>
        <p:nvSpPr>
          <p:cNvPr id="50202" name="Text Box 64"/>
          <p:cNvSpPr txBox="1">
            <a:spLocks noChangeArrowheads="1"/>
          </p:cNvSpPr>
          <p:nvPr/>
        </p:nvSpPr>
        <p:spPr bwMode="auto">
          <a:xfrm>
            <a:off x="6372225" y="1665288"/>
            <a:ext cx="784225" cy="371475"/>
          </a:xfrm>
          <a:prstGeom prst="rect">
            <a:avLst/>
          </a:prstGeom>
          <a:noFill/>
          <a:ln w="28575">
            <a:noFill/>
            <a:miter lim="800000"/>
            <a:headEnd/>
            <a:tailEnd type="none" w="lg" len="lg"/>
          </a:ln>
        </p:spPr>
        <p:txBody>
          <a:bodyPr wrap="none" lIns="90000" tIns="46800" rIns="90000" bIns="46800">
            <a:spAutoFit/>
          </a:bodyPr>
          <a:lstStyle/>
          <a:p>
            <a:pPr defTabSz="914400" fontAlgn="base">
              <a:lnSpc>
                <a:spcPct val="93000"/>
              </a:lnSpc>
              <a:spcBef>
                <a:spcPct val="0"/>
              </a:spcBef>
              <a:spcAft>
                <a:spcPct val="0"/>
              </a:spcAft>
            </a:pPr>
            <a:r>
              <a:rPr lang="it-IT" sz="2400">
                <a:solidFill>
                  <a:srgbClr val="000000"/>
                </a:solidFill>
                <a:latin typeface="Arial" pitchFamily="34" charset="0"/>
                <a:ea typeface="ヒラギノ角ゴ Pro W3"/>
                <a:cs typeface="ヒラギノ角ゴ Pro W3"/>
                <a:sym typeface="Arial" pitchFamily="34" charset="0"/>
              </a:rPr>
              <a:t>NTFS</a:t>
            </a:r>
          </a:p>
        </p:txBody>
      </p:sp>
      <p:sp>
        <p:nvSpPr>
          <p:cNvPr id="60" name="Oval 50"/>
          <p:cNvSpPr>
            <a:spLocks noChangeArrowheads="1"/>
          </p:cNvSpPr>
          <p:nvPr/>
        </p:nvSpPr>
        <p:spPr bwMode="auto">
          <a:xfrm>
            <a:off x="457200" y="220980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pic>
        <p:nvPicPr>
          <p:cNvPr id="50204" name="Picture 51" descr="Community Help"/>
          <p:cNvPicPr>
            <a:picLocks noChangeAspect="1" noChangeArrowheads="1"/>
          </p:cNvPicPr>
          <p:nvPr/>
        </p:nvPicPr>
        <p:blipFill>
          <a:blip r:embed="rId3" cstate="print"/>
          <a:srcRect/>
          <a:stretch>
            <a:fillRect/>
          </a:stretch>
        </p:blipFill>
        <p:spPr bwMode="auto">
          <a:xfrm>
            <a:off x="533400" y="1524000"/>
            <a:ext cx="1336675" cy="1336675"/>
          </a:xfrm>
          <a:prstGeom prst="rect">
            <a:avLst/>
          </a:prstGeom>
          <a:noFill/>
          <a:ln w="9525">
            <a:noFill/>
            <a:miter lim="800000"/>
            <a:headEnd/>
            <a:tailEnd/>
          </a:ln>
        </p:spPr>
      </p:pic>
      <p:sp>
        <p:nvSpPr>
          <p:cNvPr id="1815595" name="Rectangle 43"/>
          <p:cNvSpPr>
            <a:spLocks noChangeArrowheads="1"/>
          </p:cNvSpPr>
          <p:nvPr/>
        </p:nvSpPr>
        <p:spPr bwMode="auto">
          <a:xfrm>
            <a:off x="1317625" y="2727325"/>
            <a:ext cx="1958975" cy="32067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17526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Customers  Group</a:t>
            </a:r>
          </a:p>
        </p:txBody>
      </p:sp>
      <p:sp>
        <p:nvSpPr>
          <p:cNvPr id="62" name="Oval 50"/>
          <p:cNvSpPr>
            <a:spLocks noChangeArrowheads="1"/>
          </p:cNvSpPr>
          <p:nvPr/>
        </p:nvSpPr>
        <p:spPr bwMode="auto">
          <a:xfrm>
            <a:off x="152400" y="502920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pic>
        <p:nvPicPr>
          <p:cNvPr id="50207" name="Picture 51" descr="Community Help"/>
          <p:cNvPicPr>
            <a:picLocks noChangeAspect="1" noChangeArrowheads="1"/>
          </p:cNvPicPr>
          <p:nvPr/>
        </p:nvPicPr>
        <p:blipFill>
          <a:blip r:embed="rId3" cstate="print"/>
          <a:srcRect/>
          <a:stretch>
            <a:fillRect/>
          </a:stretch>
        </p:blipFill>
        <p:spPr bwMode="auto">
          <a:xfrm>
            <a:off x="228600" y="4343400"/>
            <a:ext cx="1336675" cy="1336675"/>
          </a:xfrm>
          <a:prstGeom prst="rect">
            <a:avLst/>
          </a:prstGeom>
          <a:noFill/>
          <a:ln w="9525">
            <a:noFill/>
            <a:miter lim="800000"/>
            <a:headEnd/>
            <a:tailEnd/>
          </a:ln>
        </p:spPr>
      </p:pic>
      <p:sp>
        <p:nvSpPr>
          <p:cNvPr id="1815606" name="Rectangle 54"/>
          <p:cNvSpPr>
            <a:spLocks noChangeArrowheads="1"/>
          </p:cNvSpPr>
          <p:nvPr/>
        </p:nvSpPr>
        <p:spPr bwMode="auto">
          <a:xfrm>
            <a:off x="1289050" y="5608638"/>
            <a:ext cx="1758950" cy="3048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1752600" fontAlgn="base">
              <a:lnSpc>
                <a:spcPct val="93000"/>
              </a:lnSpc>
              <a:spcBef>
                <a:spcPct val="0"/>
              </a:spcBef>
              <a:spcAft>
                <a:spcPct val="0"/>
              </a:spcAft>
              <a:defRPr/>
            </a:pPr>
            <a:r>
              <a:rPr lang="en-US" b="1" dirty="0">
                <a:solidFill>
                  <a:prstClr val="black"/>
                </a:solidFill>
                <a:latin typeface="Arial Narrow" pitchFamily="34" charset="0"/>
                <a:sym typeface="Arial" pitchFamily="34" charset="0"/>
              </a:rPr>
              <a:t>Marketing  Group</a:t>
            </a:r>
          </a:p>
        </p:txBody>
      </p:sp>
    </p:spTree>
    <p:extLst>
      <p:ext uri="{BB962C8B-B14F-4D97-AF65-F5344CB8AC3E}">
        <p14:creationId xmlns:p14="http://schemas.microsoft.com/office/powerpoint/2010/main" val="328892434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NTFS move vs. copy in same volume</a:t>
            </a:r>
          </a:p>
        </p:txBody>
      </p:sp>
      <p:sp>
        <p:nvSpPr>
          <p:cNvPr id="21507" name="Segnaposto contenuto 9"/>
          <p:cNvSpPr>
            <a:spLocks noGrp="1"/>
          </p:cNvSpPr>
          <p:nvPr>
            <p:ph sz="half" idx="1"/>
          </p:nvPr>
        </p:nvSpPr>
        <p:spPr>
          <a:xfrm>
            <a:off x="838200" y="4500563"/>
            <a:ext cx="3810000" cy="1519237"/>
          </a:xfrm>
        </p:spPr>
        <p:txBody>
          <a:bodyPr rtlCol="0">
            <a:normAutofit fontScale="92500"/>
          </a:bodyPr>
          <a:lstStyle/>
          <a:p>
            <a:pPr eaLnBrk="1" fontAlgn="auto" hangingPunct="1">
              <a:spcAft>
                <a:spcPts val="0"/>
              </a:spcAft>
              <a:defRPr/>
            </a:pPr>
            <a:r>
              <a:rPr lang="en-US" sz="2400" smtClean="0"/>
              <a:t>If you </a:t>
            </a:r>
            <a:r>
              <a:rPr lang="en-US" sz="2400" b="1" smtClean="0"/>
              <a:t>move</a:t>
            </a:r>
            <a:r>
              <a:rPr lang="en-US" sz="2400" smtClean="0"/>
              <a:t> a file or a folder inside the same volume your permission will be the same of the </a:t>
            </a:r>
            <a:r>
              <a:rPr lang="en-US" sz="2400" b="1" smtClean="0"/>
              <a:t>source </a:t>
            </a:r>
            <a:r>
              <a:rPr lang="en-US" sz="2400" smtClean="0"/>
              <a:t>folder  </a:t>
            </a:r>
          </a:p>
          <a:p>
            <a:pPr eaLnBrk="1" fontAlgn="auto" hangingPunct="1">
              <a:spcAft>
                <a:spcPts val="0"/>
              </a:spcAft>
              <a:defRPr/>
            </a:pPr>
            <a:endParaRPr lang="it-IT" smtClean="0"/>
          </a:p>
        </p:txBody>
      </p:sp>
      <p:sp>
        <p:nvSpPr>
          <p:cNvPr id="21508" name="Segnaposto contenuto 10"/>
          <p:cNvSpPr>
            <a:spLocks noGrp="1"/>
          </p:cNvSpPr>
          <p:nvPr>
            <p:ph sz="half" idx="2"/>
          </p:nvPr>
        </p:nvSpPr>
        <p:spPr>
          <a:xfrm>
            <a:off x="4800600" y="4572000"/>
            <a:ext cx="3810000" cy="1447800"/>
          </a:xfrm>
        </p:spPr>
        <p:txBody>
          <a:bodyPr rtlCol="0">
            <a:normAutofit fontScale="92500"/>
          </a:bodyPr>
          <a:lstStyle/>
          <a:p>
            <a:pPr eaLnBrk="1" fontAlgn="auto" hangingPunct="1">
              <a:spcAft>
                <a:spcPts val="0"/>
              </a:spcAft>
              <a:defRPr/>
            </a:pPr>
            <a:r>
              <a:rPr lang="en-US" sz="2400" smtClean="0"/>
              <a:t>If you </a:t>
            </a:r>
            <a:r>
              <a:rPr lang="en-US" sz="2400" b="1" smtClean="0"/>
              <a:t>copy</a:t>
            </a:r>
            <a:r>
              <a:rPr lang="en-US" sz="2400" smtClean="0"/>
              <a:t> a file or a folder inside the same volume your permission will be the same of the </a:t>
            </a:r>
            <a:r>
              <a:rPr lang="en-US" sz="2400" b="1" smtClean="0"/>
              <a:t>destination</a:t>
            </a:r>
            <a:r>
              <a:rPr lang="en-US" sz="2400" smtClean="0"/>
              <a:t> folder</a:t>
            </a:r>
          </a:p>
          <a:p>
            <a:pPr eaLnBrk="1" fontAlgn="auto" hangingPunct="1">
              <a:spcAft>
                <a:spcPts val="0"/>
              </a:spcAft>
              <a:buFont typeface="Wingdings" pitchFamily="2" charset="2"/>
              <a:buNone/>
              <a:defRPr/>
            </a:pPr>
            <a:endParaRPr lang="it-IT" sz="2400" smtClean="0"/>
          </a:p>
        </p:txBody>
      </p:sp>
      <p:sp>
        <p:nvSpPr>
          <p:cNvPr id="13" name="Segnaposto numero diapositiva 5"/>
          <p:cNvSpPr>
            <a:spLocks noGrp="1"/>
          </p:cNvSpPr>
          <p:nvPr>
            <p:ph type="sldNum" sz="quarter" idx="12"/>
          </p:nvPr>
        </p:nvSpPr>
        <p:spPr/>
        <p:txBody>
          <a:bodyPr/>
          <a:lstStyle/>
          <a:p>
            <a:pPr>
              <a:defRPr/>
            </a:pPr>
            <a:fld id="{DF4EE69E-2A5C-4DEB-B1C8-E313A92C11E3}" type="slidenum">
              <a:rPr lang="it-IT">
                <a:solidFill>
                  <a:prstClr val="white">
                    <a:tint val="75000"/>
                  </a:prstClr>
                </a:solidFill>
              </a:rPr>
              <a:pPr>
                <a:defRPr/>
              </a:pPr>
              <a:t>77</a:t>
            </a:fld>
            <a:endParaRPr lang="it-IT" dirty="0">
              <a:solidFill>
                <a:prstClr val="white">
                  <a:tint val="75000"/>
                </a:prstClr>
              </a:solidFill>
            </a:endParaRPr>
          </a:p>
        </p:txBody>
      </p:sp>
      <p:sp>
        <p:nvSpPr>
          <p:cNvPr id="50184" name="AutoShape 4"/>
          <p:cNvSpPr>
            <a:spLocks noChangeArrowheads="1"/>
          </p:cNvSpPr>
          <p:nvPr/>
        </p:nvSpPr>
        <p:spPr bwMode="auto">
          <a:xfrm>
            <a:off x="3284538" y="1676400"/>
            <a:ext cx="2438400" cy="2819400"/>
          </a:xfrm>
          <a:prstGeom prst="can">
            <a:avLst>
              <a:gd name="adj" fmla="val 21947"/>
            </a:avLst>
          </a:prstGeom>
          <a:gradFill rotWithShape="0">
            <a:gsLst>
              <a:gs pos="0">
                <a:srgbClr val="99CCFF"/>
              </a:gs>
              <a:gs pos="50000">
                <a:srgbClr val="DAECFF"/>
              </a:gs>
              <a:gs pos="100000">
                <a:srgbClr val="99CCFF"/>
              </a:gs>
            </a:gsLst>
            <a:lin ang="0" scaled="1"/>
          </a:gradFill>
          <a:ln w="9525">
            <a:solidFill>
              <a:schemeClr val="tx1"/>
            </a:solidFill>
            <a:round/>
            <a:headEnd/>
            <a:tailEnd/>
          </a:ln>
        </p:spPr>
        <p:txBody>
          <a:bodyPr wrap="none"/>
          <a:lstStyle/>
          <a:p>
            <a:pPr algn="ctr" defTabSz="914400" fontAlgn="base">
              <a:lnSpc>
                <a:spcPct val="93000"/>
              </a:lnSpc>
              <a:spcBef>
                <a:spcPct val="0"/>
              </a:spcBef>
              <a:spcAft>
                <a:spcPct val="0"/>
              </a:spcAft>
              <a:defRPr/>
            </a:pPr>
            <a:r>
              <a:rPr lang="en-US" sz="3200" b="1" dirty="0">
                <a:solidFill>
                  <a:srgbClr val="C0504D">
                    <a:lumMod val="75000"/>
                  </a:srgbClr>
                </a:solidFill>
                <a:latin typeface="Arial Narrow" pitchFamily="34" charset="0"/>
                <a:ea typeface="ヒラギノ角ゴ Pro W3"/>
                <a:cs typeface="ヒラギノ角ゴ Pro W3"/>
                <a:sym typeface="Arial" pitchFamily="34" charset="0"/>
              </a:rPr>
              <a:t>NTFS E:\</a:t>
            </a:r>
          </a:p>
        </p:txBody>
      </p:sp>
      <p:sp>
        <p:nvSpPr>
          <p:cNvPr id="51209" name="Rectangle 6"/>
          <p:cNvSpPr>
            <a:spLocks noChangeArrowheads="1"/>
          </p:cNvSpPr>
          <p:nvPr/>
        </p:nvSpPr>
        <p:spPr bwMode="auto">
          <a:xfrm>
            <a:off x="876300" y="4429125"/>
            <a:ext cx="7339013" cy="1395413"/>
          </a:xfrm>
          <a:prstGeom prst="rect">
            <a:avLst/>
          </a:prstGeom>
          <a:noFill/>
          <a:ln w="9525">
            <a:noFill/>
            <a:miter lim="800000"/>
            <a:headEnd/>
            <a:tailEnd/>
          </a:ln>
        </p:spPr>
        <p:txBody>
          <a:bodyPr/>
          <a:lstStyle/>
          <a:p>
            <a:pPr marL="290513" indent="-290513" defTabSz="914400" fontAlgn="base">
              <a:lnSpc>
                <a:spcPct val="93000"/>
              </a:lnSpc>
              <a:spcBef>
                <a:spcPct val="30000"/>
              </a:spcBef>
              <a:spcAft>
                <a:spcPct val="0"/>
              </a:spcAft>
              <a:buClr>
                <a:srgbClr val="C0504D"/>
              </a:buClr>
              <a:buSzPct val="60000"/>
              <a:buFont typeface="Wingdings" pitchFamily="2" charset="2"/>
              <a:buChar char="n"/>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83562" name="Rectangle 10"/>
          <p:cNvSpPr>
            <a:spLocks noChangeArrowheads="1"/>
          </p:cNvSpPr>
          <p:nvPr/>
        </p:nvSpPr>
        <p:spPr bwMode="auto">
          <a:xfrm>
            <a:off x="4762500" y="1676400"/>
            <a:ext cx="1952625" cy="384175"/>
          </a:xfrm>
          <a:prstGeom prst="rect">
            <a:avLst/>
          </a:prstGeom>
          <a:gradFill rotWithShape="0">
            <a:gsLst>
              <a:gs pos="0">
                <a:srgbClr val="CCECFF"/>
              </a:gs>
              <a:gs pos="100000">
                <a:srgbClr val="CCECFF">
                  <a:gamma/>
                  <a:tint val="3529"/>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gn="ctr" defTabSz="914400" fontAlgn="base">
              <a:lnSpc>
                <a:spcPct val="93000"/>
              </a:lnSpc>
              <a:spcBef>
                <a:spcPct val="0"/>
              </a:spcBef>
              <a:spcAft>
                <a:spcPct val="0"/>
              </a:spcAft>
              <a:defRPr/>
            </a:pPr>
            <a:r>
              <a:rPr lang="en-US" sz="2400" b="1" dirty="0">
                <a:solidFill>
                  <a:srgbClr val="000000"/>
                </a:solidFill>
                <a:latin typeface="Arial Narrow" pitchFamily="34" charset="0"/>
                <a:ea typeface="ヒラギノ角ゴ Pro W3"/>
                <a:cs typeface="ヒラギノ角ゴ Pro W3"/>
                <a:sym typeface="Arial" pitchFamily="34" charset="0"/>
              </a:rPr>
              <a:t>Copy</a:t>
            </a:r>
          </a:p>
        </p:txBody>
      </p:sp>
      <p:sp>
        <p:nvSpPr>
          <p:cNvPr id="2583563" name="Freeform 11"/>
          <p:cNvSpPr>
            <a:spLocks/>
          </p:cNvSpPr>
          <p:nvPr/>
        </p:nvSpPr>
        <p:spPr bwMode="auto">
          <a:xfrm rot="4995547" flipH="1">
            <a:off x="4967288" y="2613025"/>
            <a:ext cx="1828800" cy="73025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gn="ctr" defTabSz="914400" fontAlgn="base">
              <a:lnSpc>
                <a:spcPct val="93000"/>
              </a:lnSpc>
              <a:spcBef>
                <a:spcPct val="0"/>
              </a:spcBef>
              <a:spcAft>
                <a:spcPct val="0"/>
              </a:spcAft>
              <a:defRPr/>
            </a:pPr>
            <a:endParaRPr lang="it-IT" sz="2400" b="1">
              <a:solidFill>
                <a:srgbClr val="FFFFFF"/>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endParaRPr>
          </a:p>
        </p:txBody>
      </p:sp>
      <p:sp>
        <p:nvSpPr>
          <p:cNvPr id="14" name="Rectangle 10"/>
          <p:cNvSpPr>
            <a:spLocks noChangeArrowheads="1"/>
          </p:cNvSpPr>
          <p:nvPr/>
        </p:nvSpPr>
        <p:spPr bwMode="auto">
          <a:xfrm>
            <a:off x="2286000" y="1643063"/>
            <a:ext cx="1952625" cy="384175"/>
          </a:xfrm>
          <a:prstGeom prst="rect">
            <a:avLst/>
          </a:prstGeom>
          <a:gradFill rotWithShape="0">
            <a:gsLst>
              <a:gs pos="0">
                <a:srgbClr val="CCECFF"/>
              </a:gs>
              <a:gs pos="100000">
                <a:srgbClr val="CCECFF">
                  <a:gamma/>
                  <a:tint val="3529"/>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gn="ctr" defTabSz="914400" fontAlgn="base">
              <a:lnSpc>
                <a:spcPct val="93000"/>
              </a:lnSpc>
              <a:spcBef>
                <a:spcPct val="0"/>
              </a:spcBef>
              <a:spcAft>
                <a:spcPct val="0"/>
              </a:spcAft>
              <a:defRPr/>
            </a:pPr>
            <a:r>
              <a:rPr lang="en-US" sz="2400" b="1" dirty="0">
                <a:solidFill>
                  <a:srgbClr val="000000"/>
                </a:solidFill>
                <a:latin typeface="Arial Narrow" pitchFamily="34" charset="0"/>
                <a:ea typeface="ヒラギノ角ゴ Pro W3"/>
                <a:cs typeface="ヒラギノ角ゴ Pro W3"/>
                <a:sym typeface="Arial" pitchFamily="34" charset="0"/>
              </a:rPr>
              <a:t>Move</a:t>
            </a:r>
          </a:p>
        </p:txBody>
      </p:sp>
      <p:sp>
        <p:nvSpPr>
          <p:cNvPr id="15" name="Freeform 11"/>
          <p:cNvSpPr>
            <a:spLocks/>
          </p:cNvSpPr>
          <p:nvPr/>
        </p:nvSpPr>
        <p:spPr bwMode="auto">
          <a:xfrm rot="16604453">
            <a:off x="2490788" y="2579688"/>
            <a:ext cx="1828800" cy="73025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flip="none" rotWithShape="1">
            <a:gsLst>
              <a:gs pos="0">
                <a:srgbClr val="03D4A8"/>
              </a:gs>
              <a:gs pos="25000">
                <a:srgbClr val="21D6E0"/>
              </a:gs>
              <a:gs pos="75000">
                <a:srgbClr val="0087E6"/>
              </a:gs>
              <a:gs pos="100000">
                <a:srgbClr val="005CBF"/>
              </a:gs>
            </a:gsLst>
            <a:lin ang="5400000" scaled="1"/>
            <a:tileRect/>
          </a:gradFill>
          <a:ln w="6350">
            <a:solidFill>
              <a:schemeClr val="tx1"/>
            </a:solidFill>
            <a:miter lim="800000"/>
            <a:headEnd/>
            <a:tailEnd/>
          </a:ln>
          <a:effectLst>
            <a:outerShdw dist="52363" dir="4557825" algn="ctr" rotWithShape="0">
              <a:schemeClr val="bg2">
                <a:lumMod val="90000"/>
              </a:schemeClr>
            </a:outerShdw>
          </a:effectLst>
        </p:spPr>
        <p:txBody>
          <a:bodyPr wrap="none" tIns="27432" bIns="27432" anchor="ctr"/>
          <a:lstStyle/>
          <a:p>
            <a:pPr algn="ctr" defTabSz="914400" fontAlgn="base">
              <a:lnSpc>
                <a:spcPct val="93000"/>
              </a:lnSpc>
              <a:spcBef>
                <a:spcPct val="0"/>
              </a:spcBef>
              <a:spcAft>
                <a:spcPct val="0"/>
              </a:spcAft>
              <a:defRPr/>
            </a:pPr>
            <a:endParaRPr lang="it-IT" sz="2400" b="1">
              <a:solidFill>
                <a:srgbClr val="FFFFFF"/>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endParaRPr>
          </a:p>
        </p:txBody>
      </p:sp>
    </p:spTree>
    <p:extLst>
      <p:ext uri="{BB962C8B-B14F-4D97-AF65-F5344CB8AC3E}">
        <p14:creationId xmlns:p14="http://schemas.microsoft.com/office/powerpoint/2010/main" val="5725387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NTFS move vs. copy across volumes</a:t>
            </a:r>
          </a:p>
        </p:txBody>
      </p:sp>
      <p:sp>
        <p:nvSpPr>
          <p:cNvPr id="52227" name="Segnaposto contenuto 10"/>
          <p:cNvSpPr>
            <a:spLocks noGrp="1"/>
          </p:cNvSpPr>
          <p:nvPr>
            <p:ph idx="1"/>
          </p:nvPr>
        </p:nvSpPr>
        <p:spPr>
          <a:xfrm>
            <a:off x="785813" y="4929188"/>
            <a:ext cx="8072437" cy="1214437"/>
          </a:xfrm>
        </p:spPr>
        <p:txBody>
          <a:bodyPr/>
          <a:lstStyle/>
          <a:p>
            <a:pPr eaLnBrk="1" hangingPunct="1"/>
            <a:r>
              <a:rPr lang="en-US" sz="2400" smtClean="0"/>
              <a:t>If you </a:t>
            </a:r>
            <a:r>
              <a:rPr lang="en-US" sz="2400" b="1" smtClean="0"/>
              <a:t>copy</a:t>
            </a:r>
            <a:r>
              <a:rPr lang="en-US" sz="2400" smtClean="0"/>
              <a:t> or </a:t>
            </a:r>
            <a:r>
              <a:rPr lang="en-US" sz="2400" b="1" smtClean="0"/>
              <a:t>move </a:t>
            </a:r>
            <a:r>
              <a:rPr lang="en-US" sz="2400" smtClean="0"/>
              <a:t>a file or a folder on different volumes your permission will be the same of the </a:t>
            </a:r>
            <a:r>
              <a:rPr lang="en-US" sz="2400" b="1" smtClean="0"/>
              <a:t>destination</a:t>
            </a:r>
            <a:r>
              <a:rPr lang="en-US" sz="2400" smtClean="0"/>
              <a:t> folder</a:t>
            </a:r>
            <a:endParaRPr lang="it-IT" sz="2400" smtClean="0"/>
          </a:p>
        </p:txBody>
      </p:sp>
      <p:sp>
        <p:nvSpPr>
          <p:cNvPr id="13" name="Segnaposto numero diapositiva 5"/>
          <p:cNvSpPr>
            <a:spLocks noGrp="1"/>
          </p:cNvSpPr>
          <p:nvPr>
            <p:ph type="sldNum" sz="quarter" idx="12"/>
          </p:nvPr>
        </p:nvSpPr>
        <p:spPr/>
        <p:txBody>
          <a:bodyPr/>
          <a:lstStyle/>
          <a:p>
            <a:pPr>
              <a:defRPr/>
            </a:pPr>
            <a:fld id="{517E55D2-6625-4E08-916E-D4A3BB9B99B2}" type="slidenum">
              <a:rPr lang="it-IT">
                <a:solidFill>
                  <a:prstClr val="white">
                    <a:tint val="75000"/>
                  </a:prstClr>
                </a:solidFill>
              </a:rPr>
              <a:pPr>
                <a:defRPr/>
              </a:pPr>
              <a:t>78</a:t>
            </a:fld>
            <a:endParaRPr lang="it-IT" dirty="0">
              <a:solidFill>
                <a:prstClr val="white">
                  <a:tint val="75000"/>
                </a:prstClr>
              </a:solidFill>
            </a:endParaRPr>
          </a:p>
        </p:txBody>
      </p:sp>
      <p:sp>
        <p:nvSpPr>
          <p:cNvPr id="51207" name="AutoShape 3"/>
          <p:cNvSpPr>
            <a:spLocks noChangeArrowheads="1"/>
          </p:cNvSpPr>
          <p:nvPr/>
        </p:nvSpPr>
        <p:spPr bwMode="auto">
          <a:xfrm>
            <a:off x="1447800" y="2819400"/>
            <a:ext cx="2438400" cy="1676400"/>
          </a:xfrm>
          <a:prstGeom prst="can">
            <a:avLst>
              <a:gd name="adj" fmla="val 31639"/>
            </a:avLst>
          </a:prstGeom>
          <a:gradFill rotWithShape="0">
            <a:gsLst>
              <a:gs pos="0">
                <a:srgbClr val="990099"/>
              </a:gs>
              <a:gs pos="50000">
                <a:srgbClr val="E0B2E0"/>
              </a:gs>
              <a:gs pos="100000">
                <a:srgbClr val="990099"/>
              </a:gs>
            </a:gsLst>
            <a:lin ang="0" scaled="1"/>
          </a:gradFill>
          <a:ln w="9525">
            <a:solidFill>
              <a:schemeClr val="tx1"/>
            </a:solidFill>
            <a:round/>
            <a:headEnd/>
            <a:tailEnd/>
          </a:ln>
        </p:spPr>
        <p:txBody>
          <a:bodyPr wrap="none"/>
          <a:lstStyle/>
          <a:p>
            <a:pPr algn="ctr" defTabSz="914400" fontAlgn="base">
              <a:lnSpc>
                <a:spcPct val="93000"/>
              </a:lnSpc>
              <a:spcBef>
                <a:spcPct val="0"/>
              </a:spcBef>
              <a:spcAft>
                <a:spcPct val="0"/>
              </a:spcAft>
              <a:defRPr/>
            </a:pPr>
            <a:r>
              <a:rPr lang="en-US" sz="3200" b="1" dirty="0">
                <a:solidFill>
                  <a:srgbClr val="C0504D">
                    <a:lumMod val="75000"/>
                  </a:srgbClr>
                </a:solidFill>
                <a:latin typeface="Arial Narrow" pitchFamily="34" charset="0"/>
                <a:ea typeface="ヒラギノ角ゴ Pro W3"/>
                <a:cs typeface="ヒラギノ角ゴ Pro W3"/>
                <a:sym typeface="Arial" pitchFamily="34" charset="0"/>
              </a:rPr>
              <a:t>NTFS D:\</a:t>
            </a:r>
          </a:p>
        </p:txBody>
      </p:sp>
      <p:sp>
        <p:nvSpPr>
          <p:cNvPr id="51208" name="AutoShape 4"/>
          <p:cNvSpPr>
            <a:spLocks noChangeArrowheads="1"/>
          </p:cNvSpPr>
          <p:nvPr/>
        </p:nvSpPr>
        <p:spPr bwMode="auto">
          <a:xfrm>
            <a:off x="5181600" y="1676400"/>
            <a:ext cx="2438400" cy="2819400"/>
          </a:xfrm>
          <a:prstGeom prst="can">
            <a:avLst>
              <a:gd name="adj" fmla="val 21947"/>
            </a:avLst>
          </a:prstGeom>
          <a:gradFill rotWithShape="0">
            <a:gsLst>
              <a:gs pos="0">
                <a:srgbClr val="99CCFF"/>
              </a:gs>
              <a:gs pos="50000">
                <a:srgbClr val="DAECFF"/>
              </a:gs>
              <a:gs pos="100000">
                <a:srgbClr val="99CCFF"/>
              </a:gs>
            </a:gsLst>
            <a:lin ang="0" scaled="1"/>
          </a:gradFill>
          <a:ln w="9525">
            <a:solidFill>
              <a:schemeClr val="tx1"/>
            </a:solidFill>
            <a:round/>
            <a:headEnd/>
            <a:tailEnd/>
          </a:ln>
        </p:spPr>
        <p:txBody>
          <a:bodyPr wrap="none"/>
          <a:lstStyle/>
          <a:p>
            <a:pPr algn="ctr" defTabSz="914400" fontAlgn="base">
              <a:lnSpc>
                <a:spcPct val="93000"/>
              </a:lnSpc>
              <a:spcBef>
                <a:spcPct val="0"/>
              </a:spcBef>
              <a:spcAft>
                <a:spcPct val="0"/>
              </a:spcAft>
              <a:defRPr/>
            </a:pPr>
            <a:r>
              <a:rPr lang="en-US" sz="2800" b="1" dirty="0">
                <a:solidFill>
                  <a:srgbClr val="C0504D">
                    <a:lumMod val="75000"/>
                  </a:srgbClr>
                </a:solidFill>
                <a:latin typeface="Arial Narrow" pitchFamily="34" charset="0"/>
                <a:ea typeface="ヒラギノ角ゴ Pro W3"/>
                <a:cs typeface="ヒラギノ角ゴ Pro W3"/>
                <a:sym typeface="Arial" pitchFamily="34" charset="0"/>
              </a:rPr>
              <a:t>NTFS E:\</a:t>
            </a:r>
          </a:p>
        </p:txBody>
      </p:sp>
      <p:sp>
        <p:nvSpPr>
          <p:cNvPr id="2583557" name="AutoShape 5"/>
          <p:cNvSpPr>
            <a:spLocks noChangeArrowheads="1"/>
          </p:cNvSpPr>
          <p:nvPr/>
        </p:nvSpPr>
        <p:spPr bwMode="auto">
          <a:xfrm>
            <a:off x="1447800" y="1676400"/>
            <a:ext cx="2438400" cy="1676400"/>
          </a:xfrm>
          <a:prstGeom prst="can">
            <a:avLst>
              <a:gd name="adj" fmla="val 31639"/>
            </a:avLst>
          </a:prstGeom>
          <a:gradFill rotWithShape="0">
            <a:gsLst>
              <a:gs pos="0">
                <a:schemeClr val="accent1">
                  <a:gamma/>
                  <a:shade val="58039"/>
                  <a:invGamma/>
                </a:schemeClr>
              </a:gs>
              <a:gs pos="50000">
                <a:schemeClr val="accent1"/>
              </a:gs>
              <a:gs pos="100000">
                <a:schemeClr val="accent1">
                  <a:gamma/>
                  <a:shade val="58039"/>
                  <a:invGamma/>
                </a:schemeClr>
              </a:gs>
            </a:gsLst>
            <a:lin ang="0" scaled="1"/>
          </a:gradFill>
          <a:ln w="9525">
            <a:solidFill>
              <a:schemeClr val="tx1"/>
            </a:solidFill>
            <a:round/>
            <a:headEnd/>
            <a:tailEnd/>
          </a:ln>
          <a:effectLst/>
        </p:spPr>
        <p:txBody>
          <a:bodyPr wrap="none"/>
          <a:lstStyle/>
          <a:p>
            <a:pPr algn="ctr" defTabSz="914400" fontAlgn="base">
              <a:lnSpc>
                <a:spcPct val="93000"/>
              </a:lnSpc>
              <a:spcBef>
                <a:spcPct val="0"/>
              </a:spcBef>
              <a:spcAft>
                <a:spcPct val="0"/>
              </a:spcAft>
              <a:defRPr/>
            </a:pPr>
            <a:r>
              <a:rPr lang="en-US" sz="3200" b="1" dirty="0">
                <a:solidFill>
                  <a:srgbClr val="C0504D">
                    <a:lumMod val="75000"/>
                  </a:srgbClr>
                </a:solidFill>
                <a:latin typeface="Arial Narrow" pitchFamily="34" charset="0"/>
                <a:ea typeface="ヒラギノ角ゴ Pro W3"/>
                <a:cs typeface="ヒラギノ角ゴ Pro W3"/>
                <a:sym typeface="Arial" pitchFamily="34" charset="0"/>
              </a:rPr>
              <a:t>NTFS C:\</a:t>
            </a:r>
          </a:p>
        </p:txBody>
      </p:sp>
      <p:sp>
        <p:nvSpPr>
          <p:cNvPr id="2583559" name="AutoShape 7"/>
          <p:cNvSpPr>
            <a:spLocks noChangeArrowheads="1"/>
          </p:cNvSpPr>
          <p:nvPr/>
        </p:nvSpPr>
        <p:spPr bwMode="auto">
          <a:xfrm>
            <a:off x="3581400" y="2286000"/>
            <a:ext cx="1752600" cy="685800"/>
          </a:xfrm>
          <a:custGeom>
            <a:avLst/>
            <a:gdLst>
              <a:gd name="G0" fmla="+- 13676 0 0"/>
              <a:gd name="G1" fmla="+- 4800 0 0"/>
              <a:gd name="G2" fmla="+- 21600 0 4800"/>
              <a:gd name="G3" fmla="+- 10800 0 4800"/>
              <a:gd name="G4" fmla="+- 21600 0 13676"/>
              <a:gd name="G5" fmla="*/ G4 G3 10800"/>
              <a:gd name="G6" fmla="+- 21600 0 G5"/>
              <a:gd name="T0" fmla="*/ 13676 w 21600"/>
              <a:gd name="T1" fmla="*/ 0 h 21600"/>
              <a:gd name="T2" fmla="*/ 0 w 21600"/>
              <a:gd name="T3" fmla="*/ 10800 h 21600"/>
              <a:gd name="T4" fmla="*/ 1367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676" y="0"/>
                </a:moveTo>
                <a:lnTo>
                  <a:pt x="13676" y="4800"/>
                </a:lnTo>
                <a:lnTo>
                  <a:pt x="3375" y="4800"/>
                </a:lnTo>
                <a:lnTo>
                  <a:pt x="3375" y="16800"/>
                </a:lnTo>
                <a:lnTo>
                  <a:pt x="13676" y="16800"/>
                </a:lnTo>
                <a:lnTo>
                  <a:pt x="13676" y="21600"/>
                </a:lnTo>
                <a:lnTo>
                  <a:pt x="21600" y="10800"/>
                </a:lnTo>
                <a:close/>
              </a:path>
              <a:path w="21600" h="21600">
                <a:moveTo>
                  <a:pt x="1350" y="4800"/>
                </a:moveTo>
                <a:lnTo>
                  <a:pt x="1350" y="16800"/>
                </a:lnTo>
                <a:lnTo>
                  <a:pt x="2700" y="16800"/>
                </a:lnTo>
                <a:lnTo>
                  <a:pt x="2700" y="4800"/>
                </a:lnTo>
                <a:close/>
              </a:path>
              <a:path w="21600" h="21600">
                <a:moveTo>
                  <a:pt x="0" y="4800"/>
                </a:moveTo>
                <a:lnTo>
                  <a:pt x="0" y="16800"/>
                </a:lnTo>
                <a:lnTo>
                  <a:pt x="675" y="16800"/>
                </a:lnTo>
                <a:lnTo>
                  <a:pt x="675" y="4800"/>
                </a:ln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gn="ctr" defTabSz="914400" fontAlgn="base">
              <a:lnSpc>
                <a:spcPct val="93000"/>
              </a:lnSpc>
              <a:spcBef>
                <a:spcPct val="0"/>
              </a:spcBef>
              <a:spcAft>
                <a:spcPct val="0"/>
              </a:spcAft>
              <a:defRPr/>
            </a:pPr>
            <a:r>
              <a:rPr lang="en-US" sz="2400" b="1" dirty="0">
                <a:solidFill>
                  <a:srgbClr val="FFFFFF"/>
                </a:solidFill>
                <a:effectLst>
                  <a:outerShdw blurRad="38100" dist="38100" dir="2700000" algn="tl">
                    <a:srgbClr val="000000"/>
                  </a:outerShdw>
                </a:effectLst>
                <a:latin typeface="Arial Narrow" pitchFamily="34" charset="0"/>
                <a:ea typeface="ヒラギノ角ゴ Pro W3"/>
                <a:cs typeface="ヒラギノ角ゴ Pro W3"/>
                <a:sym typeface="Arial" pitchFamily="34" charset="0"/>
              </a:rPr>
              <a:t>Copy</a:t>
            </a:r>
          </a:p>
        </p:txBody>
      </p:sp>
      <p:sp>
        <p:nvSpPr>
          <p:cNvPr id="2583560" name="Freeform 8"/>
          <p:cNvSpPr>
            <a:spLocks/>
          </p:cNvSpPr>
          <p:nvPr/>
        </p:nvSpPr>
        <p:spPr bwMode="auto">
          <a:xfrm>
            <a:off x="3563938" y="3141663"/>
            <a:ext cx="1828800" cy="1066800"/>
          </a:xfrm>
          <a:custGeom>
            <a:avLst/>
            <a:gdLst/>
            <a:ahLst/>
            <a:cxnLst>
              <a:cxn ang="0">
                <a:pos x="374" y="69"/>
              </a:cxn>
              <a:cxn ang="0">
                <a:pos x="329" y="71"/>
              </a:cxn>
              <a:cxn ang="0">
                <a:pos x="284" y="71"/>
              </a:cxn>
              <a:cxn ang="0">
                <a:pos x="239" y="72"/>
              </a:cxn>
              <a:cxn ang="0">
                <a:pos x="194" y="73"/>
              </a:cxn>
              <a:cxn ang="0">
                <a:pos x="152" y="79"/>
              </a:cxn>
              <a:cxn ang="0">
                <a:pos x="132" y="87"/>
              </a:cxn>
              <a:cxn ang="0">
                <a:pos x="113" y="95"/>
              </a:cxn>
              <a:cxn ang="0">
                <a:pos x="97" y="106"/>
              </a:cxn>
              <a:cxn ang="0">
                <a:pos x="80" y="120"/>
              </a:cxn>
              <a:cxn ang="0">
                <a:pos x="64" y="136"/>
              </a:cxn>
              <a:cxn ang="0">
                <a:pos x="50" y="154"/>
              </a:cxn>
              <a:cxn ang="0">
                <a:pos x="32" y="185"/>
              </a:cxn>
              <a:cxn ang="0">
                <a:pos x="18" y="219"/>
              </a:cxn>
              <a:cxn ang="0">
                <a:pos x="9" y="255"/>
              </a:cxn>
              <a:cxn ang="0">
                <a:pos x="5" y="293"/>
              </a:cxn>
              <a:cxn ang="0">
                <a:pos x="4" y="332"/>
              </a:cxn>
              <a:cxn ang="0">
                <a:pos x="2" y="370"/>
              </a:cxn>
              <a:cxn ang="0">
                <a:pos x="1" y="408"/>
              </a:cxn>
              <a:cxn ang="0">
                <a:pos x="0" y="446"/>
              </a:cxn>
              <a:cxn ang="0">
                <a:pos x="16" y="410"/>
              </a:cxn>
              <a:cxn ang="0">
                <a:pos x="30" y="378"/>
              </a:cxn>
              <a:cxn ang="0">
                <a:pos x="43" y="350"/>
              </a:cxn>
              <a:cxn ang="0">
                <a:pos x="54" y="327"/>
              </a:cxn>
              <a:cxn ang="0">
                <a:pos x="65" y="306"/>
              </a:cxn>
              <a:cxn ang="0">
                <a:pos x="78" y="287"/>
              </a:cxn>
              <a:cxn ang="0">
                <a:pos x="93" y="272"/>
              </a:cxn>
              <a:cxn ang="0">
                <a:pos x="109" y="259"/>
              </a:cxn>
              <a:cxn ang="0">
                <a:pos x="128" y="248"/>
              </a:cxn>
              <a:cxn ang="0">
                <a:pos x="149" y="241"/>
              </a:cxn>
              <a:cxn ang="0">
                <a:pos x="174" y="235"/>
              </a:cxn>
              <a:cxn ang="0">
                <a:pos x="203" y="231"/>
              </a:cxn>
              <a:cxn ang="0">
                <a:pos x="236" y="230"/>
              </a:cxn>
              <a:cxn ang="0">
                <a:pos x="275" y="229"/>
              </a:cxn>
              <a:cxn ang="0">
                <a:pos x="321" y="229"/>
              </a:cxn>
              <a:cxn ang="0">
                <a:pos x="374" y="230"/>
              </a:cxn>
              <a:cxn ang="0">
                <a:pos x="606" y="165"/>
              </a:cxn>
            </a:cxnLst>
            <a:rect l="0" t="0" r="r" b="b"/>
            <a:pathLst>
              <a:path w="606" h="446">
                <a:moveTo>
                  <a:pt x="374" y="0"/>
                </a:moveTo>
                <a:lnTo>
                  <a:pt x="374" y="69"/>
                </a:lnTo>
                <a:lnTo>
                  <a:pt x="352" y="69"/>
                </a:lnTo>
                <a:lnTo>
                  <a:pt x="329" y="71"/>
                </a:lnTo>
                <a:lnTo>
                  <a:pt x="307" y="71"/>
                </a:lnTo>
                <a:lnTo>
                  <a:pt x="284" y="71"/>
                </a:lnTo>
                <a:lnTo>
                  <a:pt x="261" y="71"/>
                </a:lnTo>
                <a:lnTo>
                  <a:pt x="239" y="72"/>
                </a:lnTo>
                <a:lnTo>
                  <a:pt x="216" y="73"/>
                </a:lnTo>
                <a:lnTo>
                  <a:pt x="194" y="73"/>
                </a:lnTo>
                <a:lnTo>
                  <a:pt x="173" y="76"/>
                </a:lnTo>
                <a:lnTo>
                  <a:pt x="152" y="79"/>
                </a:lnTo>
                <a:lnTo>
                  <a:pt x="142" y="83"/>
                </a:lnTo>
                <a:lnTo>
                  <a:pt x="132" y="87"/>
                </a:lnTo>
                <a:lnTo>
                  <a:pt x="122" y="91"/>
                </a:lnTo>
                <a:lnTo>
                  <a:pt x="113" y="95"/>
                </a:lnTo>
                <a:lnTo>
                  <a:pt x="104" y="100"/>
                </a:lnTo>
                <a:lnTo>
                  <a:pt x="97" y="106"/>
                </a:lnTo>
                <a:lnTo>
                  <a:pt x="88" y="112"/>
                </a:lnTo>
                <a:lnTo>
                  <a:pt x="80" y="120"/>
                </a:lnTo>
                <a:lnTo>
                  <a:pt x="72" y="127"/>
                </a:lnTo>
                <a:lnTo>
                  <a:pt x="64" y="136"/>
                </a:lnTo>
                <a:lnTo>
                  <a:pt x="57" y="144"/>
                </a:lnTo>
                <a:lnTo>
                  <a:pt x="50" y="154"/>
                </a:lnTo>
                <a:lnTo>
                  <a:pt x="40" y="169"/>
                </a:lnTo>
                <a:lnTo>
                  <a:pt x="32" y="185"/>
                </a:lnTo>
                <a:lnTo>
                  <a:pt x="23" y="202"/>
                </a:lnTo>
                <a:lnTo>
                  <a:pt x="18" y="219"/>
                </a:lnTo>
                <a:lnTo>
                  <a:pt x="12" y="236"/>
                </a:lnTo>
                <a:lnTo>
                  <a:pt x="9" y="255"/>
                </a:lnTo>
                <a:lnTo>
                  <a:pt x="6" y="273"/>
                </a:lnTo>
                <a:lnTo>
                  <a:pt x="5" y="293"/>
                </a:lnTo>
                <a:lnTo>
                  <a:pt x="4" y="312"/>
                </a:lnTo>
                <a:lnTo>
                  <a:pt x="4" y="332"/>
                </a:lnTo>
                <a:lnTo>
                  <a:pt x="2" y="350"/>
                </a:lnTo>
                <a:lnTo>
                  <a:pt x="2" y="370"/>
                </a:lnTo>
                <a:lnTo>
                  <a:pt x="1" y="390"/>
                </a:lnTo>
                <a:lnTo>
                  <a:pt x="1" y="408"/>
                </a:lnTo>
                <a:lnTo>
                  <a:pt x="1" y="426"/>
                </a:lnTo>
                <a:lnTo>
                  <a:pt x="0" y="446"/>
                </a:lnTo>
                <a:lnTo>
                  <a:pt x="9" y="427"/>
                </a:lnTo>
                <a:lnTo>
                  <a:pt x="16" y="410"/>
                </a:lnTo>
                <a:lnTo>
                  <a:pt x="23" y="394"/>
                </a:lnTo>
                <a:lnTo>
                  <a:pt x="30" y="378"/>
                </a:lnTo>
                <a:lnTo>
                  <a:pt x="37" y="364"/>
                </a:lnTo>
                <a:lnTo>
                  <a:pt x="43" y="350"/>
                </a:lnTo>
                <a:lnTo>
                  <a:pt x="49" y="338"/>
                </a:lnTo>
                <a:lnTo>
                  <a:pt x="54" y="327"/>
                </a:lnTo>
                <a:lnTo>
                  <a:pt x="60" y="316"/>
                </a:lnTo>
                <a:lnTo>
                  <a:pt x="65" y="306"/>
                </a:lnTo>
                <a:lnTo>
                  <a:pt x="72" y="296"/>
                </a:lnTo>
                <a:lnTo>
                  <a:pt x="78" y="287"/>
                </a:lnTo>
                <a:lnTo>
                  <a:pt x="85" y="279"/>
                </a:lnTo>
                <a:lnTo>
                  <a:pt x="93" y="272"/>
                </a:lnTo>
                <a:lnTo>
                  <a:pt x="101" y="266"/>
                </a:lnTo>
                <a:lnTo>
                  <a:pt x="109" y="259"/>
                </a:lnTo>
                <a:lnTo>
                  <a:pt x="118" y="254"/>
                </a:lnTo>
                <a:lnTo>
                  <a:pt x="128" y="248"/>
                </a:lnTo>
                <a:lnTo>
                  <a:pt x="138" y="245"/>
                </a:lnTo>
                <a:lnTo>
                  <a:pt x="149" y="241"/>
                </a:lnTo>
                <a:lnTo>
                  <a:pt x="161" y="238"/>
                </a:lnTo>
                <a:lnTo>
                  <a:pt x="174" y="235"/>
                </a:lnTo>
                <a:lnTo>
                  <a:pt x="188" y="232"/>
                </a:lnTo>
                <a:lnTo>
                  <a:pt x="203" y="231"/>
                </a:lnTo>
                <a:lnTo>
                  <a:pt x="219" y="230"/>
                </a:lnTo>
                <a:lnTo>
                  <a:pt x="236" y="230"/>
                </a:lnTo>
                <a:lnTo>
                  <a:pt x="255" y="229"/>
                </a:lnTo>
                <a:lnTo>
                  <a:pt x="275" y="229"/>
                </a:lnTo>
                <a:lnTo>
                  <a:pt x="297" y="229"/>
                </a:lnTo>
                <a:lnTo>
                  <a:pt x="321" y="229"/>
                </a:lnTo>
                <a:lnTo>
                  <a:pt x="347" y="229"/>
                </a:lnTo>
                <a:lnTo>
                  <a:pt x="374" y="230"/>
                </a:lnTo>
                <a:lnTo>
                  <a:pt x="374" y="309"/>
                </a:lnTo>
                <a:lnTo>
                  <a:pt x="606" y="165"/>
                </a:lnTo>
                <a:lnTo>
                  <a:pt x="380" y="3"/>
                </a:lnTo>
              </a:path>
            </a:pathLst>
          </a:custGeom>
          <a:gradFill rotWithShape="0">
            <a:gsLst>
              <a:gs pos="0">
                <a:srgbClr val="D60093">
                  <a:gamma/>
                  <a:tint val="47451"/>
                  <a:invGamma/>
                </a:srgbClr>
              </a:gs>
              <a:gs pos="100000">
                <a:srgbClr val="D60093"/>
              </a:gs>
            </a:gsLst>
            <a:lin ang="0" scaled="1"/>
          </a:gradFill>
          <a:ln w="6350" cap="flat" cmpd="sng">
            <a:solidFill>
              <a:srgbClr val="800080"/>
            </a:solidFill>
            <a:prstDash val="solid"/>
            <a:miter lim="800000"/>
            <a:headEnd type="none" w="med" len="med"/>
            <a:tailEnd type="none" w="med" len="med"/>
          </a:ln>
          <a:effectLst>
            <a:outerShdw dist="52363" dir="4557825" algn="ctr" rotWithShape="0">
              <a:srgbClr val="C0C0C0"/>
            </a:outerShdw>
          </a:effectLst>
        </p:spPr>
        <p:txBody>
          <a:bodyPr wrap="none" tIns="27432" bIns="27432" anchor="ctr"/>
          <a:lstStyle/>
          <a:p>
            <a:pPr algn="ctr" defTabSz="914400" fontAlgn="base">
              <a:lnSpc>
                <a:spcPct val="93000"/>
              </a:lnSpc>
              <a:spcBef>
                <a:spcPct val="0"/>
              </a:spcBef>
              <a:spcAft>
                <a:spcPct val="0"/>
              </a:spcAft>
              <a:defRPr/>
            </a:pPr>
            <a:endParaRPr lang="it-IT" sz="2400">
              <a:solidFill>
                <a:srgbClr val="000000"/>
              </a:solidFill>
              <a:latin typeface="Arial" pitchFamily="34" charset="0"/>
              <a:ea typeface="ヒラギノ角ゴ Pro W3"/>
              <a:cs typeface="ヒラギノ角ゴ Pro W3"/>
              <a:sym typeface="Arial" pitchFamily="34" charset="0"/>
            </a:endParaRPr>
          </a:p>
        </p:txBody>
      </p:sp>
      <p:sp>
        <p:nvSpPr>
          <p:cNvPr id="2583561" name="Text Box 9"/>
          <p:cNvSpPr txBox="1">
            <a:spLocks noChangeArrowheads="1"/>
          </p:cNvSpPr>
          <p:nvPr/>
        </p:nvSpPr>
        <p:spPr bwMode="auto">
          <a:xfrm>
            <a:off x="3779838" y="3290888"/>
            <a:ext cx="1439862" cy="366712"/>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defTabSz="914400" fontAlgn="base">
              <a:lnSpc>
                <a:spcPct val="93000"/>
              </a:lnSpc>
              <a:spcBef>
                <a:spcPct val="0"/>
              </a:spcBef>
              <a:spcAft>
                <a:spcPct val="0"/>
              </a:spcAft>
              <a:defRPr/>
            </a:pPr>
            <a:r>
              <a:rPr lang="en-US" sz="2400" b="1" dirty="0">
                <a:solidFill>
                  <a:srgbClr val="FFFFFF"/>
                </a:solidFill>
                <a:latin typeface="Arial Narrow" pitchFamily="34" charset="0"/>
                <a:ea typeface="ヒラギノ角ゴ Pro W3"/>
                <a:cs typeface="ヒラギノ角ゴ Pro W3"/>
                <a:sym typeface="Arial" pitchFamily="34" charset="0"/>
              </a:rPr>
              <a:t>Move</a:t>
            </a:r>
          </a:p>
        </p:txBody>
      </p:sp>
    </p:spTree>
    <p:extLst>
      <p:ext uri="{BB962C8B-B14F-4D97-AF65-F5344CB8AC3E}">
        <p14:creationId xmlns:p14="http://schemas.microsoft.com/office/powerpoint/2010/main" val="398950113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Acknowledgment</a:t>
            </a:r>
          </a:p>
        </p:txBody>
      </p:sp>
      <p:sp>
        <p:nvSpPr>
          <p:cNvPr id="67590" name="Rectangle 2"/>
          <p:cNvSpPr>
            <a:spLocks noGrp="1" noChangeArrowheads="1"/>
          </p:cNvSpPr>
          <p:nvPr>
            <p:ph idx="1"/>
          </p:nvPr>
        </p:nvSpPr>
        <p:spPr>
          <a:xfrm>
            <a:off x="457200" y="1600200"/>
            <a:ext cx="8231188" cy="2840038"/>
          </a:xfrm>
        </p:spPr>
        <p:txBody>
          <a:bodyPr rtlCol="0">
            <a:spAutoFit/>
          </a:bodyPr>
          <a:lstStyle/>
          <a:p>
            <a:pPr marL="330200" indent="-330200" eaLnBrk="1" fontAlgn="auto" hangingPunct="1">
              <a:lnSpc>
                <a:spcPct val="93000"/>
              </a:lnSpc>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dirty="0" smtClean="0"/>
              <a:t>Much of these POSIX ACL slides are adapted (and some pictures are taken) from Andreas </a:t>
            </a:r>
            <a:r>
              <a:rPr lang="en-GB" dirty="0" err="1" smtClean="0"/>
              <a:t>Grünbacher’s</a:t>
            </a:r>
            <a:r>
              <a:rPr lang="en-GB" dirty="0" smtClean="0"/>
              <a:t> paper </a:t>
            </a:r>
            <a:r>
              <a:rPr lang="en-GB" i="1" dirty="0" smtClean="0"/>
              <a:t>POSIX Access Control Lists on Linux</a:t>
            </a:r>
            <a:r>
              <a:rPr lang="en-GB" dirty="0" smtClean="0"/>
              <a:t>, available online at:</a:t>
            </a:r>
            <a:br>
              <a:rPr lang="en-GB" dirty="0" smtClean="0"/>
            </a:br>
            <a:r>
              <a:rPr lang="en-GB" dirty="0" smtClean="0"/>
              <a:t/>
            </a:r>
            <a:br>
              <a:rPr lang="en-GB" dirty="0" smtClean="0"/>
            </a:br>
            <a:r>
              <a:rPr lang="en-GB" dirty="0" smtClean="0">
                <a:solidFill>
                  <a:schemeClr val="accent6"/>
                </a:solidFill>
              </a:rPr>
              <a:t>http://www.suse.de/~agruen/acl/linux-acls/</a:t>
            </a:r>
          </a:p>
        </p:txBody>
      </p:sp>
      <p:sp>
        <p:nvSpPr>
          <p:cNvPr id="6" name="Segnaposto numero diapositiva 5"/>
          <p:cNvSpPr>
            <a:spLocks noGrp="1"/>
          </p:cNvSpPr>
          <p:nvPr>
            <p:ph type="sldNum" sz="quarter" idx="12"/>
          </p:nvPr>
        </p:nvSpPr>
        <p:spPr/>
        <p:txBody>
          <a:bodyPr/>
          <a:lstStyle/>
          <a:p>
            <a:pPr>
              <a:defRPr/>
            </a:pPr>
            <a:fld id="{00C0BAFC-5EB8-408E-A65D-DAAC3171C6E3}" type="slidenum">
              <a:rPr lang="en-GB">
                <a:solidFill>
                  <a:prstClr val="white">
                    <a:tint val="75000"/>
                  </a:prstClr>
                </a:solidFill>
              </a:rPr>
              <a:pPr>
                <a:defRPr/>
              </a:pPr>
              <a:t>79</a:t>
            </a:fld>
            <a:endParaRPr lang="en-GB" dirty="0">
              <a:solidFill>
                <a:prstClr val="white">
                  <a:tint val="75000"/>
                </a:prstClr>
              </a:solidFill>
            </a:endParaRPr>
          </a:p>
        </p:txBody>
      </p:sp>
    </p:spTree>
    <p:extLst>
      <p:ext uri="{BB962C8B-B14F-4D97-AF65-F5344CB8AC3E}">
        <p14:creationId xmlns:p14="http://schemas.microsoft.com/office/powerpoint/2010/main" val="17748163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Processes</a:t>
            </a:r>
            <a:endParaRPr lang="en-US" dirty="0"/>
          </a:p>
        </p:txBody>
      </p:sp>
      <p:sp>
        <p:nvSpPr>
          <p:cNvPr id="3" name="Content Placeholder 2"/>
          <p:cNvSpPr>
            <a:spLocks noGrp="1"/>
          </p:cNvSpPr>
          <p:nvPr>
            <p:ph sz="half" idx="1"/>
          </p:nvPr>
        </p:nvSpPr>
        <p:spPr>
          <a:xfrm>
            <a:off x="228600" y="1066800"/>
            <a:ext cx="5486400" cy="5562600"/>
          </a:xfrm>
        </p:spPr>
        <p:txBody>
          <a:bodyPr/>
          <a:lstStyle/>
          <a:p>
            <a:r>
              <a:rPr lang="en-US" sz="2400" dirty="0" smtClean="0"/>
              <a:t>A </a:t>
            </a:r>
            <a:r>
              <a:rPr lang="en-US" sz="2400" b="1" dirty="0" smtClean="0"/>
              <a:t>process </a:t>
            </a:r>
            <a:r>
              <a:rPr lang="en-US" sz="2400" dirty="0" smtClean="0"/>
              <a:t>is an instance of a program that is currently executing.</a:t>
            </a:r>
          </a:p>
          <a:p>
            <a:r>
              <a:rPr lang="en-US" sz="2400" dirty="0" smtClean="0"/>
              <a:t>The actual contents of all programs are initially stored in persistent storage, such as a hard drive.</a:t>
            </a:r>
          </a:p>
          <a:p>
            <a:r>
              <a:rPr lang="en-US" sz="2400" dirty="0" smtClean="0"/>
              <a:t>In order to be executed, a program must be loaded into random-access memory (RAM) and uniquely identified as a process. </a:t>
            </a:r>
          </a:p>
          <a:p>
            <a:r>
              <a:rPr lang="en-US" sz="2400" dirty="0" smtClean="0"/>
              <a:t>In this way, multiple copies of the same program can be run as different processes.</a:t>
            </a:r>
          </a:p>
          <a:p>
            <a:pPr lvl="1"/>
            <a:r>
              <a:rPr lang="en-US" sz="2000" dirty="0" smtClean="0"/>
              <a:t>For example, we can have multiple copies of MS </a:t>
            </a:r>
            <a:r>
              <a:rPr lang="en-US" sz="2000" dirty="0" err="1" smtClean="0"/>
              <a:t>Powerpoint</a:t>
            </a:r>
            <a:r>
              <a:rPr lang="en-US" sz="2000" dirty="0" smtClean="0"/>
              <a:t> open at the same time.</a:t>
            </a:r>
            <a:endParaRPr lang="en-US" sz="2000" dirty="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8</a:t>
            </a:fld>
            <a:endParaRPr lang="en-US">
              <a:solidFill>
                <a:prstClr val="black">
                  <a:tint val="75000"/>
                </a:prstClr>
              </a:solidFill>
            </a:endParaRPr>
          </a:p>
        </p:txBody>
      </p:sp>
      <p:pic>
        <p:nvPicPr>
          <p:cNvPr id="2050" name="Picture 2"/>
          <p:cNvPicPr>
            <a:picLocks noChangeAspect="1" noChangeArrowheads="1"/>
          </p:cNvPicPr>
          <p:nvPr/>
        </p:nvPicPr>
        <p:blipFill>
          <a:blip r:embed="rId2" cstate="print"/>
          <a:srcRect l="69166" t="50000" r="10000" b="12667"/>
          <a:stretch>
            <a:fillRect/>
          </a:stretch>
        </p:blipFill>
        <p:spPr bwMode="auto">
          <a:xfrm>
            <a:off x="5715000" y="1828800"/>
            <a:ext cx="3352800" cy="3755136"/>
          </a:xfrm>
          <a:prstGeom prst="rect">
            <a:avLst/>
          </a:prstGeom>
          <a:noFill/>
          <a:ln w="9525">
            <a:noFill/>
            <a:miter lim="800000"/>
            <a:headEnd/>
            <a:tailEnd/>
          </a:ln>
        </p:spPr>
      </p:pic>
    </p:spTree>
    <p:extLst>
      <p:ext uri="{BB962C8B-B14F-4D97-AF65-F5344CB8AC3E}">
        <p14:creationId xmlns:p14="http://schemas.microsoft.com/office/powerpoint/2010/main" val="32130828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Descriptors</a:t>
            </a:r>
            <a:endParaRPr lang="en-US" dirty="0"/>
          </a:p>
        </p:txBody>
      </p:sp>
      <p:sp>
        <p:nvSpPr>
          <p:cNvPr id="3" name="Content Placeholder 2"/>
          <p:cNvSpPr>
            <a:spLocks noGrp="1"/>
          </p:cNvSpPr>
          <p:nvPr>
            <p:ph idx="1"/>
          </p:nvPr>
        </p:nvSpPr>
        <p:spPr/>
        <p:txBody>
          <a:bodyPr/>
          <a:lstStyle/>
          <a:p>
            <a:r>
              <a:rPr lang="en-US" dirty="0" smtClean="0"/>
              <a:t>Kernel is responsible for read/write to file.</a:t>
            </a:r>
          </a:p>
          <a:p>
            <a:r>
              <a:rPr lang="en-US" dirty="0" smtClean="0"/>
              <a:t>Program makes a system call: </a:t>
            </a:r>
            <a:r>
              <a:rPr lang="en-US" i="1" dirty="0" smtClean="0"/>
              <a:t>open(</a:t>
            </a:r>
            <a:r>
              <a:rPr lang="en-US" dirty="0" smtClean="0"/>
              <a:t>filename</a:t>
            </a:r>
            <a:r>
              <a:rPr lang="en-US" i="1" dirty="0" smtClean="0"/>
              <a:t>)</a:t>
            </a:r>
            <a:r>
              <a:rPr lang="en-US" dirty="0" smtClean="0"/>
              <a:t>. </a:t>
            </a:r>
          </a:p>
          <a:p>
            <a:r>
              <a:rPr lang="en-US" dirty="0" smtClean="0"/>
              <a:t>Kernel </a:t>
            </a:r>
            <a:endParaRPr lang="en-US" dirty="0"/>
          </a:p>
          <a:p>
            <a:pPr lvl="1"/>
            <a:r>
              <a:rPr lang="en-US" dirty="0" smtClean="0"/>
              <a:t>Checks the permissions on the file, and </a:t>
            </a:r>
          </a:p>
          <a:p>
            <a:pPr lvl="1"/>
            <a:r>
              <a:rPr lang="en-US" dirty="0" smtClean="0"/>
              <a:t>provides a descriptor: index in a table, maps to file’s location on disk. </a:t>
            </a:r>
          </a:p>
          <a:p>
            <a:r>
              <a:rPr lang="en-US" dirty="0" smtClean="0"/>
              <a:t>Program makes r/w calls to the descriptor.  </a:t>
            </a:r>
          </a:p>
          <a:p>
            <a:pPr lvl="1"/>
            <a:r>
              <a:rPr lang="en-US" dirty="0" smtClean="0"/>
              <a:t>Kernel checks permissions at this time as well. </a:t>
            </a:r>
            <a:endParaRPr lang="en-US" dirty="0"/>
          </a:p>
        </p:txBody>
      </p:sp>
      <p:sp>
        <p:nvSpPr>
          <p:cNvPr id="4" name="Slide Number Placeholder 3"/>
          <p:cNvSpPr>
            <a:spLocks noGrp="1"/>
          </p:cNvSpPr>
          <p:nvPr>
            <p:ph type="sldNum" sz="quarter" idx="12"/>
          </p:nvPr>
        </p:nvSpPr>
        <p:spPr/>
        <p:txBody>
          <a:bodyPr/>
          <a:lstStyle/>
          <a:p>
            <a:pPr>
              <a:defRPr/>
            </a:pPr>
            <a:fld id="{BA847D45-FF56-467C-A16B-FC3ACD04248E}" type="slidenum">
              <a:rPr lang="en-US" smtClean="0">
                <a:solidFill>
                  <a:prstClr val="white">
                    <a:tint val="75000"/>
                  </a:prstClr>
                </a:solidFill>
              </a:rPr>
              <a:pPr>
                <a:defRPr/>
              </a:pPr>
              <a:t>80</a:t>
            </a:fld>
            <a:endParaRPr lang="en-US">
              <a:solidFill>
                <a:prstClr val="white">
                  <a:tint val="75000"/>
                </a:prstClr>
              </a:solidFill>
            </a:endParaRPr>
          </a:p>
        </p:txBody>
      </p:sp>
    </p:spTree>
    <p:extLst>
      <p:ext uri="{BB962C8B-B14F-4D97-AF65-F5344CB8AC3E}">
        <p14:creationId xmlns:p14="http://schemas.microsoft.com/office/powerpoint/2010/main" val="33552155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Descriptor Leaks</a:t>
            </a:r>
            <a:endParaRPr lang="en-US" dirty="0"/>
          </a:p>
        </p:txBody>
      </p:sp>
      <p:sp>
        <p:nvSpPr>
          <p:cNvPr id="3" name="Content Placeholder 2"/>
          <p:cNvSpPr>
            <a:spLocks noGrp="1"/>
          </p:cNvSpPr>
          <p:nvPr>
            <p:ph idx="1"/>
          </p:nvPr>
        </p:nvSpPr>
        <p:spPr/>
        <p:txBody>
          <a:bodyPr/>
          <a:lstStyle/>
          <a:p>
            <a:r>
              <a:rPr lang="en-US" dirty="0" smtClean="0"/>
              <a:t>File descriptors can be passed from one process to another. </a:t>
            </a:r>
          </a:p>
          <a:p>
            <a:r>
              <a:rPr lang="en-US" dirty="0" smtClean="0"/>
              <a:t>Kernel only checks permissions of the process at the time the file is opened.  </a:t>
            </a:r>
          </a:p>
          <a:p>
            <a:pPr lvl="1"/>
            <a:r>
              <a:rPr lang="en-US" dirty="0" smtClean="0"/>
              <a:t>If a process opens some files, then forks before closing them, the file descriptors are given over.</a:t>
            </a:r>
          </a:p>
          <a:p>
            <a:pPr lvl="1"/>
            <a:r>
              <a:rPr lang="en-US" dirty="0" smtClean="0"/>
              <a:t>If the child process has lower privileges, it will still be granted the parent’s permissions!</a:t>
            </a:r>
          </a:p>
        </p:txBody>
      </p:sp>
      <p:sp>
        <p:nvSpPr>
          <p:cNvPr id="4" name="Slide Number Placeholder 3"/>
          <p:cNvSpPr>
            <a:spLocks noGrp="1"/>
          </p:cNvSpPr>
          <p:nvPr>
            <p:ph type="sldNum" sz="quarter" idx="12"/>
          </p:nvPr>
        </p:nvSpPr>
        <p:spPr/>
        <p:txBody>
          <a:bodyPr/>
          <a:lstStyle/>
          <a:p>
            <a:pPr>
              <a:defRPr/>
            </a:pPr>
            <a:fld id="{BA847D45-FF56-467C-A16B-FC3ACD04248E}" type="slidenum">
              <a:rPr lang="en-US" smtClean="0">
                <a:solidFill>
                  <a:prstClr val="white">
                    <a:tint val="75000"/>
                  </a:prstClr>
                </a:solidFill>
              </a:rPr>
              <a:pPr>
                <a:defRPr/>
              </a:pPr>
              <a:t>81</a:t>
            </a:fld>
            <a:endParaRPr lang="en-US">
              <a:solidFill>
                <a:prstClr val="white">
                  <a:tint val="75000"/>
                </a:prstClr>
              </a:solidFill>
            </a:endParaRPr>
          </a:p>
        </p:txBody>
      </p:sp>
    </p:spTree>
    <p:extLst>
      <p:ext uri="{BB962C8B-B14F-4D97-AF65-F5344CB8AC3E}">
        <p14:creationId xmlns:p14="http://schemas.microsoft.com/office/powerpoint/2010/main" val="1988142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encryption</a:t>
            </a:r>
            <a:endParaRPr lang="en-US" dirty="0"/>
          </a:p>
        </p:txBody>
      </p:sp>
      <p:sp>
        <p:nvSpPr>
          <p:cNvPr id="3" name="Content Placeholder 2"/>
          <p:cNvSpPr>
            <a:spLocks noGrp="1"/>
          </p:cNvSpPr>
          <p:nvPr>
            <p:ph sz="half" idx="1"/>
          </p:nvPr>
        </p:nvSpPr>
        <p:spPr>
          <a:xfrm>
            <a:off x="457199" y="1600200"/>
            <a:ext cx="8002505" cy="4525963"/>
          </a:xfrm>
        </p:spPr>
        <p:txBody>
          <a:bodyPr/>
          <a:lstStyle/>
          <a:p>
            <a:pPr marL="0" indent="0">
              <a:buNone/>
            </a:pPr>
            <a:r>
              <a:rPr lang="en-US" sz="2400" dirty="0" smtClean="0"/>
              <a:t>Full disk encryption</a:t>
            </a:r>
          </a:p>
          <a:p>
            <a:r>
              <a:rPr lang="en-US" sz="2400" dirty="0" smtClean="0"/>
              <a:t>The </a:t>
            </a:r>
            <a:r>
              <a:rPr lang="en-US" sz="2400" b="1" dirty="0" smtClean="0"/>
              <a:t>entire</a:t>
            </a:r>
            <a:r>
              <a:rPr lang="en-US" sz="2400" dirty="0" smtClean="0"/>
              <a:t> </a:t>
            </a:r>
            <a:r>
              <a:rPr lang="en-US" sz="2400" dirty="0" err="1" smtClean="0"/>
              <a:t>filesystem</a:t>
            </a:r>
            <a:r>
              <a:rPr lang="en-US" sz="2400" dirty="0" smtClean="0"/>
              <a:t> is encrypted using a single key or password, or both (2 factor).  </a:t>
            </a:r>
          </a:p>
          <a:p>
            <a:pPr lvl="1"/>
            <a:r>
              <a:rPr lang="en-US" sz="2000" dirty="0" smtClean="0"/>
              <a:t>This includes metadata, file names, folder names, etc.</a:t>
            </a:r>
          </a:p>
          <a:p>
            <a:pPr lvl="1"/>
            <a:r>
              <a:rPr lang="en-US" sz="2000" dirty="0" smtClean="0"/>
              <a:t>Also includes swap files (i.e. virtual memory). </a:t>
            </a:r>
          </a:p>
          <a:p>
            <a:pPr lvl="1"/>
            <a:r>
              <a:rPr lang="en-US" sz="2000" dirty="0" smtClean="0"/>
              <a:t>Does </a:t>
            </a:r>
            <a:r>
              <a:rPr lang="en-US" sz="2000" smtClean="0"/>
              <a:t>not necessarily include </a:t>
            </a:r>
            <a:r>
              <a:rPr lang="en-US" sz="2000" dirty="0" smtClean="0"/>
              <a:t>the boot sector, since the OS needs to load before decryption can occur. </a:t>
            </a:r>
          </a:p>
          <a:p>
            <a:r>
              <a:rPr lang="en-US" sz="2400" dirty="0" smtClean="0"/>
              <a:t>“Transparent”: When accessing the disk after </a:t>
            </a:r>
            <a:r>
              <a:rPr lang="en-US" sz="2400" dirty="0" err="1" smtClean="0"/>
              <a:t>bootup</a:t>
            </a:r>
            <a:r>
              <a:rPr lang="en-US" sz="2400" dirty="0" smtClean="0"/>
              <a:t>, enter key, and that’s it. </a:t>
            </a:r>
          </a:p>
          <a:p>
            <a:pPr lvl="1"/>
            <a:r>
              <a:rPr lang="en-US" sz="2000" dirty="0" smtClean="0"/>
              <a:t>Files are decrypted by the kernel, using device drivers, as they are read and encrypted as they are written.</a:t>
            </a:r>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82</a:t>
            </a:fld>
            <a:endParaRPr lang="en-US">
              <a:solidFill>
                <a:prstClr val="black">
                  <a:tint val="75000"/>
                </a:prstClr>
              </a:solidFill>
            </a:endParaRPr>
          </a:p>
        </p:txBody>
      </p:sp>
    </p:spTree>
    <p:extLst>
      <p:ext uri="{BB962C8B-B14F-4D97-AF65-F5344CB8AC3E}">
        <p14:creationId xmlns:p14="http://schemas.microsoft.com/office/powerpoint/2010/main" val="13255062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encryption</a:t>
            </a:r>
            <a:endParaRPr lang="en-US" dirty="0"/>
          </a:p>
        </p:txBody>
      </p:sp>
      <p:sp>
        <p:nvSpPr>
          <p:cNvPr id="3" name="Content Placeholder 2"/>
          <p:cNvSpPr>
            <a:spLocks noGrp="1"/>
          </p:cNvSpPr>
          <p:nvPr>
            <p:ph sz="half" idx="1"/>
          </p:nvPr>
        </p:nvSpPr>
        <p:spPr>
          <a:xfrm>
            <a:off x="457199" y="1600200"/>
            <a:ext cx="8002505" cy="4525963"/>
          </a:xfrm>
        </p:spPr>
        <p:txBody>
          <a:bodyPr/>
          <a:lstStyle/>
          <a:p>
            <a:pPr marL="0" indent="0">
              <a:buNone/>
            </a:pPr>
            <a:r>
              <a:rPr lang="en-US" sz="2400" dirty="0" err="1" smtClean="0"/>
              <a:t>Filesystem</a:t>
            </a:r>
            <a:r>
              <a:rPr lang="en-US" sz="2400" dirty="0" smtClean="0"/>
              <a:t>-level encryption</a:t>
            </a:r>
          </a:p>
          <a:p>
            <a:r>
              <a:rPr lang="en-US" sz="2400" dirty="0" smtClean="0"/>
              <a:t>Select portions of the </a:t>
            </a:r>
            <a:r>
              <a:rPr lang="en-US" sz="2400" dirty="0" err="1" smtClean="0"/>
              <a:t>filesystem</a:t>
            </a:r>
            <a:r>
              <a:rPr lang="en-US" sz="2400" dirty="0" smtClean="0"/>
              <a:t> is encrypted.  Each portion might have its own password or key. </a:t>
            </a:r>
          </a:p>
          <a:p>
            <a:pPr lvl="1"/>
            <a:r>
              <a:rPr lang="en-US" sz="2000" dirty="0" smtClean="0"/>
              <a:t>This </a:t>
            </a:r>
            <a:r>
              <a:rPr lang="en-US" sz="2000" b="1" dirty="0" smtClean="0"/>
              <a:t>does not </a:t>
            </a:r>
            <a:r>
              <a:rPr lang="en-US" sz="2000" dirty="0" smtClean="0"/>
              <a:t>includes metadata, file names, folder names, etc.</a:t>
            </a:r>
          </a:p>
          <a:p>
            <a:r>
              <a:rPr lang="en-US" sz="2400" dirty="0" smtClean="0"/>
              <a:t>If an attacker gains access to the system during runtime, they still cannot read these files. </a:t>
            </a:r>
          </a:p>
          <a:p>
            <a:endParaRPr lang="en-US" sz="2400" dirty="0" smtClean="0"/>
          </a:p>
        </p:txBody>
      </p:sp>
      <p:sp>
        <p:nvSpPr>
          <p:cNvPr id="5" name="Slide Number Placeholder 4"/>
          <p:cNvSpPr>
            <a:spLocks noGrp="1"/>
          </p:cNvSpPr>
          <p:nvPr>
            <p:ph type="sldNum" sz="quarter" idx="10"/>
          </p:nvPr>
        </p:nvSpPr>
        <p:spPr/>
        <p:txBody>
          <a:bodyPr/>
          <a:lstStyle/>
          <a:p>
            <a:pPr>
              <a:defRPr/>
            </a:pPr>
            <a:fld id="{993643FF-F44F-4D81-807C-85B47B2D7F39}" type="slidenum">
              <a:rPr lang="en-US" smtClean="0">
                <a:solidFill>
                  <a:prstClr val="black">
                    <a:tint val="75000"/>
                  </a:prstClr>
                </a:solidFill>
              </a:rPr>
              <a:pPr>
                <a:defRPr/>
              </a:pPr>
              <a:t>83</a:t>
            </a:fld>
            <a:endParaRPr lang="en-US">
              <a:solidFill>
                <a:prstClr val="black">
                  <a:tint val="75000"/>
                </a:prstClr>
              </a:solidFill>
            </a:endParaRPr>
          </a:p>
        </p:txBody>
      </p:sp>
    </p:spTree>
    <p:extLst>
      <p:ext uri="{BB962C8B-B14F-4D97-AF65-F5344CB8AC3E}">
        <p14:creationId xmlns:p14="http://schemas.microsoft.com/office/powerpoint/2010/main" val="403856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Process IDs</a:t>
            </a:r>
            <a:endParaRPr lang="en-US" dirty="0"/>
          </a:p>
        </p:txBody>
      </p:sp>
      <p:sp>
        <p:nvSpPr>
          <p:cNvPr id="3" name="Content Placeholder 2"/>
          <p:cNvSpPr>
            <a:spLocks noGrp="1"/>
          </p:cNvSpPr>
          <p:nvPr>
            <p:ph idx="1"/>
          </p:nvPr>
        </p:nvSpPr>
        <p:spPr>
          <a:xfrm>
            <a:off x="457200" y="1066800"/>
            <a:ext cx="8229600" cy="1981200"/>
          </a:xfrm>
        </p:spPr>
        <p:txBody>
          <a:bodyPr/>
          <a:lstStyle/>
          <a:p>
            <a:r>
              <a:rPr lang="en-US" sz="2400" dirty="0" smtClean="0"/>
              <a:t>Each process running on a given computer is identified by a unique nonnegative integer, called the </a:t>
            </a:r>
            <a:r>
              <a:rPr lang="en-US" sz="2400" b="1" dirty="0" smtClean="0"/>
              <a:t>process ID (PID). </a:t>
            </a:r>
          </a:p>
          <a:p>
            <a:r>
              <a:rPr lang="en-US" sz="2400" dirty="0" smtClean="0"/>
              <a:t>Given the PID for a process, we can then associate its CPU time, memory usage, user ID (UID), program name, etc.</a:t>
            </a:r>
            <a:endParaRPr lang="en-US" sz="2000" dirty="0"/>
          </a:p>
        </p:txBody>
      </p:sp>
      <p:sp>
        <p:nvSpPr>
          <p:cNvPr id="4" name="Slide Number Placeholder 3"/>
          <p:cNvSpPr>
            <a:spLocks noGrp="1"/>
          </p:cNvSpPr>
          <p:nvPr>
            <p:ph type="sldNum" sz="quarter" idx="10"/>
          </p:nvPr>
        </p:nvSpPr>
        <p:spPr/>
        <p:txBody>
          <a:bodyPr/>
          <a:lstStyle/>
          <a:p>
            <a:pPr>
              <a:defRPr/>
            </a:pPr>
            <a:fld id="{2BDEA8A0-DFF0-4EC8-9630-F4035E457B1D}" type="slidenum">
              <a:rPr lang="en-US" smtClean="0">
                <a:solidFill>
                  <a:prstClr val="black">
                    <a:tint val="75000"/>
                  </a:prstClr>
                </a:solidFill>
              </a:rPr>
              <a:pPr>
                <a:defRPr/>
              </a:pPr>
              <a:t>9</a:t>
            </a:fld>
            <a:endParaRPr lang="en-US">
              <a:solidFill>
                <a:prstClr val="black">
                  <a:tint val="75000"/>
                </a:prstClr>
              </a:solidFill>
            </a:endParaRPr>
          </a:p>
        </p:txBody>
      </p:sp>
      <p:pic>
        <p:nvPicPr>
          <p:cNvPr id="3074" name="Picture 2"/>
          <p:cNvPicPr>
            <a:picLocks noChangeAspect="1" noChangeArrowheads="1"/>
          </p:cNvPicPr>
          <p:nvPr/>
        </p:nvPicPr>
        <p:blipFill>
          <a:blip r:embed="rId2" cstate="print"/>
          <a:srcRect l="64166" t="50000" r="6667" b="12667"/>
          <a:stretch>
            <a:fillRect/>
          </a:stretch>
        </p:blipFill>
        <p:spPr bwMode="auto">
          <a:xfrm>
            <a:off x="1981200" y="2804160"/>
            <a:ext cx="4876800" cy="3901440"/>
          </a:xfrm>
          <a:prstGeom prst="rect">
            <a:avLst/>
          </a:prstGeom>
          <a:noFill/>
          <a:ln w="9525">
            <a:noFill/>
            <a:miter lim="800000"/>
            <a:headEnd/>
            <a:tailEnd/>
          </a:ln>
        </p:spPr>
      </p:pic>
    </p:spTree>
    <p:extLst>
      <p:ext uri="{BB962C8B-B14F-4D97-AF65-F5344CB8AC3E}">
        <p14:creationId xmlns:p14="http://schemas.microsoft.com/office/powerpoint/2010/main" val="3255132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2572</TotalTime>
  <Words>6329</Words>
  <Application>Microsoft Macintosh PowerPoint</Application>
  <PresentationFormat>On-screen Show (4:3)</PresentationFormat>
  <Paragraphs>769</Paragraphs>
  <Slides>83</Slides>
  <Notes>31</Notes>
  <HiddenSlides>0</HiddenSlides>
  <MMClips>0</MMClips>
  <ScaleCrop>false</ScaleCrop>
  <HeadingPairs>
    <vt:vector size="4" baseType="variant">
      <vt:variant>
        <vt:lpstr>Theme</vt:lpstr>
      </vt:variant>
      <vt:variant>
        <vt:i4>6</vt:i4>
      </vt:variant>
      <vt:variant>
        <vt:lpstr>Slide Titles</vt:lpstr>
      </vt:variant>
      <vt:variant>
        <vt:i4>83</vt:i4>
      </vt:variant>
    </vt:vector>
  </HeadingPairs>
  <TitlesOfParts>
    <vt:vector size="89" baseType="lpstr">
      <vt:lpstr>Office Theme</vt:lpstr>
      <vt:lpstr>2_Office Theme</vt:lpstr>
      <vt:lpstr>3_Office Theme</vt:lpstr>
      <vt:lpstr>4_Office Theme</vt:lpstr>
      <vt:lpstr>6_Office Theme</vt:lpstr>
      <vt:lpstr>Custom Design</vt:lpstr>
      <vt:lpstr>ISA 562</vt:lpstr>
      <vt:lpstr>Operating Systems Concepts</vt:lpstr>
      <vt:lpstr>A Computer Model</vt:lpstr>
      <vt:lpstr>OS Concepts</vt:lpstr>
      <vt:lpstr>The Kernel</vt:lpstr>
      <vt:lpstr>Input/Output</vt:lpstr>
      <vt:lpstr>System Calls</vt:lpstr>
      <vt:lpstr>Processes</vt:lpstr>
      <vt:lpstr>Process IDs</vt:lpstr>
      <vt:lpstr>Multitasking</vt:lpstr>
      <vt:lpstr>Process Tree</vt:lpstr>
      <vt:lpstr>Process Privileges</vt:lpstr>
      <vt:lpstr>File Systems</vt:lpstr>
      <vt:lpstr>File System Example</vt:lpstr>
      <vt:lpstr>File Permissions</vt:lpstr>
      <vt:lpstr>Memory Management</vt:lpstr>
      <vt:lpstr>Memory Organization</vt:lpstr>
      <vt:lpstr>Memory Layout</vt:lpstr>
      <vt:lpstr>Memory access permissions</vt:lpstr>
      <vt:lpstr>Virtual Memory</vt:lpstr>
      <vt:lpstr>Page Faults</vt:lpstr>
      <vt:lpstr>Virtual Machines</vt:lpstr>
      <vt:lpstr>Operating Systems Security</vt:lpstr>
      <vt:lpstr>The Boot Sequence</vt:lpstr>
      <vt:lpstr>BIOS Passwords</vt:lpstr>
      <vt:lpstr>Hibernation</vt:lpstr>
      <vt:lpstr>Event Logging</vt:lpstr>
      <vt:lpstr>Process Explorer</vt:lpstr>
      <vt:lpstr>Memory and Filesystem Security</vt:lpstr>
      <vt:lpstr>Virtual Memory Security</vt:lpstr>
      <vt:lpstr>Filesystem Security</vt:lpstr>
      <vt:lpstr>Access Control Matrices</vt:lpstr>
      <vt:lpstr>Example Access Control Matrix</vt:lpstr>
      <vt:lpstr>Access Control Matrices</vt:lpstr>
      <vt:lpstr>Access Control Lists</vt:lpstr>
      <vt:lpstr>Access Control Lists</vt:lpstr>
      <vt:lpstr>Capabilities</vt:lpstr>
      <vt:lpstr>Role-based Access Control</vt:lpstr>
      <vt:lpstr>General Principles</vt:lpstr>
      <vt:lpstr>Discretionary Access Control (DAC)</vt:lpstr>
      <vt:lpstr>Closed vs. Open Policy</vt:lpstr>
      <vt:lpstr>Closed Policy with Negative Authorizations and  Deny Priority </vt:lpstr>
      <vt:lpstr>Access Control Entries and Lists</vt:lpstr>
      <vt:lpstr>Linux vs. Windows</vt:lpstr>
      <vt:lpstr>Linux File Access Control</vt:lpstr>
      <vt:lpstr>Linux File System</vt:lpstr>
      <vt:lpstr>Exploiting Symbolic Links</vt:lpstr>
      <vt:lpstr>In class exercise</vt:lpstr>
      <vt:lpstr>Unix Permissions</vt:lpstr>
      <vt:lpstr>Permissions Examples (Regular Files)</vt:lpstr>
      <vt:lpstr>Permissions for Directories</vt:lpstr>
      <vt:lpstr>Permissions Examples (Directories)</vt:lpstr>
      <vt:lpstr>Special Permission Bits</vt:lpstr>
      <vt:lpstr>Set-user-ID</vt:lpstr>
      <vt:lpstr>Set-user-ID</vt:lpstr>
      <vt:lpstr>Root</vt:lpstr>
      <vt:lpstr>Changing Permissions</vt:lpstr>
      <vt:lpstr>Examples of Changing Permissions</vt:lpstr>
      <vt:lpstr>Octal Notation Examples</vt:lpstr>
      <vt:lpstr>Limitations of Unix Permissions</vt:lpstr>
      <vt:lpstr>Minimal ACLs</vt:lpstr>
      <vt:lpstr>ACL Commands</vt:lpstr>
      <vt:lpstr>More ACL Command Examples</vt:lpstr>
      <vt:lpstr>Extended ACLs</vt:lpstr>
      <vt:lpstr>Mask-type ACLs</vt:lpstr>
      <vt:lpstr>Extended ACL Example</vt:lpstr>
      <vt:lpstr>Extended ACL Example Explained</vt:lpstr>
      <vt:lpstr>NTFS  Permissions</vt:lpstr>
      <vt:lpstr>Basic NTFS Permissions</vt:lpstr>
      <vt:lpstr>Multiple NTFS permissions</vt:lpstr>
      <vt:lpstr>NTFS: permission inheritance</vt:lpstr>
      <vt:lpstr>PowerPoint Presentation</vt:lpstr>
      <vt:lpstr>NTFS File Permissions</vt:lpstr>
      <vt:lpstr>Example</vt:lpstr>
      <vt:lpstr>Access Control Algorithm</vt:lpstr>
      <vt:lpstr>Example</vt:lpstr>
      <vt:lpstr>NTFS move vs. copy in same volume</vt:lpstr>
      <vt:lpstr>NTFS move vs. copy across volumes</vt:lpstr>
      <vt:lpstr>Acknowledgment</vt:lpstr>
      <vt:lpstr>File Descriptors</vt:lpstr>
      <vt:lpstr>File Descriptor Leaks</vt:lpstr>
      <vt:lpstr>Disk encryption</vt:lpstr>
      <vt:lpstr>Disk encryption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 562</dc:title>
  <dc:creator>Dov</dc:creator>
  <cp:lastModifiedBy>Dov</cp:lastModifiedBy>
  <cp:revision>34</cp:revision>
  <dcterms:created xsi:type="dcterms:W3CDTF">2017-10-31T01:07:36Z</dcterms:created>
  <dcterms:modified xsi:type="dcterms:W3CDTF">2017-11-07T19:07:59Z</dcterms:modified>
</cp:coreProperties>
</file>