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704" r:id="rId2"/>
    <p:sldId id="713" r:id="rId3"/>
    <p:sldId id="716" r:id="rId4"/>
    <p:sldId id="705" r:id="rId5"/>
    <p:sldId id="707" r:id="rId6"/>
    <p:sldId id="717" r:id="rId7"/>
    <p:sldId id="706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54" r:id="rId19"/>
    <p:sldId id="755" r:id="rId20"/>
    <p:sldId id="756" r:id="rId21"/>
    <p:sldId id="757" r:id="rId22"/>
    <p:sldId id="758" r:id="rId23"/>
    <p:sldId id="759" r:id="rId24"/>
    <p:sldId id="760" r:id="rId25"/>
    <p:sldId id="761" r:id="rId26"/>
    <p:sldId id="762" r:id="rId27"/>
    <p:sldId id="763" r:id="rId28"/>
    <p:sldId id="764" r:id="rId29"/>
    <p:sldId id="728" r:id="rId30"/>
    <p:sldId id="731" r:id="rId31"/>
    <p:sldId id="729" r:id="rId32"/>
    <p:sldId id="732" r:id="rId33"/>
    <p:sldId id="733" r:id="rId34"/>
    <p:sldId id="734" r:id="rId35"/>
    <p:sldId id="735" r:id="rId36"/>
    <p:sldId id="736" r:id="rId37"/>
    <p:sldId id="737" r:id="rId38"/>
    <p:sldId id="738" r:id="rId39"/>
    <p:sldId id="739" r:id="rId40"/>
    <p:sldId id="740" r:id="rId41"/>
    <p:sldId id="714" r:id="rId42"/>
    <p:sldId id="715" r:id="rId43"/>
    <p:sldId id="710" r:id="rId44"/>
    <p:sldId id="711" r:id="rId45"/>
    <p:sldId id="741" r:id="rId46"/>
    <p:sldId id="742" r:id="rId47"/>
    <p:sldId id="744" r:id="rId48"/>
    <p:sldId id="745" r:id="rId49"/>
    <p:sldId id="746" r:id="rId50"/>
    <p:sldId id="747" r:id="rId51"/>
    <p:sldId id="748" r:id="rId52"/>
    <p:sldId id="712" r:id="rId53"/>
    <p:sldId id="749" r:id="rId54"/>
    <p:sldId id="765" r:id="rId55"/>
    <p:sldId id="772" r:id="rId56"/>
    <p:sldId id="773" r:id="rId57"/>
    <p:sldId id="766" r:id="rId58"/>
    <p:sldId id="767" r:id="rId59"/>
    <p:sldId id="768" r:id="rId60"/>
    <p:sldId id="753" r:id="rId61"/>
    <p:sldId id="752" r:id="rId62"/>
    <p:sldId id="769" r:id="rId63"/>
    <p:sldId id="751" r:id="rId64"/>
    <p:sldId id="750" r:id="rId65"/>
    <p:sldId id="770" r:id="rId66"/>
    <p:sldId id="77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98" autoAdjust="0"/>
  </p:normalViewPr>
  <p:slideViewPr>
    <p:cSldViewPr snapToObjects="1">
      <p:cViewPr varScale="1">
        <p:scale>
          <a:sx n="171" d="100"/>
          <a:sy n="171" d="100"/>
        </p:scale>
        <p:origin x="-120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D414-00F8-1949-93CD-AB00FAD36CD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BDEC-E906-9F47-ACE5-C89669B2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5435557B-8326-4E2E-8E3A-014693C61646}" type="slidenum">
              <a:rPr lang="en-GB">
                <a:latin typeface="Times New Roman" pitchFamily="18" charset="0"/>
              </a:rPr>
              <a:pPr>
                <a:buFont typeface="Wingdings" pitchFamily="2" charset="2"/>
                <a:buNone/>
                <a:defRPr/>
              </a:pPr>
              <a:t>56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4687DE-3DAB-4845-AB8F-B0699581202A}" type="datetime1">
              <a:rPr lang="en-US"/>
              <a:pPr>
                <a:defRPr/>
              </a:pPr>
              <a:t>11/22/17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Penetration Testing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D887-1B13-46AE-B217-51A09D8F0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6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B562-8FEF-BB42-969B-59160C386C2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40C6-B4A4-FB49-B049-766E4AA1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vlpubs.nist.gov/nistpubs/SpecialPublications/NIST.SP.800-61r2.pdf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nvlpubs.nist.gov/nistpubs/SpecialPublications/NIST.SP.800-61r2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vlpubs.nist.gov/nistpubs/Legacy/SP/nistspecialpublication800-34r1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vlpubs.nist.gov/nistpubs/Legacy/SP/nistspecialpublication800-34r1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nvlpubs.nist.gov/nistpubs/Legacy/SP/nistspecialpublication800-34r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nvlpubs.nist.gov/nistpubs/Legacy/SP/nistspecialpublication800-34r1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rc.nist.gov/publications/detail/sp/800-92/fina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ISA 562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Information Security, Theory and Practice.</a:t>
            </a:r>
          </a:p>
          <a:p>
            <a:r>
              <a:rPr lang="en-US" dirty="0" smtClean="0"/>
              <a:t>Lecture 12: Operations Security</a:t>
            </a:r>
          </a:p>
        </p:txBody>
      </p:sp>
    </p:spTree>
    <p:extLst>
      <p:ext uri="{BB962C8B-B14F-4D97-AF65-F5344CB8AC3E}">
        <p14:creationId xmlns:p14="http://schemas.microsoft.com/office/powerpoint/2010/main" val="365237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Fault Tolerance</a:t>
            </a:r>
          </a:p>
          <a:p>
            <a:r>
              <a:rPr lang="en-US" dirty="0" smtClean="0"/>
              <a:t>Backups</a:t>
            </a:r>
          </a:p>
          <a:p>
            <a:pPr lvl="1"/>
            <a:r>
              <a:rPr lang="en-US" dirty="0" smtClean="0"/>
              <a:t>Full backups archive everything on disk</a:t>
            </a:r>
          </a:p>
          <a:p>
            <a:pPr lvl="1"/>
            <a:r>
              <a:rPr lang="en-US" dirty="0" smtClean="0"/>
              <a:t>Differential backups archive only what has been modified since the last full backup. </a:t>
            </a:r>
          </a:p>
          <a:p>
            <a:pPr lvl="1"/>
            <a:r>
              <a:rPr lang="en-US" dirty="0" smtClean="0"/>
              <a:t>Incremental backups archive whatever has been modified since the last backup </a:t>
            </a:r>
            <a:r>
              <a:rPr lang="en-US" i="1" dirty="0" smtClean="0"/>
              <a:t>of any kind.</a:t>
            </a:r>
          </a:p>
          <a:p>
            <a:pPr lvl="1"/>
            <a:r>
              <a:rPr lang="en-US" dirty="0" smtClean="0"/>
              <a:t>Example: full backups on Sundays, differential or incremental on weekdays. Data lost on Wednesday.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3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Redundant Array of Inexpensive Disks (RAID)</a:t>
            </a:r>
          </a:p>
          <a:p>
            <a:r>
              <a:rPr lang="en-US" dirty="0" smtClean="0"/>
              <a:t>RAID 0: stripe the data, making reading and writing more efficient.  No redundancy!</a:t>
            </a:r>
          </a:p>
          <a:p>
            <a:r>
              <a:rPr lang="en-US" dirty="0" smtClean="0"/>
              <a:t>RAID 1: Mirrored data: complete copy of data.</a:t>
            </a:r>
          </a:p>
          <a:p>
            <a:r>
              <a:rPr lang="en-US" dirty="0" smtClean="0"/>
              <a:t>RAID 3-4: Striped data, and an extra disk to store the parity of the other disks.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727603"/>
              </p:ext>
            </p:extLst>
          </p:nvPr>
        </p:nvGraphicFramePr>
        <p:xfrm>
          <a:off x="1676400" y="5105400"/>
          <a:ext cx="2590800" cy="14833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09600"/>
                <a:gridCol w="609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B1+B2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B3+B4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B5+B6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B7+B8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8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Redundant Array of Inexpensive Disks (RAID)</a:t>
            </a:r>
          </a:p>
          <a:p>
            <a:r>
              <a:rPr lang="en-US" dirty="0" smtClean="0"/>
              <a:t>RAID 5: Striped data, distributed parity values.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RAID 6: dual parity, tolerating 2 failures.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27551"/>
              </p:ext>
            </p:extLst>
          </p:nvPr>
        </p:nvGraphicFramePr>
        <p:xfrm>
          <a:off x="2667000" y="3241040"/>
          <a:ext cx="3505200" cy="14833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914400"/>
                <a:gridCol w="1143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B1+B2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B3+B4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B5+B6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B7+B8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75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addition to data failures, need to also defend against system failures.  E.g. what about the system that reads and processes the data? </a:t>
            </a:r>
          </a:p>
          <a:p>
            <a:r>
              <a:rPr lang="en-US" dirty="0" smtClean="0"/>
              <a:t>Redundant hardware: some systems will duplicate the hardware that is prone to failure. E.g. backup power supply. </a:t>
            </a:r>
          </a:p>
          <a:p>
            <a:r>
              <a:rPr lang="en-US" dirty="0" smtClean="0"/>
              <a:t>Redundant systems: you can have a backup of the full system, duplicating all hardware and software.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2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Load Balancing: </a:t>
            </a:r>
            <a:r>
              <a:rPr lang="en-US" dirty="0" smtClean="0"/>
              <a:t>DNS Round Robin</a:t>
            </a:r>
          </a:p>
          <a:p>
            <a:r>
              <a:rPr lang="en-US" dirty="0" smtClean="0"/>
              <a:t>List multiple A records for the same domain.</a:t>
            </a:r>
          </a:p>
          <a:p>
            <a:r>
              <a:rPr lang="en-US" dirty="0" smtClean="0"/>
              <a:t>DNS servers often return the list in random order. (alternatively, the name resolver might choose, or the client can choose.)  </a:t>
            </a:r>
          </a:p>
          <a:p>
            <a:r>
              <a:rPr lang="en-US" dirty="0" smtClean="0"/>
              <a:t>Client chases the first IP on the list, might try other ones after a timeout, or might re-fetch.</a:t>
            </a:r>
          </a:p>
          <a:p>
            <a:r>
              <a:rPr lang="en-US" dirty="0" smtClean="0"/>
              <a:t>Drawbacks: </a:t>
            </a:r>
          </a:p>
          <a:p>
            <a:pPr lvl="1"/>
            <a:r>
              <a:rPr lang="en-US" dirty="0" smtClean="0"/>
              <a:t>If a server goes down, it’s IP is still served in responses. </a:t>
            </a:r>
          </a:p>
          <a:p>
            <a:pPr lvl="1"/>
            <a:r>
              <a:rPr lang="en-US" dirty="0" smtClean="0"/>
              <a:t>No consideration for anything other than # of requests.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3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5562600"/>
            <a:ext cx="3276600" cy="563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562600"/>
            <a:ext cx="2895600" cy="487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3352800"/>
            <a:ext cx="6172200" cy="175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Load Balancing: </a:t>
            </a:r>
            <a:r>
              <a:rPr lang="en-US" dirty="0" smtClean="0"/>
              <a:t>DNS Delegation</a:t>
            </a:r>
          </a:p>
          <a:p>
            <a:r>
              <a:rPr lang="en-US" dirty="0" smtClean="0"/>
              <a:t>List multiple name servers, each returning its own IP address.  </a:t>
            </a:r>
          </a:p>
          <a:p>
            <a:pPr marL="457200" lvl="1" indent="0">
              <a:buNone/>
            </a:pPr>
            <a:r>
              <a:rPr lang="en-US" dirty="0" err="1" smtClean="0"/>
              <a:t>one.example.org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192.0.2.1</a:t>
            </a:r>
            <a:br>
              <a:rPr lang="en-US" dirty="0" smtClean="0"/>
            </a:br>
            <a:r>
              <a:rPr lang="en-US" dirty="0" err="1" smtClean="0"/>
              <a:t>two.example.org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203.0.113.2</a:t>
            </a:r>
            <a:br>
              <a:rPr lang="en-US" dirty="0" smtClean="0"/>
            </a:br>
            <a:r>
              <a:rPr lang="en-US" dirty="0" err="1" smtClean="0"/>
              <a:t>www.example.org</a:t>
            </a:r>
            <a:r>
              <a:rPr lang="en-US" dirty="0" smtClean="0"/>
              <a:t> </a:t>
            </a:r>
            <a:r>
              <a:rPr lang="en-US" dirty="0"/>
              <a:t>NS </a:t>
            </a:r>
            <a:r>
              <a:rPr lang="en-US" dirty="0" err="1" smtClean="0"/>
              <a:t>one.example.org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www.example.org</a:t>
            </a:r>
            <a:r>
              <a:rPr lang="en-US" dirty="0" smtClean="0"/>
              <a:t> </a:t>
            </a:r>
            <a:r>
              <a:rPr lang="en-US" dirty="0"/>
              <a:t>NS </a:t>
            </a:r>
            <a:r>
              <a:rPr lang="en-US" dirty="0" err="1" smtClean="0"/>
              <a:t>two.example.org</a:t>
            </a:r>
            <a:endParaRPr lang="en-US" dirty="0" smtClean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@ IN 	A </a:t>
            </a:r>
            <a:r>
              <a:rPr lang="it-IT" dirty="0"/>
              <a:t>	192.0.2.1			@ </a:t>
            </a:r>
            <a:r>
              <a:rPr lang="it-IT" dirty="0" smtClean="0"/>
              <a:t>IN 	A 	203.0.113.2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50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Load Balancing: </a:t>
            </a:r>
            <a:r>
              <a:rPr lang="en-US" dirty="0" smtClean="0"/>
              <a:t>DNS Delegation</a:t>
            </a:r>
          </a:p>
          <a:p>
            <a:r>
              <a:rPr lang="en-US" dirty="0" smtClean="0"/>
              <a:t>List multiple name servers, each returning its own IP address.  </a:t>
            </a:r>
          </a:p>
          <a:p>
            <a:r>
              <a:rPr lang="en-US" dirty="0" smtClean="0"/>
              <a:t>Both name servers are </a:t>
            </a:r>
            <a:r>
              <a:rPr lang="en-US" dirty="0" smtClean="0"/>
              <a:t>in the response of the higher</a:t>
            </a:r>
            <a:r>
              <a:rPr lang="en-US" dirty="0" smtClean="0"/>
              <a:t>-level </a:t>
            </a:r>
            <a:r>
              <a:rPr lang="en-US" dirty="0" smtClean="0"/>
              <a:t>server</a:t>
            </a:r>
            <a:r>
              <a:rPr lang="en-US" dirty="0"/>
              <a:t>;</a:t>
            </a:r>
            <a:r>
              <a:rPr lang="en-US" dirty="0" smtClean="0"/>
              <a:t> the </a:t>
            </a:r>
            <a:r>
              <a:rPr lang="en-US" dirty="0" smtClean="0"/>
              <a:t>client will contact both. </a:t>
            </a:r>
          </a:p>
          <a:p>
            <a:r>
              <a:rPr lang="en-US" dirty="0" smtClean="0"/>
              <a:t>Whichever replies first will “win” and be used.</a:t>
            </a:r>
          </a:p>
          <a:p>
            <a:pPr lvl="1"/>
            <a:r>
              <a:rPr lang="en-US" dirty="0" smtClean="0"/>
              <a:t>If one server is down, it will not reply and won’t be contacted at all. </a:t>
            </a:r>
          </a:p>
          <a:p>
            <a:pPr lvl="1"/>
            <a:r>
              <a:rPr lang="en-US" dirty="0" smtClean="0"/>
              <a:t>If one is overloaded, it will naturally reply slower.</a:t>
            </a:r>
          </a:p>
          <a:p>
            <a:pPr lvl="1"/>
            <a:r>
              <a:rPr lang="en-US" dirty="0" smtClean="0"/>
              <a:t>If one is geographically closer, it will be chosen first.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33259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Load Balancing: </a:t>
            </a:r>
            <a:r>
              <a:rPr lang="en-US" dirty="0" smtClean="0"/>
              <a:t>dedicated hardware/software</a:t>
            </a:r>
          </a:p>
          <a:p>
            <a:pPr marL="0" indent="0">
              <a:buNone/>
            </a:pPr>
            <a:r>
              <a:rPr lang="en-US" dirty="0" smtClean="0"/>
              <a:t>Instead of relying on DNS, can purchase products that will be more clever. </a:t>
            </a:r>
          </a:p>
          <a:p>
            <a:r>
              <a:rPr lang="en-US" dirty="0" err="1" smtClean="0"/>
              <a:t>Assymetric</a:t>
            </a:r>
            <a:r>
              <a:rPr lang="en-US" dirty="0" smtClean="0"/>
              <a:t> loads</a:t>
            </a:r>
          </a:p>
          <a:p>
            <a:r>
              <a:rPr lang="en-US" dirty="0" smtClean="0"/>
              <a:t>Special hardware for processing HTTPS</a:t>
            </a:r>
          </a:p>
          <a:p>
            <a:r>
              <a:rPr lang="en-US" dirty="0" smtClean="0"/>
              <a:t>Priority queuing / rate shaping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</a:t>
            </a:r>
          </a:p>
        </p:txBody>
      </p:sp>
    </p:spTree>
    <p:extLst>
      <p:ext uri="{BB962C8B-B14F-4D97-AF65-F5344CB8AC3E}">
        <p14:creationId xmlns:p14="http://schemas.microsoft.com/office/powerpoint/2010/main" val="386601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vulnerability is announced.  </a:t>
            </a:r>
          </a:p>
          <a:p>
            <a:endParaRPr lang="en-US" dirty="0" smtClean="0"/>
          </a:p>
          <a:p>
            <a:r>
              <a:rPr lang="en-US" dirty="0" smtClean="0"/>
              <a:t>Your company usually tests software updates for 1 week before rolling them out.</a:t>
            </a:r>
          </a:p>
          <a:p>
            <a:r>
              <a:rPr lang="en-US" dirty="0" smtClean="0"/>
              <a:t>There is risk of an exploit, which is spreading around the Internet.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should you do?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9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Risk depends: </a:t>
            </a:r>
          </a:p>
          <a:p>
            <a:r>
              <a:rPr lang="en-US" dirty="0" smtClean="0"/>
              <a:t>the magnitude of the threat, </a:t>
            </a:r>
          </a:p>
          <a:p>
            <a:r>
              <a:rPr lang="en-US" dirty="0"/>
              <a:t>h</a:t>
            </a:r>
            <a:r>
              <a:rPr lang="en-US" dirty="0" smtClean="0"/>
              <a:t>ow vulnerable the system is,</a:t>
            </a:r>
          </a:p>
          <a:p>
            <a:r>
              <a:rPr lang="en-US" dirty="0" smtClean="0"/>
              <a:t>The cost of an attack.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Risk = threat X vulnerability X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1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Operations Security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470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Example:</a:t>
            </a:r>
            <a:r>
              <a:rPr lang="en-US" dirty="0" smtClean="0"/>
              <a:t> Earthquakes.</a:t>
            </a:r>
          </a:p>
          <a:p>
            <a:pPr marL="0" indent="0">
              <a:buNone/>
            </a:pPr>
            <a:r>
              <a:rPr lang="en-US" dirty="0" smtClean="0"/>
              <a:t>Threat of an earthquake:	 San Francisco &gt; Boston</a:t>
            </a:r>
          </a:p>
          <a:p>
            <a:pPr marL="0" indent="0">
              <a:buNone/>
            </a:pPr>
            <a:r>
              <a:rPr lang="en-US" dirty="0" smtClean="0"/>
              <a:t>Vulnerability: 				 </a:t>
            </a:r>
            <a:r>
              <a:rPr lang="en-US" dirty="0" smtClean="0"/>
              <a:t>	 Boston </a:t>
            </a:r>
            <a:r>
              <a:rPr lang="en-US" dirty="0" smtClean="0"/>
              <a:t>&gt; San Francisco</a:t>
            </a:r>
          </a:p>
          <a:p>
            <a:pPr marL="0" indent="0">
              <a:buNone/>
            </a:pPr>
            <a:r>
              <a:rPr lang="en-US" dirty="0" smtClean="0"/>
              <a:t>Cost: 							</a:t>
            </a:r>
            <a:r>
              <a:rPr lang="en-US" dirty="0" smtClean="0"/>
              <a:t>	 </a:t>
            </a:r>
            <a:r>
              <a:rPr lang="en-US" dirty="0" smtClean="0"/>
              <a:t>Boston = San Francisco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Risk due to earthquake is the same! </a:t>
            </a:r>
          </a:p>
          <a:p>
            <a:pPr marL="0" indent="0">
              <a:buNone/>
            </a:pPr>
            <a:r>
              <a:rPr lang="en-US" dirty="0" smtClean="0"/>
              <a:t>Boston is still less likely to have any costs.  But if they do, costs will be higher because they are more vulnerable.  More </a:t>
            </a:r>
            <a:r>
              <a:rPr lang="en-US" b="1" i="1" dirty="0" smtClean="0"/>
              <a:t>variance.</a:t>
            </a:r>
            <a:r>
              <a:rPr lang="en-US" i="1" dirty="0" smtClean="0"/>
              <a:t>  </a:t>
            </a:r>
            <a:r>
              <a:rPr lang="en-US" dirty="0" smtClean="0"/>
              <a:t>Same </a:t>
            </a:r>
            <a:r>
              <a:rPr lang="en-US" b="1" i="1" dirty="0" smtClean="0"/>
              <a:t>expected cost.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1558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4" name="Picture 3" descr="Screen Shot 2017-11-28 at 10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1760"/>
            <a:ext cx="8382000" cy="486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637" y="6274477"/>
            <a:ext cx="92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Reference: Australia/New Zealand ISO 31000:2009 Risk Management – Principles and Guidelines  </a:t>
            </a:r>
          </a:p>
        </p:txBody>
      </p:sp>
    </p:spTree>
    <p:extLst>
      <p:ext uri="{BB962C8B-B14F-4D97-AF65-F5344CB8AC3E}">
        <p14:creationId xmlns:p14="http://schemas.microsoft.com/office/powerpoint/2010/main" val="391413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Annualized Loss Expectancy</a:t>
            </a:r>
          </a:p>
          <a:p>
            <a:r>
              <a:rPr lang="en-US" dirty="0" smtClean="0"/>
              <a:t>Calculate the yearly expected loss due to a risk</a:t>
            </a:r>
          </a:p>
          <a:p>
            <a:pPr marL="0" indent="0" algn="ctr">
              <a:buNone/>
            </a:pPr>
            <a:r>
              <a:rPr lang="en-US" sz="2400" dirty="0" smtClean="0"/>
              <a:t>(Single loss expectancy) X (Annual Rate of Occurrence) 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25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Annualized Loss Expectancy</a:t>
            </a:r>
          </a:p>
          <a:p>
            <a:r>
              <a:rPr lang="en-US" dirty="0" smtClean="0"/>
              <a:t>Calculate the yearly expected loss due to a risk</a:t>
            </a:r>
          </a:p>
          <a:p>
            <a:pPr marL="0" indent="0" algn="ctr">
              <a:buNone/>
            </a:pPr>
            <a:r>
              <a:rPr lang="en-US" sz="2400" b="1" dirty="0" smtClean="0"/>
              <a:t>(Single loss expectancy)</a:t>
            </a:r>
            <a:r>
              <a:rPr lang="en-US" sz="2400" dirty="0" smtClean="0"/>
              <a:t> X (Annual Rate of Occurrence) =</a:t>
            </a:r>
          </a:p>
          <a:p>
            <a:pPr marL="0" indent="0" algn="ctr">
              <a:buNone/>
            </a:pPr>
            <a:r>
              <a:rPr lang="en-US" sz="2400" b="1" dirty="0" smtClean="0"/>
              <a:t>(Asset Value) X (Exposure Factor)</a:t>
            </a:r>
            <a:r>
              <a:rPr lang="en-US" sz="2400" dirty="0" smtClean="0"/>
              <a:t> X (ARO)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436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Annualized Loss Expectancy: </a:t>
            </a:r>
            <a:r>
              <a:rPr lang="en-US" dirty="0" smtClean="0"/>
              <a:t>Asset Value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Consider a laptop. Cost of replacement is easy to calculate.  What about the data on the laptop?  Loss of competitive advantage (IP)? Reputation? Time required for setting up the new laptop?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Complicated.  </a:t>
            </a:r>
          </a:p>
        </p:txBody>
      </p:sp>
    </p:spTree>
    <p:extLst>
      <p:ext uri="{BB962C8B-B14F-4D97-AF65-F5344CB8AC3E}">
        <p14:creationId xmlns:p14="http://schemas.microsoft.com/office/powerpoint/2010/main" val="56702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Annualized Loss Expectancy</a:t>
            </a:r>
          </a:p>
          <a:p>
            <a:r>
              <a:rPr lang="en-US" dirty="0" smtClean="0"/>
              <a:t>Calculate the yearly expected loss due to a risk</a:t>
            </a:r>
          </a:p>
          <a:p>
            <a:pPr marL="0" indent="0" algn="ctr">
              <a:buNone/>
            </a:pPr>
            <a:r>
              <a:rPr lang="en-US" sz="2400" b="1" dirty="0" smtClean="0"/>
              <a:t>(Single loss expectancy)</a:t>
            </a:r>
            <a:r>
              <a:rPr lang="en-US" sz="2400" dirty="0" smtClean="0"/>
              <a:t> X (Annual Rate of Occurrence) =</a:t>
            </a:r>
          </a:p>
          <a:p>
            <a:pPr marL="0" indent="0" algn="ctr">
              <a:buNone/>
            </a:pPr>
            <a:r>
              <a:rPr lang="en-US" sz="2400" b="1" dirty="0" smtClean="0"/>
              <a:t>(Asset Value) X (Exposure Factor)</a:t>
            </a:r>
            <a:r>
              <a:rPr lang="en-US" sz="2400" dirty="0" smtClean="0"/>
              <a:t> X (ARO)</a:t>
            </a:r>
          </a:p>
          <a:p>
            <a:r>
              <a:rPr lang="en-US" dirty="0" smtClean="0"/>
              <a:t>Exposure factor: percentage of value the asset is expected to lose due to the incident. </a:t>
            </a:r>
          </a:p>
          <a:p>
            <a:r>
              <a:rPr lang="en-US" dirty="0" smtClean="0"/>
              <a:t>Annual </a:t>
            </a:r>
            <a:r>
              <a:rPr lang="en-US" dirty="0"/>
              <a:t>r</a:t>
            </a:r>
            <a:r>
              <a:rPr lang="en-US" dirty="0" smtClean="0"/>
              <a:t>ate of occurrence: how often the incident is expected to occur. </a:t>
            </a:r>
          </a:p>
        </p:txBody>
      </p:sp>
    </p:spTree>
    <p:extLst>
      <p:ext uri="{BB962C8B-B14F-4D97-AF65-F5344CB8AC3E}">
        <p14:creationId xmlns:p14="http://schemas.microsoft.com/office/powerpoint/2010/main" val="60553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754512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094" y="6507951"/>
            <a:ext cx="590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CISSP study guide, 3</a:t>
            </a:r>
            <a:r>
              <a:rPr lang="en-US" baseline="30000" dirty="0" smtClean="0"/>
              <a:t>rd</a:t>
            </a:r>
            <a:r>
              <a:rPr lang="en-US" dirty="0"/>
              <a:t> Edition. </a:t>
            </a:r>
            <a:r>
              <a:rPr lang="en-US" dirty="0" smtClean="0"/>
              <a:t>Conrad, </a:t>
            </a:r>
            <a:r>
              <a:rPr lang="en-US" dirty="0" err="1" smtClean="0"/>
              <a:t>Misenar</a:t>
            </a:r>
            <a:r>
              <a:rPr lang="en-US" dirty="0" smtClean="0"/>
              <a:t>, and </a:t>
            </a:r>
            <a:r>
              <a:rPr lang="en-US" dirty="0"/>
              <a:t>Feldman</a:t>
            </a:r>
          </a:p>
        </p:txBody>
      </p:sp>
    </p:spTree>
    <p:extLst>
      <p:ext uri="{BB962C8B-B14F-4D97-AF65-F5344CB8AC3E}">
        <p14:creationId xmlns:p14="http://schemas.microsoft.com/office/powerpoint/2010/main" val="217608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094" y="6507951"/>
            <a:ext cx="590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CISSP study guide, 3</a:t>
            </a:r>
            <a:r>
              <a:rPr lang="en-US" baseline="30000" dirty="0" smtClean="0"/>
              <a:t>rd</a:t>
            </a:r>
            <a:r>
              <a:rPr lang="en-US" dirty="0"/>
              <a:t> Edition. </a:t>
            </a:r>
            <a:r>
              <a:rPr lang="en-US" dirty="0" smtClean="0"/>
              <a:t>Conrad, </a:t>
            </a:r>
            <a:r>
              <a:rPr lang="en-US" dirty="0" err="1" smtClean="0"/>
              <a:t>Misenar</a:t>
            </a:r>
            <a:r>
              <a:rPr lang="en-US" dirty="0" smtClean="0"/>
              <a:t>, and </a:t>
            </a:r>
            <a:r>
              <a:rPr lang="en-US" dirty="0"/>
              <a:t>Feldman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73586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0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Choices: </a:t>
            </a:r>
          </a:p>
          <a:p>
            <a:r>
              <a:rPr lang="en-US" dirty="0" smtClean="0"/>
              <a:t>Accept the risk. </a:t>
            </a:r>
          </a:p>
          <a:p>
            <a:pPr lvl="1"/>
            <a:r>
              <a:rPr lang="en-US" dirty="0" smtClean="0"/>
              <a:t>This is after proper evaluation and estimation!</a:t>
            </a:r>
          </a:p>
          <a:p>
            <a:r>
              <a:rPr lang="en-US" dirty="0" smtClean="0"/>
              <a:t>Mitigate the risk.</a:t>
            </a:r>
          </a:p>
          <a:p>
            <a:pPr lvl="1"/>
            <a:r>
              <a:rPr lang="en-US" dirty="0" smtClean="0"/>
              <a:t>E.g. Laptop example.  Risk still exists, but reduced.</a:t>
            </a:r>
          </a:p>
          <a:p>
            <a:r>
              <a:rPr lang="en-US" dirty="0" smtClean="0"/>
              <a:t>Transfer the risk.</a:t>
            </a:r>
          </a:p>
          <a:p>
            <a:pPr lvl="1"/>
            <a:r>
              <a:rPr lang="en-US" dirty="0" smtClean="0"/>
              <a:t>Purchase insurance from risk analysis experts. </a:t>
            </a:r>
          </a:p>
          <a:p>
            <a:r>
              <a:rPr lang="en-US" dirty="0" smtClean="0"/>
              <a:t>Risk avoidance. </a:t>
            </a:r>
          </a:p>
          <a:p>
            <a:pPr lvl="1"/>
            <a:r>
              <a:rPr lang="en-US" dirty="0" smtClean="0"/>
              <a:t>Before beginning a new project, you estimate risk and determine whether to avoid the project altogether.</a:t>
            </a:r>
          </a:p>
          <a:p>
            <a:pPr lvl="1"/>
            <a:r>
              <a:rPr lang="en-US" dirty="0" smtClean="0"/>
              <a:t>Example: offer repeat customers to store their credit card numbers?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01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12616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NIST special 800-61: Computer Security Incident Handling Guide.</a:t>
            </a:r>
            <a:endParaRPr lang="en-US" dirty="0"/>
          </a:p>
        </p:txBody>
      </p:sp>
      <p:pic>
        <p:nvPicPr>
          <p:cNvPr id="7" name="Content Placeholder 6" descr="Screen Shot 2017-11-27 at 9.59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b="371"/>
          <a:stretch>
            <a:fillRect/>
          </a:stretch>
        </p:blipFill>
        <p:spPr>
          <a:xfrm>
            <a:off x="228600" y="1264944"/>
            <a:ext cx="8839200" cy="4861220"/>
          </a:xfrm>
        </p:spPr>
      </p:pic>
    </p:spTree>
    <p:extLst>
      <p:ext uri="{BB962C8B-B14F-4D97-AF65-F5344CB8AC3E}">
        <p14:creationId xmlns:p14="http://schemas.microsoft.com/office/powerpoint/2010/main" val="14697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Deals with security issues relating to people, data, media and hardware. </a:t>
            </a:r>
          </a:p>
          <a:p>
            <a:r>
              <a:rPr lang="en-US" dirty="0" smtClean="0"/>
              <a:t>Both internal and external actors. </a:t>
            </a:r>
          </a:p>
          <a:p>
            <a:r>
              <a:rPr lang="en-US" dirty="0" smtClean="0"/>
              <a:t>Both intentional and unintentional threats.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9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Examples of incidents</a:t>
            </a:r>
          </a:p>
          <a:p>
            <a:r>
              <a:rPr lang="en-US" dirty="0" smtClean="0"/>
              <a:t>Botnet causes webserver to crash.</a:t>
            </a:r>
          </a:p>
          <a:p>
            <a:r>
              <a:rPr lang="en-US" dirty="0" smtClean="0"/>
              <a:t>Employees are tricked into opening an attachment containing malware.</a:t>
            </a:r>
          </a:p>
          <a:p>
            <a:r>
              <a:rPr lang="en-US" dirty="0" smtClean="0"/>
              <a:t>Indication of ransomed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3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Preparation</a:t>
            </a:r>
          </a:p>
          <a:p>
            <a:r>
              <a:rPr lang="en-US" dirty="0" smtClean="0"/>
              <a:t>Writing Policies </a:t>
            </a:r>
          </a:p>
          <a:p>
            <a:pPr lvl="1"/>
            <a:r>
              <a:rPr lang="en-US" dirty="0"/>
              <a:t>Delegation of roles and responsibilities</a:t>
            </a:r>
          </a:p>
          <a:p>
            <a:pPr lvl="1"/>
            <a:r>
              <a:rPr lang="en-US" dirty="0"/>
              <a:t>Reporting requirements (internal and external)</a:t>
            </a:r>
          </a:p>
          <a:p>
            <a:pPr lvl="1"/>
            <a:r>
              <a:rPr lang="en-US" dirty="0"/>
              <a:t>Authorizations (e.g. to confiscate hardware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Organizational approach, </a:t>
            </a:r>
          </a:p>
          <a:p>
            <a:pPr lvl="1"/>
            <a:r>
              <a:rPr lang="en-US" dirty="0" smtClean="0"/>
              <a:t>Methods for communication</a:t>
            </a:r>
          </a:p>
          <a:p>
            <a:pPr lvl="1"/>
            <a:r>
              <a:rPr lang="en-US" dirty="0" smtClean="0"/>
              <a:t>Prepared hardware and software for analysis and mitigation. (E.g. sniffers, forensic software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/>
              <a:t>Prepared documents: network diagrams, baselines, hashes of critical files, etc.  </a:t>
            </a:r>
            <a:endParaRPr lang="en-US" dirty="0"/>
          </a:p>
          <a:p>
            <a:r>
              <a:rPr lang="en-US" dirty="0" smtClean="0"/>
              <a:t>Standard operating procedures. </a:t>
            </a:r>
          </a:p>
        </p:txBody>
      </p:sp>
    </p:spTree>
    <p:extLst>
      <p:ext uri="{BB962C8B-B14F-4D97-AF65-F5344CB8AC3E}">
        <p14:creationId xmlns:p14="http://schemas.microsoft.com/office/powerpoint/2010/main" val="483218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pic>
        <p:nvPicPr>
          <p:cNvPr id="7" name="Picture 6" descr="Screen Shot 2017-11-27 at 9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71010"/>
            <a:ext cx="6096000" cy="5586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6336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NIST special 800-61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33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Detection and Analysis: </a:t>
            </a:r>
            <a:r>
              <a:rPr lang="en-US" dirty="0" smtClean="0"/>
              <a:t>attack vectors</a:t>
            </a:r>
          </a:p>
          <a:p>
            <a:r>
              <a:rPr lang="en-US" dirty="0" smtClean="0"/>
              <a:t>Removable media (e.g. USB sticks). </a:t>
            </a:r>
          </a:p>
          <a:p>
            <a:r>
              <a:rPr lang="en-US" dirty="0" smtClean="0"/>
              <a:t>Attrition: DDOS, brute force against </a:t>
            </a:r>
            <a:r>
              <a:rPr lang="en-US" dirty="0" err="1" smtClean="0"/>
              <a:t>passwds</a:t>
            </a:r>
            <a:r>
              <a:rPr lang="is-IS" dirty="0" smtClean="0"/>
              <a:t>… </a:t>
            </a:r>
          </a:p>
          <a:p>
            <a:r>
              <a:rPr lang="is-IS" dirty="0" smtClean="0"/>
              <a:t>Web: X-site scripting, browser exploits...</a:t>
            </a:r>
          </a:p>
          <a:p>
            <a:r>
              <a:rPr lang="en-US" dirty="0" smtClean="0"/>
              <a:t>E</a:t>
            </a:r>
            <a:r>
              <a:rPr lang="is-IS" dirty="0" smtClean="0"/>
              <a:t>mail</a:t>
            </a:r>
          </a:p>
          <a:p>
            <a:r>
              <a:rPr lang="is-IS" dirty="0" smtClean="0"/>
              <a:t>Impersonation</a:t>
            </a:r>
          </a:p>
          <a:p>
            <a:r>
              <a:rPr lang="is-IS" dirty="0" smtClean="0"/>
              <a:t>Improper usage</a:t>
            </a:r>
          </a:p>
          <a:p>
            <a:r>
              <a:rPr lang="is-IS" dirty="0" smtClean="0"/>
              <a:t>Loss or theft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6" descr="Screen Shot 2017-11-27 at 9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b="371"/>
          <a:stretch>
            <a:fillRect/>
          </a:stretch>
        </p:blipFill>
        <p:spPr>
          <a:xfrm>
            <a:off x="6927252" y="244240"/>
            <a:ext cx="2133600" cy="11733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239000" y="76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517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Detection and Analysis: </a:t>
            </a:r>
          </a:p>
          <a:p>
            <a:r>
              <a:rPr lang="en-US" dirty="0" smtClean="0"/>
              <a:t>Precursors: sign of a future incident </a:t>
            </a:r>
          </a:p>
          <a:p>
            <a:pPr lvl="1"/>
            <a:r>
              <a:rPr lang="en-US" dirty="0" smtClean="0"/>
              <a:t>Rare. </a:t>
            </a:r>
          </a:p>
          <a:p>
            <a:pPr lvl="1"/>
            <a:r>
              <a:rPr lang="is-IS" dirty="0" smtClean="0"/>
              <a:t>Examples: web server log shows vulnerability scanner was in use.  Announcement of a new vulnerability. </a:t>
            </a:r>
          </a:p>
          <a:p>
            <a:r>
              <a:rPr lang="is-IS" dirty="0" smtClean="0"/>
              <a:t>Indicators</a:t>
            </a:r>
          </a:p>
          <a:p>
            <a:pPr lvl="1"/>
            <a:r>
              <a:rPr lang="is-IS" dirty="0" smtClean="0"/>
              <a:t>Too common!</a:t>
            </a:r>
          </a:p>
          <a:p>
            <a:pPr lvl="1"/>
            <a:r>
              <a:rPr lang="is-IS" dirty="0" smtClean="0"/>
              <a:t>Examples: IDS or antivirus alert, admin sees suspicious filenames, application log lists many failed logins</a:t>
            </a:r>
          </a:p>
          <a:p>
            <a:pPr lvl="1"/>
            <a:r>
              <a:rPr lang="is-IS" dirty="0" smtClean="0"/>
              <a:t>More examples: file integrity checking, network logs, OS logs, users notice weird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5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Detection and Analysis: </a:t>
            </a:r>
          </a:p>
          <a:p>
            <a:r>
              <a:rPr lang="en-US" dirty="0" smtClean="0"/>
              <a:t>Indicators have to be validated.</a:t>
            </a:r>
          </a:p>
          <a:p>
            <a:r>
              <a:rPr lang="en-US" dirty="0" smtClean="0"/>
              <a:t>Once validated</a:t>
            </a:r>
          </a:p>
          <a:p>
            <a:pPr lvl="1"/>
            <a:r>
              <a:rPr lang="en-US" dirty="0" smtClean="0"/>
              <a:t>Start recording facts about the incident: </a:t>
            </a:r>
          </a:p>
          <a:p>
            <a:pPr lvl="2"/>
            <a:r>
              <a:rPr lang="en-US" dirty="0" smtClean="0"/>
              <a:t>current status, </a:t>
            </a:r>
          </a:p>
          <a:p>
            <a:pPr lvl="2"/>
            <a:r>
              <a:rPr lang="en-US" dirty="0" smtClean="0"/>
              <a:t>indicators, </a:t>
            </a:r>
          </a:p>
          <a:p>
            <a:pPr lvl="2"/>
            <a:r>
              <a:rPr lang="en-US" dirty="0" smtClean="0"/>
              <a:t>other related incidents, </a:t>
            </a:r>
          </a:p>
          <a:p>
            <a:pPr lvl="2"/>
            <a:r>
              <a:rPr lang="en-US" dirty="0" smtClean="0"/>
              <a:t>Actions taken,</a:t>
            </a:r>
          </a:p>
          <a:p>
            <a:pPr lvl="2"/>
            <a:r>
              <a:rPr lang="en-US" dirty="0" smtClean="0"/>
              <a:t>Impact assessments, </a:t>
            </a:r>
          </a:p>
          <a:p>
            <a:pPr lvl="2"/>
            <a:r>
              <a:rPr lang="en-US" dirty="0" smtClean="0"/>
              <a:t>Lists of evidence</a:t>
            </a:r>
            <a:r>
              <a:rPr lang="is-IS" dirty="0" smtClean="0"/>
              <a:t>… 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5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Detection and Analysis: </a:t>
            </a:r>
            <a:r>
              <a:rPr lang="en-US" dirty="0" smtClean="0"/>
              <a:t>prioritizing </a:t>
            </a:r>
          </a:p>
          <a:p>
            <a:r>
              <a:rPr lang="en-US" dirty="0" smtClean="0"/>
              <a:t>“</a:t>
            </a:r>
            <a:r>
              <a:rPr lang="is-IS" dirty="0" smtClean="0"/>
              <a:t>… p</a:t>
            </a:r>
            <a:r>
              <a:rPr lang="en-US" dirty="0" err="1" smtClean="0"/>
              <a:t>erhaps</a:t>
            </a:r>
            <a:r>
              <a:rPr lang="en-US" dirty="0" smtClean="0"/>
              <a:t> </a:t>
            </a:r>
            <a:r>
              <a:rPr lang="en-US" dirty="0"/>
              <a:t>the most critical decision point in the incident </a:t>
            </a:r>
            <a:r>
              <a:rPr lang="en-US" dirty="0" smtClean="0"/>
              <a:t>handling process.”</a:t>
            </a:r>
            <a:endParaRPr lang="en-US" dirty="0"/>
          </a:p>
          <a:p>
            <a:r>
              <a:rPr lang="en-US" dirty="0" smtClean="0"/>
              <a:t>Functional impact of the incident</a:t>
            </a:r>
          </a:p>
          <a:p>
            <a:r>
              <a:rPr lang="en-US" dirty="0" smtClean="0"/>
              <a:t>Information impact of the incident</a:t>
            </a:r>
          </a:p>
          <a:p>
            <a:r>
              <a:rPr lang="en-US" dirty="0" smtClean="0"/>
              <a:t>Recoverability from the incident</a:t>
            </a:r>
          </a:p>
          <a:p>
            <a:pPr lvl="1"/>
            <a:r>
              <a:rPr lang="en-US" dirty="0" smtClean="0"/>
              <a:t>If it is too severe to allow recovery, it might not be worth wasting resources!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5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Detection and Analysis: </a:t>
            </a:r>
            <a:r>
              <a:rPr lang="en-US" dirty="0" smtClean="0"/>
              <a:t>reporting </a:t>
            </a:r>
          </a:p>
          <a:p>
            <a:r>
              <a:rPr lang="en-US" dirty="0" smtClean="0"/>
              <a:t>CIO</a:t>
            </a:r>
            <a:endParaRPr lang="en-US" dirty="0"/>
          </a:p>
          <a:p>
            <a:r>
              <a:rPr lang="en-US" dirty="0" smtClean="0"/>
              <a:t>Head </a:t>
            </a:r>
            <a:r>
              <a:rPr lang="en-US" dirty="0"/>
              <a:t>of information security</a:t>
            </a:r>
          </a:p>
          <a:p>
            <a:r>
              <a:rPr lang="en-US" dirty="0" smtClean="0"/>
              <a:t>Local </a:t>
            </a:r>
            <a:r>
              <a:rPr lang="en-US" dirty="0"/>
              <a:t>information security officer</a:t>
            </a:r>
          </a:p>
          <a:p>
            <a:r>
              <a:rPr lang="en-US" dirty="0" smtClean="0"/>
              <a:t>Other </a:t>
            </a:r>
            <a:r>
              <a:rPr lang="en-US" dirty="0"/>
              <a:t>incident response teams within the organization</a:t>
            </a:r>
          </a:p>
          <a:p>
            <a:r>
              <a:rPr lang="en-US" dirty="0" smtClean="0"/>
              <a:t>External </a:t>
            </a:r>
            <a:r>
              <a:rPr lang="en-US" dirty="0"/>
              <a:t>incident response teams (if appropriate)</a:t>
            </a:r>
          </a:p>
          <a:p>
            <a:r>
              <a:rPr lang="en-US" dirty="0" smtClean="0"/>
              <a:t>System </a:t>
            </a:r>
            <a:r>
              <a:rPr lang="en-US" dirty="0"/>
              <a:t>owner</a:t>
            </a:r>
          </a:p>
          <a:p>
            <a:r>
              <a:rPr lang="en-US" dirty="0" smtClean="0"/>
              <a:t>Human </a:t>
            </a:r>
            <a:r>
              <a:rPr lang="en-US" dirty="0"/>
              <a:t>resources (for cases involving employees, such as harassment through email)</a:t>
            </a:r>
          </a:p>
          <a:p>
            <a:r>
              <a:rPr lang="en-US" dirty="0" smtClean="0"/>
              <a:t>Public </a:t>
            </a:r>
            <a:r>
              <a:rPr lang="en-US" dirty="0"/>
              <a:t>affairs (for incidents that may generate publicity)</a:t>
            </a:r>
          </a:p>
          <a:p>
            <a:r>
              <a:rPr lang="en-US" dirty="0" smtClean="0"/>
              <a:t>Legal </a:t>
            </a:r>
            <a:r>
              <a:rPr lang="en-US" dirty="0"/>
              <a:t>department (for incidents with potential legal ramifications)</a:t>
            </a:r>
          </a:p>
          <a:p>
            <a:r>
              <a:rPr lang="en-US" dirty="0" smtClean="0"/>
              <a:t>US</a:t>
            </a:r>
            <a:r>
              <a:rPr lang="en-US" dirty="0"/>
              <a:t>-CERT (required for Federal agencies and systems operated on behalf of the Federal government;</a:t>
            </a:r>
          </a:p>
          <a:p>
            <a:r>
              <a:rPr lang="en-US" dirty="0"/>
              <a:t>see Section 2.3.4.3)</a:t>
            </a:r>
          </a:p>
          <a:p>
            <a:r>
              <a:rPr lang="en-US" dirty="0" smtClean="0"/>
              <a:t>Law </a:t>
            </a:r>
            <a:r>
              <a:rPr lang="en-US" dirty="0"/>
              <a:t>enforcement (if appropriate)</a:t>
            </a:r>
          </a:p>
        </p:txBody>
      </p:sp>
    </p:spTree>
    <p:extLst>
      <p:ext uri="{BB962C8B-B14F-4D97-AF65-F5344CB8AC3E}">
        <p14:creationId xmlns:p14="http://schemas.microsoft.com/office/powerpoint/2010/main" val="280950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Containment</a:t>
            </a:r>
          </a:p>
          <a:p>
            <a:r>
              <a:rPr lang="en-US" dirty="0"/>
              <a:t>Involves important decision making, such as </a:t>
            </a:r>
            <a:r>
              <a:rPr lang="en-US" dirty="0" smtClean="0"/>
              <a:t>whether to disconnect a resource 	</a:t>
            </a:r>
            <a:endParaRPr lang="en-US" dirty="0"/>
          </a:p>
          <a:p>
            <a:r>
              <a:rPr lang="en-US" dirty="0" smtClean="0"/>
              <a:t>Have a strategy in place for each type of incident.  </a:t>
            </a:r>
            <a:endParaRPr lang="en-US" dirty="0"/>
          </a:p>
          <a:p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Impact of the strategy on business operations</a:t>
            </a:r>
          </a:p>
          <a:p>
            <a:pPr lvl="1"/>
            <a:r>
              <a:rPr lang="en-US" dirty="0" smtClean="0"/>
              <a:t>Need for evidence preservation</a:t>
            </a:r>
          </a:p>
          <a:p>
            <a:pPr lvl="1"/>
            <a:r>
              <a:rPr lang="en-US" dirty="0" smtClean="0"/>
              <a:t>Cost of implementing the strategy</a:t>
            </a:r>
          </a:p>
          <a:p>
            <a:pPr lvl="1"/>
            <a:r>
              <a:rPr lang="en-US" dirty="0" smtClean="0"/>
              <a:t>Effectiveness of the strategy</a:t>
            </a:r>
          </a:p>
          <a:p>
            <a:r>
              <a:rPr lang="en-US" dirty="0" smtClean="0"/>
              <a:t>Subtleties arise: </a:t>
            </a:r>
          </a:p>
          <a:p>
            <a:pPr lvl="1"/>
            <a:r>
              <a:rPr lang="en-US" dirty="0" smtClean="0"/>
              <a:t>disconnecting some malware from the network might cause it start deleting or encrypting files.</a:t>
            </a:r>
          </a:p>
          <a:p>
            <a:pPr lvl="1"/>
            <a:r>
              <a:rPr lang="en-US" dirty="0" smtClean="0"/>
              <a:t>Leaving it connected might allow it to spread. </a:t>
            </a:r>
          </a:p>
          <a:p>
            <a:pPr lvl="1"/>
            <a:endParaRPr lang="en-US" dirty="0" smtClean="0"/>
          </a:p>
        </p:txBody>
      </p:sp>
      <p:pic>
        <p:nvPicPr>
          <p:cNvPr id="4" name="Content Placeholder 6" descr="Screen Shot 2017-11-27 at 9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b="371"/>
          <a:stretch>
            <a:fillRect/>
          </a:stretch>
        </p:blipFill>
        <p:spPr>
          <a:xfrm>
            <a:off x="6927252" y="244240"/>
            <a:ext cx="2133600" cy="11733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382000" y="76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84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Eradication and Recovery: </a:t>
            </a:r>
          </a:p>
          <a:p>
            <a:r>
              <a:rPr lang="en-US" dirty="0" smtClean="0"/>
              <a:t>Typically OS and application specific. </a:t>
            </a:r>
          </a:p>
          <a:p>
            <a:r>
              <a:rPr lang="en-US" dirty="0" smtClean="0"/>
              <a:t>Involves such things as: </a:t>
            </a:r>
          </a:p>
          <a:p>
            <a:pPr lvl="1"/>
            <a:r>
              <a:rPr lang="en-US" dirty="0" smtClean="0"/>
              <a:t>identifying affected hosts and restoring to prior state, </a:t>
            </a:r>
          </a:p>
          <a:p>
            <a:pPr lvl="1"/>
            <a:r>
              <a:rPr lang="en-US" dirty="0" smtClean="0"/>
              <a:t>Installing patches, </a:t>
            </a:r>
          </a:p>
          <a:p>
            <a:pPr lvl="1"/>
            <a:r>
              <a:rPr lang="en-US" dirty="0" smtClean="0"/>
              <a:t>Restoring systems to backup,</a:t>
            </a:r>
          </a:p>
          <a:p>
            <a:pPr lvl="1"/>
            <a:r>
              <a:rPr lang="en-US" dirty="0" smtClean="0"/>
              <a:t>Tightening perimeter security.</a:t>
            </a:r>
          </a:p>
          <a:p>
            <a:r>
              <a:rPr lang="en-US" dirty="0" smtClean="0"/>
              <a:t>Phased approach: </a:t>
            </a:r>
          </a:p>
          <a:p>
            <a:pPr lvl="1"/>
            <a:r>
              <a:rPr lang="en-US" dirty="0" smtClean="0"/>
              <a:t>Early phases focus on quick, high value changes to prevent repeat of the incident.</a:t>
            </a:r>
          </a:p>
          <a:p>
            <a:pPr lvl="1"/>
            <a:r>
              <a:rPr lang="en-US" dirty="0" smtClean="0"/>
              <a:t>Later phases focus on longer-term efforts to improve security.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3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Management of employees to effectively protect information. </a:t>
            </a:r>
          </a:p>
          <a:p>
            <a:pPr lvl="1"/>
            <a:r>
              <a:rPr lang="en-US" dirty="0" smtClean="0"/>
              <a:t>Compartmentalize data using labels (e.g. “internal”, “public”, “secret”, “top-secret”). </a:t>
            </a:r>
          </a:p>
          <a:p>
            <a:pPr lvl="1"/>
            <a:r>
              <a:rPr lang="en-US" dirty="0" smtClean="0"/>
              <a:t>Determine user clearance level based upon “need to know” principal, and possibly based on background checks. </a:t>
            </a:r>
          </a:p>
          <a:p>
            <a:r>
              <a:rPr lang="en-US" dirty="0" smtClean="0"/>
              <a:t>Separation of duties, and redundancy</a:t>
            </a:r>
          </a:p>
          <a:p>
            <a:pPr lvl="1"/>
            <a:r>
              <a:rPr lang="en-US" dirty="0" smtClean="0"/>
              <a:t>No one person should handle multiple duties.</a:t>
            </a:r>
          </a:p>
          <a:p>
            <a:pPr lvl="2"/>
            <a:r>
              <a:rPr lang="en-US" dirty="0" smtClean="0"/>
              <a:t>The person authorizing payment shouldn’t also handle accounting.</a:t>
            </a:r>
          </a:p>
          <a:p>
            <a:pPr lvl="1"/>
            <a:r>
              <a:rPr lang="en-US" dirty="0" smtClean="0"/>
              <a:t>No one duty should be handled by only one person. </a:t>
            </a:r>
          </a:p>
          <a:p>
            <a:pPr lvl="2"/>
            <a:r>
              <a:rPr lang="en-US" dirty="0" smtClean="0"/>
              <a:t>Require 2 signatures on a check. </a:t>
            </a:r>
          </a:p>
          <a:p>
            <a:r>
              <a:rPr lang="en-US" dirty="0" smtClean="0"/>
              <a:t>Rotation of duties: employees see each other’s work. </a:t>
            </a:r>
          </a:p>
          <a:p>
            <a:r>
              <a:rPr lang="en-US" dirty="0" smtClean="0"/>
              <a:t>Non Disclosure Agreements </a:t>
            </a:r>
          </a:p>
          <a:p>
            <a:r>
              <a:rPr lang="en-US" dirty="0" smtClean="0"/>
              <a:t>Background checks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2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Post-Incident Activity:</a:t>
            </a:r>
          </a:p>
          <a:p>
            <a:r>
              <a:rPr lang="en-US" dirty="0" smtClean="0"/>
              <a:t>Lessons learned meeting.</a:t>
            </a:r>
          </a:p>
          <a:p>
            <a:pPr lvl="1"/>
            <a:r>
              <a:rPr lang="en-US" dirty="0" smtClean="0"/>
              <a:t>Help determine how to improve in the next incident, </a:t>
            </a:r>
          </a:p>
          <a:p>
            <a:pPr lvl="1"/>
            <a:r>
              <a:rPr lang="en-US" dirty="0" smtClean="0"/>
              <a:t>produce data, e.g. </a:t>
            </a:r>
          </a:p>
          <a:p>
            <a:pPr lvl="2"/>
            <a:r>
              <a:rPr lang="en-US" dirty="0" smtClean="0"/>
              <a:t>hours spent and cost of recovery. </a:t>
            </a:r>
          </a:p>
          <a:p>
            <a:pPr lvl="2"/>
            <a:r>
              <a:rPr lang="en-US" dirty="0" smtClean="0"/>
              <a:t>Measure how closely the response fit the plan.</a:t>
            </a:r>
          </a:p>
          <a:p>
            <a:pPr lvl="2"/>
            <a:r>
              <a:rPr lang="en-US" dirty="0" smtClean="0"/>
              <a:t>Determine whether the incident was sufficiently identified in precursors and indicators. </a:t>
            </a:r>
          </a:p>
          <a:p>
            <a:pPr lvl="2"/>
            <a:r>
              <a:rPr lang="en-US" dirty="0" smtClean="0"/>
              <a:t>Determine if damage was done prior to identification.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Content Placeholder 6" descr="Screen Shot 2017-11-27 at 9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b="371"/>
          <a:stretch>
            <a:fillRect/>
          </a:stretch>
        </p:blipFill>
        <p:spPr>
          <a:xfrm>
            <a:off x="6934200" y="244240"/>
            <a:ext cx="2133600" cy="11733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686800" y="76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369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Business Continuity and</a:t>
            </a:r>
            <a:br>
              <a:rPr lang="en-US" sz="4400" dirty="0" smtClean="0"/>
            </a:br>
            <a:r>
              <a:rPr lang="en-US" sz="4400" dirty="0" smtClean="0"/>
              <a:t>Disaster Recovery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975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etfi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9047616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433066"/>
            <a:ext cx="77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 SP 800-34 Contingency Planning Guide for Information Technology Systems.</a:t>
            </a:r>
          </a:p>
        </p:txBody>
      </p:sp>
    </p:spTree>
    <p:extLst>
      <p:ext uri="{BB962C8B-B14F-4D97-AF65-F5344CB8AC3E}">
        <p14:creationId xmlns:p14="http://schemas.microsoft.com/office/powerpoint/2010/main" val="1898022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continuity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ensure that operation continues through and after a disaster event. </a:t>
            </a:r>
          </a:p>
          <a:p>
            <a:r>
              <a:rPr lang="en-US" dirty="0" smtClean="0"/>
              <a:t>Focus is on the business as a whole, not just IT, and that the critical functions and services continue to operate. </a:t>
            </a:r>
          </a:p>
          <a:p>
            <a:r>
              <a:rPr lang="en-US" dirty="0" smtClean="0"/>
              <a:t>In contrast: DRP is tactical </a:t>
            </a:r>
            <a:r>
              <a:rPr lang="en-US" dirty="0"/>
              <a:t>rather than strategic, and IT focused. </a:t>
            </a:r>
            <a:r>
              <a:rPr lang="en-US" dirty="0" smtClean="0"/>
              <a:t> It is a part of BCP, but they are often confused.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2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BCP/DRP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Disaster types: </a:t>
            </a:r>
          </a:p>
          <a:p>
            <a:pPr lvl="1"/>
            <a:r>
              <a:rPr lang="en-US" dirty="0" smtClean="0"/>
              <a:t>Natural (earthquakes, tornados, hurricanes)</a:t>
            </a:r>
          </a:p>
          <a:p>
            <a:pPr lvl="1"/>
            <a:r>
              <a:rPr lang="en-US" dirty="0" smtClean="0"/>
              <a:t>Human (intentional, unintentional)</a:t>
            </a:r>
          </a:p>
          <a:p>
            <a:pPr lvl="2"/>
            <a:r>
              <a:rPr lang="en-US" dirty="0" smtClean="0"/>
              <a:t>Strikes, warfare, errors, personnel shortages, financially motivated crime</a:t>
            </a:r>
            <a:r>
              <a:rPr lang="is-IS" dirty="0" smtClean="0"/>
              <a:t>… </a:t>
            </a:r>
            <a:endParaRPr lang="en-US" dirty="0" smtClean="0"/>
          </a:p>
          <a:p>
            <a:pPr lvl="1"/>
            <a:r>
              <a:rPr lang="en-US" dirty="0" smtClean="0"/>
              <a:t>Environmental (equipment failure, power surge, software flaws)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7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Respond: quickly assess damage, and declare.</a:t>
            </a:r>
          </a:p>
          <a:p>
            <a:r>
              <a:rPr lang="en-US" dirty="0" smtClean="0"/>
              <a:t>Activate team</a:t>
            </a:r>
          </a:p>
          <a:p>
            <a:r>
              <a:rPr lang="en-US" dirty="0" smtClean="0"/>
              <a:t>Communicate</a:t>
            </a:r>
          </a:p>
          <a:p>
            <a:r>
              <a:rPr lang="en-US" dirty="0" smtClean="0"/>
              <a:t>Assess</a:t>
            </a:r>
          </a:p>
          <a:p>
            <a:r>
              <a:rPr lang="en-US" dirty="0" smtClean="0"/>
              <a:t>Reconstitute, both at new temporary site, and begin recovery at original 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8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Initiation</a:t>
            </a:r>
          </a:p>
          <a:p>
            <a:r>
              <a:rPr lang="en-US" dirty="0" smtClean="0"/>
              <a:t>Scope </a:t>
            </a:r>
            <a:r>
              <a:rPr lang="en-US" dirty="0"/>
              <a:t>the Project</a:t>
            </a:r>
          </a:p>
          <a:p>
            <a:r>
              <a:rPr lang="en-US" dirty="0" smtClean="0"/>
              <a:t>Business </a:t>
            </a:r>
            <a:r>
              <a:rPr lang="en-US" dirty="0"/>
              <a:t>Impact Analysis</a:t>
            </a:r>
          </a:p>
          <a:p>
            <a:r>
              <a:rPr lang="en-US" dirty="0" smtClean="0"/>
              <a:t>Identify </a:t>
            </a:r>
            <a:r>
              <a:rPr lang="en-US" dirty="0"/>
              <a:t>Preventive Controls</a:t>
            </a:r>
          </a:p>
          <a:p>
            <a:r>
              <a:rPr lang="en-US" dirty="0" smtClean="0"/>
              <a:t>Recovery </a:t>
            </a:r>
            <a:r>
              <a:rPr lang="en-US" dirty="0"/>
              <a:t>Strategy</a:t>
            </a:r>
          </a:p>
          <a:p>
            <a:r>
              <a:rPr lang="en-US" dirty="0" smtClean="0"/>
              <a:t>Plan </a:t>
            </a:r>
            <a:r>
              <a:rPr lang="en-US" dirty="0"/>
              <a:t>Design and Development</a:t>
            </a:r>
          </a:p>
          <a:p>
            <a:r>
              <a:rPr lang="en-US" dirty="0" smtClean="0"/>
              <a:t>Implementation</a:t>
            </a:r>
            <a:r>
              <a:rPr lang="en-US" dirty="0"/>
              <a:t>, Training, and Testing</a:t>
            </a:r>
          </a:p>
          <a:p>
            <a:r>
              <a:rPr lang="en-US" dirty="0" smtClean="0"/>
              <a:t>BCP</a:t>
            </a:r>
            <a:r>
              <a:rPr lang="en-US" dirty="0"/>
              <a:t>/DRP Maintenance2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36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NIST 800-34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5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Project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Scope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Project</a:t>
            </a:r>
          </a:p>
          <a:p>
            <a:r>
              <a:rPr lang="en-US" dirty="0" smtClean="0"/>
              <a:t>Business </a:t>
            </a:r>
            <a:r>
              <a:rPr lang="en-US" dirty="0"/>
              <a:t>Impact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Preventive Controls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Recovery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Strategy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Plan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and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Training, and Testing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BCP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/DRP Maintenance2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36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NIST 800-34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4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Business </a:t>
            </a:r>
            <a:r>
              <a:rPr lang="en-US" dirty="0"/>
              <a:t>Impact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“Enables [characterization of] </a:t>
            </a:r>
            <a:r>
              <a:rPr lang="en-US" dirty="0"/>
              <a:t>the system components, </a:t>
            </a:r>
            <a:r>
              <a:rPr lang="en-US" dirty="0" smtClean="0"/>
              <a:t>supported mission/business </a:t>
            </a:r>
            <a:r>
              <a:rPr lang="en-US" dirty="0"/>
              <a:t>processes, and </a:t>
            </a:r>
            <a:r>
              <a:rPr lang="en-US" dirty="0" smtClean="0"/>
              <a:t>interdependencies.”</a:t>
            </a:r>
          </a:p>
          <a:p>
            <a:r>
              <a:rPr lang="en-US" dirty="0" smtClean="0"/>
              <a:t>Allows characterizing the consequences of a disruption.</a:t>
            </a:r>
          </a:p>
          <a:p>
            <a:r>
              <a:rPr lang="en-US" dirty="0" smtClean="0"/>
              <a:t>Main goal: determine maximum tolerable downtime. </a:t>
            </a:r>
          </a:p>
        </p:txBody>
      </p:sp>
    </p:spTree>
    <p:extLst>
      <p:ext uri="{BB962C8B-B14F-4D97-AF65-F5344CB8AC3E}">
        <p14:creationId xmlns:p14="http://schemas.microsoft.com/office/powerpoint/2010/main" val="245837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78000"/>
            <a:ext cx="9052859" cy="370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336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NIST 800-34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7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 must be located and appropriately marked. </a:t>
            </a:r>
          </a:p>
          <a:p>
            <a:pPr lvl="1"/>
            <a:r>
              <a:rPr lang="en-US" dirty="0" smtClean="0"/>
              <a:t>It might exist in </a:t>
            </a:r>
            <a:r>
              <a:rPr lang="en-US" dirty="0" err="1" smtClean="0"/>
              <a:t>mult</a:t>
            </a:r>
            <a:r>
              <a:rPr lang="en-US" dirty="0" smtClean="0"/>
              <a:t>. places: backups, transfers.</a:t>
            </a:r>
          </a:p>
          <a:p>
            <a:r>
              <a:rPr lang="en-US" dirty="0" smtClean="0"/>
              <a:t>Handling: ensure policies are in place controlling </a:t>
            </a:r>
          </a:p>
          <a:p>
            <a:pPr lvl="1"/>
            <a:r>
              <a:rPr lang="en-US" dirty="0" smtClean="0"/>
              <a:t>who can handle sensitive data. </a:t>
            </a:r>
          </a:p>
          <a:p>
            <a:pPr lvl="1"/>
            <a:r>
              <a:rPr lang="en-US" dirty="0" smtClean="0"/>
              <a:t>How written logs will be kept of who is currently responsible for the media. </a:t>
            </a:r>
          </a:p>
          <a:p>
            <a:r>
              <a:rPr lang="en-US" dirty="0" smtClean="0"/>
              <a:t>Storage: Sensitive data should be encrypted while in storage. </a:t>
            </a:r>
          </a:p>
        </p:txBody>
      </p:sp>
    </p:spTree>
    <p:extLst>
      <p:ext uri="{BB962C8B-B14F-4D97-AF65-F5344CB8AC3E}">
        <p14:creationId xmlns:p14="http://schemas.microsoft.com/office/powerpoint/2010/main" val="52739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BCP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781800" cy="5167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336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NIST 800-34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04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BCP/DRP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Recovery:</a:t>
            </a:r>
            <a:endParaRPr lang="en-US" dirty="0" smtClean="0"/>
          </a:p>
          <a:p>
            <a:r>
              <a:rPr lang="en-US" dirty="0" smtClean="0"/>
              <a:t>Redundant site: seamless, live data backups.</a:t>
            </a:r>
          </a:p>
          <a:p>
            <a:r>
              <a:rPr lang="en-US" dirty="0" smtClean="0"/>
              <a:t>Hot site: has the hardware in place, raised floors, power, computer peripherals, full configurations, live data.  Allows resumption of critical services in hours or even minutes. </a:t>
            </a:r>
          </a:p>
          <a:p>
            <a:r>
              <a:rPr lang="en-US" dirty="0" smtClean="0"/>
              <a:t>Warm site: has hardware and connectivity, but needs to configure state from backup. </a:t>
            </a:r>
          </a:p>
          <a:p>
            <a:r>
              <a:rPr lang="en-US" dirty="0" smtClean="0"/>
              <a:t>Cold Site: no available hardware or backup data. Very cheap, but could take weeks to setup. </a:t>
            </a:r>
          </a:p>
          <a:p>
            <a:r>
              <a:rPr lang="en-US" dirty="0" smtClean="0"/>
              <a:t>Reciprocal Agreement and mobile sites.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4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Security Testing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674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Hacker that is paid to test the system to find vulnerabilities. </a:t>
            </a:r>
          </a:p>
          <a:p>
            <a:pPr lvl="1"/>
            <a:r>
              <a:rPr lang="en-US" dirty="0" smtClean="0"/>
              <a:t>Planning</a:t>
            </a:r>
            <a:endParaRPr lang="en-US" dirty="0"/>
          </a:p>
          <a:p>
            <a:pPr lvl="1"/>
            <a:r>
              <a:rPr lang="en-US" dirty="0" smtClean="0"/>
              <a:t>Reconnaissance</a:t>
            </a:r>
            <a:endParaRPr lang="en-US" dirty="0"/>
          </a:p>
          <a:p>
            <a:pPr lvl="1"/>
            <a:r>
              <a:rPr lang="en-US" dirty="0" smtClean="0"/>
              <a:t>Scanning </a:t>
            </a:r>
            <a:r>
              <a:rPr lang="en-US" dirty="0"/>
              <a:t>(also called enumeration)</a:t>
            </a:r>
          </a:p>
          <a:p>
            <a:pPr lvl="1"/>
            <a:r>
              <a:rPr lang="en-US" dirty="0" smtClean="0"/>
              <a:t>Vulnerability </a:t>
            </a:r>
            <a:r>
              <a:rPr lang="en-US" dirty="0"/>
              <a:t>assessment</a:t>
            </a:r>
          </a:p>
          <a:p>
            <a:pPr lvl="1"/>
            <a:r>
              <a:rPr lang="en-US" dirty="0" smtClean="0"/>
              <a:t>Exploitation</a:t>
            </a:r>
            <a:endParaRPr lang="en-US" dirty="0"/>
          </a:p>
          <a:p>
            <a:pPr lvl="1"/>
            <a:r>
              <a:rPr lang="en-US" dirty="0" smtClean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523180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that looks for a pre-specified list of vulnerabilities. </a:t>
            </a:r>
          </a:p>
          <a:p>
            <a:pPr lvl="1"/>
            <a:r>
              <a:rPr lang="en-US" dirty="0" smtClean="0"/>
              <a:t>System misconfigurations</a:t>
            </a:r>
          </a:p>
          <a:p>
            <a:pPr lvl="1"/>
            <a:r>
              <a:rPr lang="en-US" dirty="0" smtClean="0"/>
              <a:t>Outdated or unpatched software</a:t>
            </a:r>
          </a:p>
          <a:p>
            <a:r>
              <a:rPr lang="en-US" dirty="0" smtClean="0"/>
              <a:t>Doesn’t help determine risk, since it doesn’t help evaluate the threat of an exploit.  </a:t>
            </a:r>
          </a:p>
          <a:p>
            <a:pPr lvl="1"/>
            <a:r>
              <a:rPr lang="en-US" dirty="0" smtClean="0"/>
              <a:t>Still useful!</a:t>
            </a:r>
          </a:p>
        </p:txBody>
      </p:sp>
    </p:spTree>
    <p:extLst>
      <p:ext uri="{BB962C8B-B14F-4D97-AF65-F5344CB8AC3E}">
        <p14:creationId xmlns:p14="http://schemas.microsoft.com/office/powerpoint/2010/main" val="4261415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Testing</a:t>
            </a:r>
            <a:endParaRPr lang="it-IT" dirty="0" smtClean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Try</a:t>
            </a:r>
            <a:r>
              <a:rPr lang="it-IT" dirty="0" smtClean="0"/>
              <a:t> to exploit </a:t>
            </a:r>
            <a:r>
              <a:rPr lang="it-IT" dirty="0" err="1" smtClean="0"/>
              <a:t>detected</a:t>
            </a:r>
            <a:r>
              <a:rPr lang="it-IT" dirty="0" smtClean="0"/>
              <a:t> </a:t>
            </a:r>
            <a:r>
              <a:rPr lang="it-IT" dirty="0" err="1" smtClean="0"/>
              <a:t>vulnerabilities</a:t>
            </a:r>
            <a:r>
              <a:rPr lang="it-IT" dirty="0" smtClean="0"/>
              <a:t>, for </a:t>
            </a:r>
            <a:r>
              <a:rPr lang="it-IT" dirty="0" err="1" smtClean="0"/>
              <a:t>example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Buffer </a:t>
            </a:r>
            <a:r>
              <a:rPr lang="it-IT" dirty="0" err="1" smtClean="0"/>
              <a:t>overflow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Heap</a:t>
            </a:r>
            <a:r>
              <a:rPr lang="it-IT" dirty="0" smtClean="0"/>
              <a:t> </a:t>
            </a:r>
            <a:r>
              <a:rPr lang="it-IT" dirty="0" err="1" smtClean="0"/>
              <a:t>overflow</a:t>
            </a:r>
            <a:endParaRPr lang="it-IT" dirty="0" smtClean="0"/>
          </a:p>
          <a:p>
            <a:pPr lvl="1"/>
            <a:r>
              <a:rPr lang="it-IT" dirty="0" smtClean="0"/>
              <a:t>SQL </a:t>
            </a:r>
            <a:r>
              <a:rPr lang="it-IT" dirty="0" err="1" smtClean="0"/>
              <a:t>injection</a:t>
            </a:r>
            <a:endParaRPr lang="it-IT" dirty="0" smtClean="0"/>
          </a:p>
          <a:p>
            <a:pPr lvl="1"/>
            <a:r>
              <a:rPr lang="it-IT" dirty="0" smtClean="0"/>
              <a:t>Code </a:t>
            </a:r>
            <a:r>
              <a:rPr lang="it-IT" dirty="0" err="1" smtClean="0"/>
              <a:t>injection</a:t>
            </a:r>
            <a:endParaRPr lang="it-IT" dirty="0" smtClean="0"/>
          </a:p>
          <a:p>
            <a:pPr lvl="1"/>
            <a:r>
              <a:rPr lang="it-IT" dirty="0" smtClean="0"/>
              <a:t>Cross-site </a:t>
            </a:r>
            <a:r>
              <a:rPr lang="it-IT" dirty="0" err="1" smtClean="0"/>
              <a:t>scripting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Metasploit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to test </a:t>
            </a:r>
            <a:r>
              <a:rPr lang="it-IT" dirty="0" err="1" smtClean="0"/>
              <a:t>attacks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BE51F2-3444-4B61-8378-B15C59DAEC20}" type="datetime1">
              <a:rPr lang="en-US"/>
              <a:pPr>
                <a:defRPr/>
              </a:pPr>
              <a:t>11/28/17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credit: Goodrich and </a:t>
            </a:r>
            <a:r>
              <a:rPr lang="en-US" dirty="0" err="1" smtClean="0"/>
              <a:t>Tamassia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Penetration Testing</a:t>
            </a:r>
          </a:p>
        </p:txBody>
      </p:sp>
    </p:spTree>
    <p:extLst>
      <p:ext uri="{BB962C8B-B14F-4D97-AF65-F5344CB8AC3E}">
        <p14:creationId xmlns:p14="http://schemas.microsoft.com/office/powerpoint/2010/main" val="290428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13065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" y="163513"/>
            <a:ext cx="17541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8" y="163513"/>
            <a:ext cx="6396037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2122488" y="600075"/>
            <a:ext cx="7021512" cy="766763"/>
          </a:xfrm>
        </p:spPr>
        <p:txBody>
          <a:bodyPr>
            <a:normAutofit fontScale="90000"/>
          </a:bodyPr>
          <a:lstStyle/>
          <a:p>
            <a:pPr eaLnBrk="1">
              <a:lnSpc>
                <a:spcPct val="124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GB" b="1" smtClean="0">
                <a:solidFill>
                  <a:srgbClr val="FFFFFF"/>
                </a:solidFill>
              </a:rPr>
              <a:t>Alternatives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0175" y="1419225"/>
          <a:ext cx="8848829" cy="5535700"/>
        </p:xfrm>
        <a:graphic>
          <a:graphicData uri="http://schemas.openxmlformats.org/drawingml/2006/table">
            <a:tbl>
              <a:tblPr/>
              <a:tblGrid>
                <a:gridCol w="1909653"/>
                <a:gridCol w="1691540"/>
                <a:gridCol w="1713626"/>
                <a:gridCol w="1771607"/>
                <a:gridCol w="1762403"/>
              </a:tblGrid>
              <a:tr h="806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latin typeface="+mj-lt"/>
                          <a:ea typeface="DejaVuSans"/>
                          <a:cs typeface="Times New Roman"/>
                        </a:rPr>
                        <a:t>                       </a:t>
                      </a: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Tools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600" b="1" kern="50" dirty="0" smtClean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 smtClean="0">
                          <a:latin typeface="+mj-lt"/>
                          <a:ea typeface="DejaVuSans"/>
                          <a:cs typeface="Times New Roman"/>
                        </a:rPr>
                        <a:t>Features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Core</a:t>
                      </a:r>
                      <a:r>
                        <a:rPr lang="it-IT" sz="1600" b="1" kern="50" dirty="0">
                          <a:latin typeface="+mj-lt"/>
                          <a:ea typeface="DejaVuSans"/>
                          <a:cs typeface="Times New Roman"/>
                        </a:rPr>
                        <a:t> Impact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Immunity</a:t>
                      </a:r>
                      <a:r>
                        <a:rPr lang="it-IT" sz="1600" b="1" kern="50" dirty="0">
                          <a:latin typeface="+mj-lt"/>
                          <a:ea typeface="DejaVuSans"/>
                          <a:cs typeface="Times New Roman"/>
                        </a:rPr>
                        <a:t> </a:t>
                      </a: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Canvas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>
                          <a:latin typeface="+mj-lt"/>
                          <a:ea typeface="DejaVuSans"/>
                          <a:cs typeface="Times New Roman"/>
                        </a:rPr>
                        <a:t>SecurityForest</a:t>
                      </a:r>
                      <a:endParaRPr lang="it-IT" sz="1600" kern="5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Metasploit</a:t>
                      </a:r>
                      <a:r>
                        <a:rPr lang="it-IT" sz="1600" b="1" kern="50" dirty="0">
                          <a:latin typeface="+mj-lt"/>
                          <a:ea typeface="DejaVuSans"/>
                          <a:cs typeface="Times New Roman"/>
                        </a:rPr>
                        <a:t> 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58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License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25.000$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Open-source (but some libraries are only in binaries)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1.450$ 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Open source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3 months of updates and support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Free and </a:t>
                      </a: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Open-source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Free and </a:t>
                      </a: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Open-source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Number</a:t>
                      </a:r>
                      <a:r>
                        <a:rPr lang="it-IT" sz="1600" b="1" kern="50" dirty="0">
                          <a:latin typeface="+mj-lt"/>
                          <a:ea typeface="DejaVuSans"/>
                          <a:cs typeface="Times New Roman"/>
                        </a:rPr>
                        <a:t> </a:t>
                      </a: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of</a:t>
                      </a:r>
                      <a:r>
                        <a:rPr lang="it-IT" sz="1600" b="1" kern="50" dirty="0">
                          <a:latin typeface="+mj-lt"/>
                          <a:ea typeface="DejaVuSans"/>
                          <a:cs typeface="Times New Roman"/>
                        </a:rPr>
                        <a:t> </a:t>
                      </a: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Exploits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-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more </a:t>
                      </a: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of</a:t>
                      </a: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 150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~2500 (at </a:t>
                      </a: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February</a:t>
                      </a: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 2005)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191 (at October 2007)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Updates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Frequently (weekly)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Frequently (average 4  exploit every month)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Occasionally (last updates in 2005)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>
                          <a:latin typeface="+mj-lt"/>
                          <a:ea typeface="DejaVuSans"/>
                          <a:cs typeface="Times New Roman"/>
                        </a:rPr>
                        <a:t>Occasionally (last updates on October 2007)</a:t>
                      </a:r>
                      <a:endParaRPr lang="it-IT" sz="1400" b="1" kern="5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Platform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Only Windows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Independent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Only</a:t>
                      </a: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 Windows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Independent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Program</a:t>
                      </a:r>
                      <a:r>
                        <a:rPr lang="it-IT" sz="1600" b="1" kern="50" dirty="0">
                          <a:latin typeface="+mj-lt"/>
                          <a:ea typeface="DejaVuSans"/>
                          <a:cs typeface="Times New Roman"/>
                        </a:rPr>
                        <a:t> </a:t>
                      </a: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Language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Python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Python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Perl for framework, many others languages for exploits (</a:t>
                      </a:r>
                      <a:r>
                        <a:rPr lang="en-US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C,Perl,Python,Ruby,Shell</a:t>
                      </a: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,...)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>
                          <a:latin typeface="+mj-lt"/>
                          <a:ea typeface="DejaVuSans"/>
                          <a:cs typeface="Times New Roman"/>
                        </a:rPr>
                        <a:t>Ruby, C, Assembler</a:t>
                      </a: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latin typeface="+mj-lt"/>
                          <a:ea typeface="DejaVuSans"/>
                          <a:cs typeface="Times New Roman"/>
                        </a:rPr>
                        <a:t>Advantages</a:t>
                      </a:r>
                      <a:endParaRPr lang="it-IT" sz="1600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Report system /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Integrationwith</a:t>
                      </a: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 vulnerability assessment tools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latin typeface="+mj-lt"/>
                          <a:ea typeface="DejaVuSans"/>
                          <a:cs typeface="Times New Roman"/>
                        </a:rPr>
                        <a:t>0-day </a:t>
                      </a:r>
                      <a:r>
                        <a:rPr lang="it-IT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payload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Number of pre-compiled exploits (see </a:t>
                      </a:r>
                      <a:r>
                        <a:rPr lang="en-US" sz="1400" b="1" kern="50" dirty="0" err="1">
                          <a:latin typeface="+mj-lt"/>
                          <a:ea typeface="DejaVuSans"/>
                          <a:cs typeface="Times New Roman"/>
                        </a:rPr>
                        <a:t>ExploitationTree</a:t>
                      </a: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)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Free /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IDS-IPS evasion /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j-lt"/>
                          <a:ea typeface="DejaVuSans"/>
                          <a:cs typeface="Times New Roman"/>
                        </a:rPr>
                        <a:t>support to write exploits and large used in security community</a:t>
                      </a:r>
                      <a:endParaRPr lang="it-IT" sz="1400" b="1" kern="50" dirty="0">
                        <a:latin typeface="+mj-lt"/>
                        <a:ea typeface="DejaVuSans"/>
                        <a:cs typeface="Times New Roman"/>
                      </a:endParaRPr>
                    </a:p>
                  </a:txBody>
                  <a:tcPr marL="25455" marR="25455" marT="25457" marB="25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60" name="Rectangle 7"/>
          <p:cNvSpPr>
            <a:spLocks noChangeArrowheads="1"/>
          </p:cNvSpPr>
          <p:nvPr/>
        </p:nvSpPr>
        <p:spPr bwMode="auto">
          <a:xfrm>
            <a:off x="0" y="0"/>
            <a:ext cx="168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algn="just"/>
            <a:endParaRPr lang="it-IT"/>
          </a:p>
        </p:txBody>
      </p:sp>
      <p:sp>
        <p:nvSpPr>
          <p:cNvPr id="21561" name="Line 6"/>
          <p:cNvSpPr>
            <a:spLocks noChangeShapeType="1"/>
          </p:cNvSpPr>
          <p:nvPr/>
        </p:nvSpPr>
        <p:spPr bwMode="auto">
          <a:xfrm>
            <a:off x="-34925" y="-38100"/>
            <a:ext cx="1189038" cy="4921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62" name="Rectangle 8"/>
          <p:cNvSpPr>
            <a:spLocks noChangeArrowheads="1"/>
          </p:cNvSpPr>
          <p:nvPr/>
        </p:nvSpPr>
        <p:spPr bwMode="auto">
          <a:xfrm>
            <a:off x="0" y="414338"/>
            <a:ext cx="1682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endParaRPr lang="it-IT"/>
          </a:p>
        </p:txBody>
      </p:sp>
      <p:cxnSp>
        <p:nvCxnSpPr>
          <p:cNvPr id="21563" name="Connettore 1 13"/>
          <p:cNvCxnSpPr>
            <a:cxnSpLocks noChangeShapeType="1"/>
          </p:cNvCxnSpPr>
          <p:nvPr/>
        </p:nvCxnSpPr>
        <p:spPr bwMode="auto">
          <a:xfrm>
            <a:off x="100013" y="1419225"/>
            <a:ext cx="1944687" cy="777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85472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Certain activities require compliance with published security standard. </a:t>
            </a:r>
          </a:p>
          <a:p>
            <a:r>
              <a:rPr lang="en-US" dirty="0" smtClean="0"/>
              <a:t>Example: Payment Card Industry Data Security Standard. </a:t>
            </a:r>
          </a:p>
          <a:p>
            <a:pPr lvl="1"/>
            <a:r>
              <a:rPr lang="en-US" dirty="0" smtClean="0"/>
              <a:t>Requires firewalls, specific access controls, and wireless encryption. </a:t>
            </a:r>
          </a:p>
          <a:p>
            <a:r>
              <a:rPr lang="en-US" dirty="0" smtClean="0"/>
              <a:t>An auditor will verify that an organization meets the specified standard. </a:t>
            </a:r>
          </a:p>
        </p:txBody>
      </p:sp>
    </p:spTree>
    <p:extLst>
      <p:ext uri="{BB962C8B-B14F-4D97-AF65-F5344CB8AC3E}">
        <p14:creationId xmlns:p14="http://schemas.microsoft.com/office/powerpoint/2010/main" val="2745543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Broader view than a penetration test. </a:t>
            </a:r>
          </a:p>
          <a:p>
            <a:r>
              <a:rPr lang="en-US" dirty="0"/>
              <a:t> Policies, procedures, and other administrative controls</a:t>
            </a:r>
          </a:p>
          <a:p>
            <a:r>
              <a:rPr lang="en-US" dirty="0" smtClean="0"/>
              <a:t>Assessing </a:t>
            </a:r>
            <a:r>
              <a:rPr lang="en-US" dirty="0"/>
              <a:t>the real world-effectiveness of administrative controls</a:t>
            </a:r>
          </a:p>
          <a:p>
            <a:r>
              <a:rPr lang="en-US" dirty="0" smtClean="0"/>
              <a:t>Change </a:t>
            </a:r>
            <a:r>
              <a:rPr lang="en-US" dirty="0"/>
              <a:t>management</a:t>
            </a:r>
          </a:p>
          <a:p>
            <a:r>
              <a:rPr lang="en-US" dirty="0" smtClean="0"/>
              <a:t>Architectural </a:t>
            </a:r>
            <a:r>
              <a:rPr lang="en-US" dirty="0"/>
              <a:t>review</a:t>
            </a:r>
          </a:p>
          <a:p>
            <a:r>
              <a:rPr lang="en-US" dirty="0" smtClean="0"/>
              <a:t>Penetration </a:t>
            </a:r>
            <a:r>
              <a:rPr lang="en-US" dirty="0"/>
              <a:t>tests</a:t>
            </a:r>
          </a:p>
          <a:p>
            <a:r>
              <a:rPr lang="en-US" dirty="0" smtClean="0"/>
              <a:t>Vulnerability </a:t>
            </a:r>
            <a:r>
              <a:rPr lang="en-US" dirty="0"/>
              <a:t>assessments</a:t>
            </a:r>
          </a:p>
          <a:p>
            <a:r>
              <a:rPr lang="en-US" dirty="0" smtClean="0"/>
              <a:t>Security </a:t>
            </a:r>
            <a:r>
              <a:rPr lang="en-US" dirty="0"/>
              <a:t>audits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81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Network </a:t>
            </a:r>
            <a:r>
              <a:rPr lang="en-US" dirty="0"/>
              <a:t>Security Software/Hardware:</a:t>
            </a:r>
          </a:p>
          <a:p>
            <a:pPr lvl="1"/>
            <a:r>
              <a:rPr lang="en-US" dirty="0" smtClean="0"/>
              <a:t>Antivirus </a:t>
            </a:r>
            <a:r>
              <a:rPr lang="en-US" dirty="0"/>
              <a:t>logs</a:t>
            </a:r>
          </a:p>
          <a:p>
            <a:pPr lvl="1"/>
            <a:r>
              <a:rPr lang="en-US" dirty="0" smtClean="0"/>
              <a:t>IDS</a:t>
            </a:r>
            <a:r>
              <a:rPr lang="en-US" dirty="0"/>
              <a:t>/IPS logs</a:t>
            </a:r>
          </a:p>
          <a:p>
            <a:pPr lvl="1"/>
            <a:r>
              <a:rPr lang="en-US" dirty="0" smtClean="0"/>
              <a:t>Remote </a:t>
            </a:r>
            <a:r>
              <a:rPr lang="en-US" dirty="0"/>
              <a:t>Access Software (such as VPN logs)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proxy</a:t>
            </a:r>
          </a:p>
          <a:p>
            <a:pPr lvl="1"/>
            <a:r>
              <a:rPr lang="en-US" dirty="0" smtClean="0"/>
              <a:t>Vulnerability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Authentication </a:t>
            </a:r>
            <a:r>
              <a:rPr lang="en-US" dirty="0"/>
              <a:t>servers</a:t>
            </a:r>
          </a:p>
          <a:p>
            <a:pPr lvl="1"/>
            <a:r>
              <a:rPr lang="en-US" dirty="0" smtClean="0"/>
              <a:t>Routers </a:t>
            </a:r>
            <a:r>
              <a:rPr lang="en-US" dirty="0"/>
              <a:t>and firewalls</a:t>
            </a:r>
          </a:p>
          <a:p>
            <a:r>
              <a:rPr lang="en-US" dirty="0" smtClean="0"/>
              <a:t>Operating </a:t>
            </a:r>
            <a:r>
              <a:rPr lang="en-US" dirty="0"/>
              <a:t>System: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events</a:t>
            </a:r>
          </a:p>
          <a:p>
            <a:pPr lvl="1"/>
            <a:r>
              <a:rPr lang="en-US" dirty="0" smtClean="0"/>
              <a:t>Audit </a:t>
            </a:r>
            <a:r>
              <a:rPr lang="en-US" dirty="0"/>
              <a:t>records</a:t>
            </a:r>
          </a:p>
          <a:p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requests and server responses</a:t>
            </a:r>
          </a:p>
          <a:p>
            <a:pPr lvl="1"/>
            <a:r>
              <a:rPr lang="en-US" dirty="0" smtClean="0"/>
              <a:t>Usage </a:t>
            </a:r>
            <a:r>
              <a:rPr lang="en-US" dirty="0"/>
              <a:t>information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operational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3217" y="6302852"/>
            <a:ext cx="312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NIST Special Publication 800-92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0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sensitive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Retention: sensitive data should be kept only as long as it is needed, or as long as obligated. </a:t>
            </a:r>
          </a:p>
          <a:p>
            <a:r>
              <a:rPr lang="en-US" dirty="0"/>
              <a:t>Destruction: different media require different methods for safely destroying the data. </a:t>
            </a:r>
          </a:p>
          <a:p>
            <a:pPr lvl="1"/>
            <a:r>
              <a:rPr lang="en-US" dirty="0"/>
              <a:t>Wiping: write 0 bits over the data. </a:t>
            </a:r>
          </a:p>
          <a:p>
            <a:pPr lvl="1"/>
            <a:r>
              <a:rPr lang="en-US" dirty="0" err="1" smtClean="0"/>
              <a:t>Degausser</a:t>
            </a:r>
            <a:r>
              <a:rPr lang="en-US" dirty="0" smtClean="0"/>
              <a:t>: introduce a magnetic field to destroy the media. </a:t>
            </a:r>
          </a:p>
          <a:p>
            <a:pPr lvl="1"/>
            <a:r>
              <a:rPr lang="en-US" dirty="0" smtClean="0"/>
              <a:t>Physical destruction: incineration or pulverization.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999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Centralized Logging</a:t>
            </a:r>
          </a:p>
          <a:p>
            <a:pPr lvl="1"/>
            <a:r>
              <a:rPr lang="en-US" dirty="0" smtClean="0"/>
              <a:t>Enables better IDS</a:t>
            </a:r>
          </a:p>
          <a:p>
            <a:pPr lvl="1"/>
            <a:r>
              <a:rPr lang="en-US" dirty="0" smtClean="0"/>
              <a:t>Makes it easier to verify the quality of the logging.</a:t>
            </a:r>
          </a:p>
          <a:p>
            <a:pPr lvl="1"/>
            <a:r>
              <a:rPr lang="en-US" dirty="0" smtClean="0"/>
              <a:t>Syslog is the most common tool for </a:t>
            </a:r>
            <a:r>
              <a:rPr lang="en-US" dirty="0" err="1" smtClean="0"/>
              <a:t>unix</a:t>
            </a:r>
            <a:r>
              <a:rPr lang="en-US" dirty="0" smtClean="0"/>
              <a:t>-based operating systems. </a:t>
            </a:r>
          </a:p>
          <a:p>
            <a:pPr lvl="2"/>
            <a:r>
              <a:rPr lang="en-US" dirty="0" smtClean="0"/>
              <a:t>By default, uses UDP (transmission errors) </a:t>
            </a:r>
          </a:p>
          <a:p>
            <a:pPr lvl="2"/>
            <a:r>
              <a:rPr lang="en-US" dirty="0" smtClean="0"/>
              <a:t>By default, uses no encryption. </a:t>
            </a:r>
          </a:p>
          <a:p>
            <a:r>
              <a:rPr lang="en-US" dirty="0" smtClean="0"/>
              <a:t>Log retention policies</a:t>
            </a:r>
          </a:p>
          <a:p>
            <a:pPr lvl="1"/>
            <a:r>
              <a:rPr lang="en-US" dirty="0" smtClean="0"/>
              <a:t>Shouldn’t overburden, outweighing the utility.</a:t>
            </a:r>
          </a:p>
          <a:p>
            <a:pPr lvl="1"/>
            <a:r>
              <a:rPr lang="en-US" dirty="0" smtClean="0"/>
              <a:t>Must comply with regulatory and legal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820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Static testing vs. dynamic testing.</a:t>
            </a:r>
          </a:p>
          <a:p>
            <a:pPr lvl="1"/>
            <a:r>
              <a:rPr lang="en-US" dirty="0" smtClean="0"/>
              <a:t>Both are good: each might catch problems the other doesn’t. </a:t>
            </a:r>
          </a:p>
          <a:p>
            <a:r>
              <a:rPr lang="en-US" dirty="0"/>
              <a:t>Unit Testing: Low-level tests of software components, such as functions, procedures or objects</a:t>
            </a:r>
          </a:p>
          <a:p>
            <a:r>
              <a:rPr lang="en-US" dirty="0" smtClean="0"/>
              <a:t>Installation </a:t>
            </a:r>
            <a:r>
              <a:rPr lang="en-US" dirty="0"/>
              <a:t>Testing: Testing software as it is installed and first operated</a:t>
            </a:r>
          </a:p>
          <a:p>
            <a:r>
              <a:rPr lang="en-US" dirty="0" smtClean="0"/>
              <a:t>Integration </a:t>
            </a:r>
            <a:r>
              <a:rPr lang="en-US" dirty="0"/>
              <a:t>Testing: Testing multiple software components as they are combined into a working system. Subsets may be tested, or Big Bang integration testing tests all integrated software components</a:t>
            </a:r>
          </a:p>
          <a:p>
            <a:r>
              <a:rPr lang="en-US" dirty="0" smtClean="0"/>
              <a:t>Regression </a:t>
            </a:r>
            <a:r>
              <a:rPr lang="en-US" dirty="0"/>
              <a:t>Testing: Testing software after updates, modifications, or patches</a:t>
            </a:r>
          </a:p>
          <a:p>
            <a:r>
              <a:rPr lang="en-US" dirty="0" smtClean="0"/>
              <a:t>Acceptance </a:t>
            </a:r>
            <a:r>
              <a:rPr lang="en-US" dirty="0"/>
              <a:t>Testing: testing to ensure the software meets the customer’s operational requirements. When this testing is done directly by the customer, it is called User Acceptance Testing.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8094" y="6507951"/>
            <a:ext cx="590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CISSP study guide, 3</a:t>
            </a:r>
            <a:r>
              <a:rPr lang="en-US" baseline="30000" dirty="0" smtClean="0"/>
              <a:t>rd</a:t>
            </a:r>
            <a:r>
              <a:rPr lang="en-US" dirty="0"/>
              <a:t> Edition. </a:t>
            </a:r>
            <a:r>
              <a:rPr lang="en-US" dirty="0" smtClean="0"/>
              <a:t>Conrad, </a:t>
            </a:r>
            <a:r>
              <a:rPr lang="en-US" dirty="0" err="1" smtClean="0"/>
              <a:t>Misenar</a:t>
            </a:r>
            <a:r>
              <a:rPr lang="en-US" dirty="0" smtClean="0"/>
              <a:t>, and </a:t>
            </a:r>
            <a:r>
              <a:rPr lang="en-US" dirty="0"/>
              <a:t>Feldman</a:t>
            </a:r>
          </a:p>
        </p:txBody>
      </p:sp>
    </p:spTree>
    <p:extLst>
      <p:ext uri="{BB962C8B-B14F-4D97-AF65-F5344CB8AC3E}">
        <p14:creationId xmlns:p14="http://schemas.microsoft.com/office/powerpoint/2010/main" val="1855878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Fuzzing: particular type of dynamic testing. Black box (no look at the code).  </a:t>
            </a:r>
          </a:p>
          <a:p>
            <a:pPr lvl="1"/>
            <a:r>
              <a:rPr lang="en-US" dirty="0" smtClean="0"/>
              <a:t>Use random inputs: as environment variables, command line arguments and program inputs.</a:t>
            </a:r>
          </a:p>
          <a:p>
            <a:pPr lvl="1"/>
            <a:r>
              <a:rPr lang="en-US" dirty="0" smtClean="0"/>
              <a:t>Looking for crashes, or other bad behavior. </a:t>
            </a:r>
          </a:p>
          <a:p>
            <a:pPr lvl="1"/>
            <a:r>
              <a:rPr lang="en-US" dirty="0" smtClean="0"/>
              <a:t>Often a sign of an overflow vulnerability, but can also find other problems. </a:t>
            </a:r>
          </a:p>
          <a:p>
            <a:r>
              <a:rPr lang="en-US" dirty="0" smtClean="0"/>
              <a:t>Test coverage analysis: </a:t>
            </a:r>
          </a:p>
          <a:p>
            <a:pPr lvl="1"/>
            <a:r>
              <a:rPr lang="en-US" dirty="0" smtClean="0"/>
              <a:t>Attempt to identify which lines of code were not “flexed” or analyzed in the testing.</a:t>
            </a:r>
          </a:p>
          <a:p>
            <a:r>
              <a:rPr lang="en-US" dirty="0" smtClean="0"/>
              <a:t>Interface testing: testing the software from various browsers, hardware, while running other related software, etc. 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8094" y="6507951"/>
            <a:ext cx="590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CISSP study guide, 3</a:t>
            </a:r>
            <a:r>
              <a:rPr lang="en-US" baseline="30000" dirty="0" smtClean="0"/>
              <a:t>rd</a:t>
            </a:r>
            <a:r>
              <a:rPr lang="en-US" dirty="0"/>
              <a:t> Edition. </a:t>
            </a:r>
            <a:r>
              <a:rPr lang="en-US" dirty="0" smtClean="0"/>
              <a:t>Conrad, </a:t>
            </a:r>
            <a:r>
              <a:rPr lang="en-US" dirty="0" err="1" smtClean="0"/>
              <a:t>Misenar</a:t>
            </a:r>
            <a:r>
              <a:rPr lang="en-US" dirty="0" smtClean="0"/>
              <a:t>, and </a:t>
            </a:r>
            <a:r>
              <a:rPr lang="en-US" dirty="0"/>
              <a:t>Feldman</a:t>
            </a:r>
          </a:p>
        </p:txBody>
      </p:sp>
    </p:spTree>
    <p:extLst>
      <p:ext uri="{BB962C8B-B14F-4D97-AF65-F5344CB8AC3E}">
        <p14:creationId xmlns:p14="http://schemas.microsoft.com/office/powerpoint/2010/main" val="1137532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acquired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Know your needs before evaluating the software.  Don’t be sold on a new need by the software owner/developer. </a:t>
            </a:r>
          </a:p>
          <a:p>
            <a:r>
              <a:rPr lang="en-US" dirty="0" smtClean="0"/>
              <a:t>For commercial off-the-shelf software:</a:t>
            </a:r>
          </a:p>
          <a:p>
            <a:pPr lvl="1"/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smtClean="0"/>
              <a:t>t immediately trust claims</a:t>
            </a:r>
          </a:p>
          <a:p>
            <a:pPr lvl="2"/>
            <a:r>
              <a:rPr lang="en-US" dirty="0" smtClean="0"/>
              <a:t>Have a “competition” and see which meets needs.</a:t>
            </a:r>
          </a:p>
          <a:p>
            <a:pPr lvl="2"/>
            <a:r>
              <a:rPr lang="en-US" dirty="0" smtClean="0"/>
              <a:t>Use 3</a:t>
            </a:r>
            <a:r>
              <a:rPr lang="en-US" baseline="30000" dirty="0" smtClean="0"/>
              <a:t>rd</a:t>
            </a:r>
            <a:r>
              <a:rPr lang="en-US" dirty="0" smtClean="0"/>
              <a:t> party analysis of competing products.</a:t>
            </a:r>
            <a:endParaRPr lang="en-US" dirty="0" smtClean="0"/>
          </a:p>
          <a:p>
            <a:pPr lvl="1"/>
            <a:r>
              <a:rPr lang="en-US" dirty="0" smtClean="0"/>
              <a:t>Consider how it fits with other software currently in use.  </a:t>
            </a:r>
          </a:p>
          <a:p>
            <a:pPr lvl="1"/>
            <a:r>
              <a:rPr lang="en-US" dirty="0" smtClean="0"/>
              <a:t>Consider cost of maintaining and monitoring it.  </a:t>
            </a:r>
          </a:p>
          <a:p>
            <a:pPr lvl="1"/>
            <a:r>
              <a:rPr lang="en-US" dirty="0" smtClean="0"/>
              <a:t>What if they go out of business?  How easy is it to continue supporting in-house, or 3</a:t>
            </a:r>
            <a:r>
              <a:rPr lang="en-US" baseline="30000" dirty="0" smtClean="0"/>
              <a:t>rd</a:t>
            </a:r>
            <a:r>
              <a:rPr lang="en-US" dirty="0" smtClean="0"/>
              <a:t> party? </a:t>
            </a:r>
          </a:p>
          <a:p>
            <a:r>
              <a:rPr lang="en-US" dirty="0"/>
              <a:t>Custom built software</a:t>
            </a:r>
          </a:p>
          <a:p>
            <a:pPr lvl="1"/>
            <a:r>
              <a:rPr lang="en-US" dirty="0"/>
              <a:t>Service level agreements are crucial</a:t>
            </a:r>
          </a:p>
          <a:p>
            <a:pPr lvl="2"/>
            <a:r>
              <a:rPr lang="en-US" dirty="0"/>
              <a:t>Make sure they are contractually obligated to consider the security requirements that you have in mind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07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approach: cut the power, preserve the “crime scene”.</a:t>
            </a:r>
          </a:p>
          <a:p>
            <a:pPr lvl="1"/>
            <a:r>
              <a:rPr lang="en-US" dirty="0" smtClean="0"/>
              <a:t>Concern was that malware might detect the forensic activity and alter it’s behavior. </a:t>
            </a:r>
          </a:p>
          <a:p>
            <a:r>
              <a:rPr lang="en-US" dirty="0" smtClean="0"/>
              <a:t>Malware that resides entirely in RAM make this approach less tenable. </a:t>
            </a:r>
          </a:p>
          <a:p>
            <a:pPr lvl="1"/>
            <a:r>
              <a:rPr lang="en-US" dirty="0" smtClean="0"/>
              <a:t>“live forensics”: </a:t>
            </a:r>
          </a:p>
          <a:p>
            <a:pPr lvl="2"/>
            <a:r>
              <a:rPr lang="en-US" dirty="0" smtClean="0"/>
              <a:t>Take a binary image of memory.</a:t>
            </a:r>
          </a:p>
          <a:p>
            <a:pPr lvl="2"/>
            <a:r>
              <a:rPr lang="en-US" dirty="0" smtClean="0"/>
              <a:t>Gather information about running processes and network data.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78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Media analysis: </a:t>
            </a:r>
            <a:endParaRPr lang="en-US" dirty="0"/>
          </a:p>
          <a:p>
            <a:r>
              <a:rPr lang="en-US" dirty="0" smtClean="0"/>
              <a:t>Take binary image of the media (hard drive, USB drive, etc.) </a:t>
            </a:r>
          </a:p>
          <a:p>
            <a:pPr lvl="1"/>
            <a:r>
              <a:rPr lang="en-US" dirty="0" smtClean="0"/>
              <a:t>As opposed to backups, which typically copy the allocated portions of memory, ignoring the rest.</a:t>
            </a:r>
          </a:p>
          <a:p>
            <a:r>
              <a:rPr lang="en-US" dirty="0" smtClean="0"/>
              <a:t>4 types of space captured in binary image:</a:t>
            </a:r>
          </a:p>
          <a:p>
            <a:pPr lvl="1"/>
            <a:r>
              <a:rPr lang="en-US" dirty="0" smtClean="0"/>
              <a:t>Allocated space</a:t>
            </a:r>
          </a:p>
          <a:p>
            <a:pPr lvl="1"/>
            <a:r>
              <a:rPr lang="en-US" dirty="0" smtClean="0"/>
              <a:t>Unallocated space: might have been freed up, but not wiped.</a:t>
            </a:r>
          </a:p>
          <a:p>
            <a:pPr lvl="1"/>
            <a:r>
              <a:rPr lang="en-US" dirty="0" smtClean="0"/>
              <a:t>Slack space: space is allocated in fixed block sizes.  If the last portion of the block is not used by the file, it might contain old data. </a:t>
            </a:r>
          </a:p>
          <a:p>
            <a:pPr lvl="1"/>
            <a:r>
              <a:rPr lang="en-US" dirty="0" smtClean="0"/>
              <a:t>Bad blocks: blocks that are physically damaged are marked as “bad” and ignored by the OS.  Malware can mark blocks as bad in order to hide information there.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0049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Network forensics: </a:t>
            </a:r>
            <a:endParaRPr lang="en-US" dirty="0"/>
          </a:p>
          <a:p>
            <a:r>
              <a:rPr lang="en-US" dirty="0" smtClean="0"/>
              <a:t>Exploits might never be written to disk, but the evidence could still be found in the network trace.  </a:t>
            </a:r>
          </a:p>
          <a:p>
            <a:r>
              <a:rPr lang="en-US" dirty="0" smtClean="0"/>
              <a:t>Process is similar to network based IDS, but with a focus on legal issues.</a:t>
            </a:r>
          </a:p>
          <a:p>
            <a:r>
              <a:rPr lang="en-US" dirty="0" smtClean="0"/>
              <a:t>Emails, web history, file transfers, can all be reconstructed from network equipment, providing a more complete view of how an incident occurred. </a:t>
            </a:r>
          </a:p>
          <a:p>
            <a:pPr marL="0" indent="0">
              <a:buNone/>
            </a:pPr>
            <a:r>
              <a:rPr lang="en-US" b="1" dirty="0" smtClean="0"/>
              <a:t>Forensic software analysis:</a:t>
            </a:r>
          </a:p>
          <a:p>
            <a:r>
              <a:rPr lang="en-US" dirty="0" smtClean="0"/>
              <a:t>Reverse engineer malware binary to learn about the attacker. </a:t>
            </a:r>
          </a:p>
          <a:p>
            <a:pPr lvl="1"/>
            <a:r>
              <a:rPr lang="en-US" dirty="0" smtClean="0"/>
              <a:t>Makes use of disassemblers, debuggers, and virtualization.</a:t>
            </a:r>
          </a:p>
        </p:txBody>
      </p:sp>
    </p:spTree>
    <p:extLst>
      <p:ext uri="{BB962C8B-B14F-4D97-AF65-F5344CB8AC3E}">
        <p14:creationId xmlns:p14="http://schemas.microsoft.com/office/powerpoint/2010/main" val="204257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Configuration Management</a:t>
            </a:r>
            <a:endParaRPr lang="en-US" b="1" dirty="0" smtClean="0"/>
          </a:p>
          <a:p>
            <a:r>
              <a:rPr lang="en-US" dirty="0" smtClean="0"/>
              <a:t>Disabling unnecessary services / programs.</a:t>
            </a:r>
          </a:p>
          <a:p>
            <a:r>
              <a:rPr lang="en-US" dirty="0" smtClean="0"/>
              <a:t>Enabling security services</a:t>
            </a:r>
          </a:p>
          <a:p>
            <a:pPr lvl="1"/>
            <a:r>
              <a:rPr lang="en-US" dirty="0" smtClean="0"/>
              <a:t>Firewalls, IDS, malware detection software, backup systems, logging systems.</a:t>
            </a:r>
          </a:p>
          <a:p>
            <a:r>
              <a:rPr lang="en-US" dirty="0" err="1" smtClean="0"/>
              <a:t>Baselining</a:t>
            </a:r>
            <a:r>
              <a:rPr lang="en-US" dirty="0" smtClean="0"/>
              <a:t>: Figuring out the necessary “re-start point” for security in your system. </a:t>
            </a:r>
          </a:p>
          <a:p>
            <a:pPr lvl="1"/>
            <a:r>
              <a:rPr lang="en-US" dirty="0" smtClean="0"/>
              <a:t>Removing default logins on components, </a:t>
            </a:r>
          </a:p>
          <a:p>
            <a:pPr lvl="1"/>
            <a:r>
              <a:rPr lang="en-US" dirty="0" smtClean="0"/>
              <a:t>Installing key patches and updates in system components.</a:t>
            </a:r>
          </a:p>
          <a:p>
            <a:r>
              <a:rPr lang="en-US" dirty="0" smtClean="0"/>
              <a:t>Vulnerability management</a:t>
            </a:r>
          </a:p>
          <a:p>
            <a:pPr lvl="1"/>
            <a:r>
              <a:rPr lang="en-US" dirty="0" smtClean="0"/>
              <a:t>Establish methods for finding vulnerabilities. </a:t>
            </a:r>
          </a:p>
          <a:p>
            <a:pPr lvl="1"/>
            <a:r>
              <a:rPr lang="en-US" dirty="0" smtClean="0"/>
              <a:t>Establish methods for handling them after they are found. </a:t>
            </a:r>
          </a:p>
          <a:p>
            <a:r>
              <a:rPr lang="en-US" dirty="0"/>
              <a:t>Change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Establish safe practices for adopting changes to the system, software and hardware. </a:t>
            </a:r>
          </a:p>
        </p:txBody>
      </p:sp>
    </p:spTree>
    <p:extLst>
      <p:ext uri="{BB962C8B-B14F-4D97-AF65-F5344CB8AC3E}">
        <p14:creationId xmlns:p14="http://schemas.microsoft.com/office/powerpoint/2010/main" val="175901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 from Fresno State Technology services:	</a:t>
            </a:r>
          </a:p>
          <a:p>
            <a:pPr marL="0" indent="0">
              <a:buNone/>
            </a:pPr>
            <a:r>
              <a:rPr lang="en-US" dirty="0" smtClean="0"/>
              <a:t>Minimum </a:t>
            </a:r>
            <a:r>
              <a:rPr lang="en-US" dirty="0"/>
              <a:t>Security Baseline</a:t>
            </a:r>
          </a:p>
          <a:p>
            <a:r>
              <a:rPr lang="en-US" dirty="0"/>
              <a:t>All network connected devices able to must be configured to meet the minimum security baseline. The baseline security safeguards listed below are the minimum required to protect devices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Anti-virus software must be enabled, running, and up-to-date on every device.</a:t>
            </a:r>
          </a:p>
          <a:p>
            <a:r>
              <a:rPr lang="en-US" dirty="0"/>
              <a:t>the built-in (native) firewall of a device or a more advanced firewall must be active. Firewall configurations must permit and allow for policy compliance verification.</a:t>
            </a:r>
          </a:p>
          <a:p>
            <a:r>
              <a:rPr lang="en-US" dirty="0"/>
              <a:t>Applications and operating system software running on devices must be a supported version.</a:t>
            </a:r>
          </a:p>
          <a:p>
            <a:r>
              <a:rPr lang="en-US" dirty="0"/>
              <a:t>the installation of relevant software updates, patches, or upgrades fixing critical or high security vulnerabilities of devices must be prompt.</a:t>
            </a:r>
          </a:p>
        </p:txBody>
      </p:sp>
    </p:spTree>
    <p:extLst>
      <p:ext uri="{BB962C8B-B14F-4D97-AF65-F5344CB8AC3E}">
        <p14:creationId xmlns:p14="http://schemas.microsoft.com/office/powerpoint/2010/main" val="349600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Continuity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level agreements: </a:t>
            </a:r>
          </a:p>
          <a:p>
            <a:pPr lvl="1"/>
            <a:r>
              <a:rPr lang="en-US" dirty="0" smtClean="0"/>
              <a:t>Define the obligations of the system.  E.g. bandwidth or timeliness constraints. </a:t>
            </a:r>
          </a:p>
          <a:p>
            <a:pPr lvl="1"/>
            <a:r>
              <a:rPr lang="en-US" dirty="0" smtClean="0"/>
              <a:t>Security measures should protect those requirements.</a:t>
            </a:r>
          </a:p>
          <a:p>
            <a:pPr lvl="2"/>
            <a:r>
              <a:rPr lang="en-US" dirty="0" smtClean="0"/>
              <a:t>Fault tolerance should be built into the system in order to </a:t>
            </a:r>
            <a:r>
              <a:rPr lang="en-US" dirty="0" smtClean="0"/>
              <a:t>ensure </a:t>
            </a:r>
            <a:r>
              <a:rPr lang="en-US" dirty="0" smtClean="0"/>
              <a:t>that.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3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36188</TotalTime>
  <Words>3403</Words>
  <Application>Microsoft Macintosh PowerPoint</Application>
  <PresentationFormat>On-screen Show (4:3)</PresentationFormat>
  <Paragraphs>523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ISA 562</vt:lpstr>
      <vt:lpstr>PowerPoint Presentation</vt:lpstr>
      <vt:lpstr>Operations Security</vt:lpstr>
      <vt:lpstr>Administrative security</vt:lpstr>
      <vt:lpstr>Handling sensitive data</vt:lpstr>
      <vt:lpstr>Handling sensitive data</vt:lpstr>
      <vt:lpstr>Asset Security</vt:lpstr>
      <vt:lpstr>Asset Security</vt:lpstr>
      <vt:lpstr>Continuity of operations</vt:lpstr>
      <vt:lpstr>Continuity of operations</vt:lpstr>
      <vt:lpstr>Continuity of operations</vt:lpstr>
      <vt:lpstr>Continuity of operations</vt:lpstr>
      <vt:lpstr>Continuity of operations</vt:lpstr>
      <vt:lpstr>Continuity of operations</vt:lpstr>
      <vt:lpstr>Continuity of operations</vt:lpstr>
      <vt:lpstr>Continuity of operations</vt:lpstr>
      <vt:lpstr>Continuity of operations</vt:lpstr>
      <vt:lpstr>Risk Analysis </vt:lpstr>
      <vt:lpstr>Risk Analysis</vt:lpstr>
      <vt:lpstr>Risk Analysis</vt:lpstr>
      <vt:lpstr>Risk Analysis</vt:lpstr>
      <vt:lpstr>Risk Analysis</vt:lpstr>
      <vt:lpstr>Risk Analysis</vt:lpstr>
      <vt:lpstr>Risk Analysis</vt:lpstr>
      <vt:lpstr>Risk Analysis</vt:lpstr>
      <vt:lpstr>Risk Analysis</vt:lpstr>
      <vt:lpstr>Risk Analysis</vt:lpstr>
      <vt:lpstr>Risk Analysis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Incident Response</vt:lpstr>
      <vt:lpstr>PowerPoint Presentation</vt:lpstr>
      <vt:lpstr>PowerPoint Presentation</vt:lpstr>
      <vt:lpstr>Business continuity plan</vt:lpstr>
      <vt:lpstr>BCP/DRP</vt:lpstr>
      <vt:lpstr>DRP</vt:lpstr>
      <vt:lpstr>Developing a BCP</vt:lpstr>
      <vt:lpstr>Developing a BCP</vt:lpstr>
      <vt:lpstr>Developing a BCP</vt:lpstr>
      <vt:lpstr>Developing a BCP</vt:lpstr>
      <vt:lpstr>Developing a BCP </vt:lpstr>
      <vt:lpstr>Developing a BCP/DRP </vt:lpstr>
      <vt:lpstr>PowerPoint Presentation</vt:lpstr>
      <vt:lpstr>Penetration Testing</vt:lpstr>
      <vt:lpstr>Vulnerability Testing</vt:lpstr>
      <vt:lpstr>Vulnerability Testing</vt:lpstr>
      <vt:lpstr>Alternatives</vt:lpstr>
      <vt:lpstr>Security Audits</vt:lpstr>
      <vt:lpstr>Security Assessments</vt:lpstr>
      <vt:lpstr>Log Reviews</vt:lpstr>
      <vt:lpstr>Log reviews</vt:lpstr>
      <vt:lpstr>Software testing</vt:lpstr>
      <vt:lpstr>Software testing</vt:lpstr>
      <vt:lpstr>Assessing acquired software </vt:lpstr>
      <vt:lpstr>Forensics</vt:lpstr>
      <vt:lpstr>Forensics</vt:lpstr>
      <vt:lpstr>Forensics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CS642:  Computer Security</dc:title>
  <dc:creator>Thomas Ristenpart</dc:creator>
  <cp:lastModifiedBy>Dov</cp:lastModifiedBy>
  <cp:revision>596</cp:revision>
  <dcterms:created xsi:type="dcterms:W3CDTF">2011-09-03T19:20:37Z</dcterms:created>
  <dcterms:modified xsi:type="dcterms:W3CDTF">2017-11-28T21:25:39Z</dcterms:modified>
</cp:coreProperties>
</file>