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18" r:id="rId2"/>
    <p:sldId id="604" r:id="rId3"/>
    <p:sldId id="605" r:id="rId4"/>
    <p:sldId id="606" r:id="rId5"/>
    <p:sldId id="635" r:id="rId6"/>
    <p:sldId id="636" r:id="rId7"/>
    <p:sldId id="634" r:id="rId8"/>
    <p:sldId id="607" r:id="rId9"/>
    <p:sldId id="608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37" r:id="rId19"/>
    <p:sldId id="61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3" autoAdjust="0"/>
    <p:restoredTop sz="94660"/>
  </p:normalViewPr>
  <p:slideViewPr>
    <p:cSldViewPr>
      <p:cViewPr varScale="1">
        <p:scale>
          <a:sx n="108" d="100"/>
          <a:sy n="108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/>
              <a:t>Constructing Digital </a:t>
            </a:r>
            <a:r>
              <a:rPr lang="en-US" sz="5400" dirty="0"/>
              <a:t>Signatures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666C-0A54-2347-A047-4F9110FED4F5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Intuition</a:t>
            </a:r>
          </a:p>
          <a:p>
            <a:pPr lvl="1"/>
            <a:r>
              <a:rPr lang="en-US" dirty="0"/>
              <a:t>Signature of m is the e</a:t>
            </a:r>
            <a:r>
              <a:rPr lang="en-US" baseline="30000" dirty="0"/>
              <a:t>th</a:t>
            </a:r>
            <a:r>
              <a:rPr lang="en-US" dirty="0"/>
              <a:t> root of m – supposedly hard to compute!</a:t>
            </a:r>
          </a:p>
        </p:txBody>
      </p:sp>
    </p:spTree>
    <p:extLst>
      <p:ext uri="{BB962C8B-B14F-4D97-AF65-F5344CB8AC3E}">
        <p14:creationId xmlns:p14="http://schemas.microsoft.com/office/powerpoint/2010/main" val="118073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sign </a:t>
            </a:r>
            <a:r>
              <a:rPr lang="en-US" i="1" dirty="0"/>
              <a:t>specific </a:t>
            </a:r>
            <a:r>
              <a:rPr lang="en-US" dirty="0"/>
              <a:t>messages</a:t>
            </a:r>
          </a:p>
          <a:p>
            <a:pPr lvl="1"/>
            <a:r>
              <a:rPr lang="en-US" dirty="0"/>
              <a:t>E.g., easy to compute the e</a:t>
            </a:r>
            <a:r>
              <a:rPr lang="en-US" baseline="30000" dirty="0"/>
              <a:t>th</a:t>
            </a:r>
            <a:r>
              <a:rPr lang="en-US" dirty="0"/>
              <a:t> root of m = 1, or the cube root of m = 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3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generate signatures on “random” messages</a:t>
            </a:r>
          </a:p>
          <a:p>
            <a:pPr lvl="1"/>
            <a:r>
              <a:rPr lang="en-US" dirty="0"/>
              <a:t>Choose arbitrary </a:t>
            </a:r>
            <a:r>
              <a:rPr lang="en-US" dirty="0">
                <a:sym typeface="Symbol"/>
              </a:rPr>
              <a:t>; set m = [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N]</a:t>
            </a:r>
          </a:p>
        </p:txBody>
      </p:sp>
    </p:spTree>
    <p:extLst>
      <p:ext uri="{BB962C8B-B14F-4D97-AF65-F5344CB8AC3E}">
        <p14:creationId xmlns:p14="http://schemas.microsoft.com/office/powerpoint/2010/main" val="327710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combine two signatures to obtain a third</a:t>
            </a:r>
          </a:p>
          <a:p>
            <a:pPr lvl="1"/>
            <a:r>
              <a:rPr lang="en-US" dirty="0"/>
              <a:t>Say 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are valid signatures on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with respect to public key N, e</a:t>
            </a:r>
          </a:p>
          <a:p>
            <a:pPr lvl="1"/>
            <a:r>
              <a:rPr lang="en-US" dirty="0">
                <a:sym typeface="Symbol"/>
              </a:rPr>
              <a:t>Then ’ = [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mod N] is a valid signature on the message m’ = [m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N]</a:t>
            </a:r>
          </a:p>
          <a:p>
            <a:pPr lvl="2"/>
            <a:r>
              <a:rPr lang="en-US" dirty="0">
                <a:sym typeface="Symbol"/>
              </a:rPr>
              <a:t>(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RSA-FDH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Main idea: apply a “cryptographic transformation” to messages before signing</a:t>
            </a:r>
          </a:p>
          <a:p>
            <a:endParaRPr lang="en-US" dirty="0"/>
          </a:p>
          <a:p>
            <a:r>
              <a:rPr lang="en-US" dirty="0"/>
              <a:t>Public key: (N, e)          private key: d</a:t>
            </a:r>
          </a:p>
          <a:p>
            <a:r>
              <a:rPr lang="en-US" dirty="0" err="1"/>
              <a:t>Sign</a:t>
            </a:r>
            <a:r>
              <a:rPr lang="en-US" baseline="-25000" dirty="0" err="1"/>
              <a:t>sk</a:t>
            </a:r>
            <a:r>
              <a:rPr lang="en-US" dirty="0"/>
              <a:t>(m) = H(m)</a:t>
            </a:r>
            <a:r>
              <a:rPr lang="en-US" baseline="30000" dirty="0"/>
              <a:t>d</a:t>
            </a:r>
            <a:r>
              <a:rPr lang="en-US" dirty="0"/>
              <a:t> mod N</a:t>
            </a:r>
          </a:p>
          <a:p>
            <a:pPr lvl="1"/>
            <a:r>
              <a:rPr lang="en-US" dirty="0"/>
              <a:t>H must map onto all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/>
          </a:p>
          <a:p>
            <a:r>
              <a:rPr lang="en-US" dirty="0" err="1"/>
              <a:t>Vrfy</a:t>
            </a:r>
            <a:r>
              <a:rPr lang="en-US" baseline="-25000" dirty="0" err="1"/>
              <a:t>pk</a:t>
            </a:r>
            <a:r>
              <a:rPr lang="en-US" dirty="0"/>
              <a:t>(m, </a:t>
            </a:r>
            <a:r>
              <a:rPr lang="en-US" dirty="0">
                <a:sym typeface="Symbol"/>
              </a:rPr>
              <a:t>): output 1 </a:t>
            </a:r>
            <a:r>
              <a:rPr lang="en-US" dirty="0" err="1">
                <a:sym typeface="Symbol"/>
              </a:rPr>
              <a:t>iff</a:t>
            </a:r>
            <a:r>
              <a:rPr lang="en-US" dirty="0">
                <a:sym typeface="Symbol"/>
              </a:rPr>
              <a:t>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 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H(m) mod N</a:t>
            </a:r>
          </a:p>
          <a:p>
            <a:r>
              <a:rPr lang="en-US" dirty="0">
                <a:sym typeface="Symbol"/>
              </a:rPr>
              <a:t>(This also handles long messages without additional hashing)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three previous attacks…</a:t>
            </a:r>
          </a:p>
          <a:p>
            <a:pPr lvl="1"/>
            <a:r>
              <a:rPr lang="en-US" dirty="0"/>
              <a:t>Not easy to compute the e</a:t>
            </a:r>
            <a:r>
              <a:rPr lang="en-US" baseline="30000" dirty="0"/>
              <a:t>th</a:t>
            </a:r>
            <a:r>
              <a:rPr lang="en-US" dirty="0"/>
              <a:t> root of H(1), …</a:t>
            </a:r>
          </a:p>
          <a:p>
            <a:pPr lvl="1"/>
            <a:r>
              <a:rPr lang="en-US" dirty="0"/>
              <a:t>Choose </a:t>
            </a:r>
            <a:r>
              <a:rPr lang="en-US" dirty="0">
                <a:sym typeface="Symbol"/>
              </a:rPr>
              <a:t>…, but how do you find an m such that H(m) = 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N? </a:t>
            </a:r>
          </a:p>
          <a:p>
            <a:pPr lvl="2"/>
            <a:r>
              <a:rPr lang="en-US" dirty="0">
                <a:sym typeface="Symbol"/>
              </a:rPr>
              <a:t>Computing inverses of H should be hard</a:t>
            </a:r>
          </a:p>
          <a:p>
            <a:pPr lvl="1"/>
            <a:r>
              <a:rPr lang="en-US" dirty="0">
                <a:sym typeface="Symbol"/>
              </a:rPr>
              <a:t>H(m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· H(m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 = (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baseline="-25000" dirty="0">
                <a:sym typeface="Symbol"/>
              </a:rPr>
              <a:t> </a:t>
            </a:r>
            <a:r>
              <a:rPr lang="en-US" dirty="0">
                <a:latin typeface="Calibri"/>
                <a:sym typeface="Symbol"/>
              </a:rPr>
              <a:t>≠ </a:t>
            </a:r>
            <a:r>
              <a:rPr lang="en-US" dirty="0">
                <a:sym typeface="Symbol"/>
              </a:rPr>
              <a:t>H(m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35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RSA-FDH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RSA assumption holds, and H is modeled as a random oracle (mapping onto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/>
              <a:t>), then RSA-FDH is secure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In practice, H is instantiated with a (modified) cryptographic hash function</a:t>
            </a:r>
          </a:p>
          <a:p>
            <a:pPr lvl="1"/>
            <a:r>
              <a:rPr lang="en-US" dirty="0">
                <a:ea typeface="Cambria Math"/>
              </a:rPr>
              <a:t>Must ensure that the range of H is large enough!</a:t>
            </a:r>
          </a:p>
        </p:txBody>
      </p:sp>
    </p:spTree>
    <p:extLst>
      <p:ext uri="{BB962C8B-B14F-4D97-AF65-F5344CB8AC3E}">
        <p14:creationId xmlns:p14="http://schemas.microsoft.com/office/powerpoint/2010/main" val="20470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RSA-FDH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RSA PKCS #1 v2.1 standard includes a signature scheme inspired by RSA-FDH</a:t>
            </a:r>
          </a:p>
          <a:p>
            <a:pPr lvl="1"/>
            <a:r>
              <a:rPr lang="en-US" dirty="0"/>
              <a:t>Essentially a randomized variant of RSA-FDH</a:t>
            </a:r>
          </a:p>
        </p:txBody>
      </p:sp>
    </p:spTree>
    <p:extLst>
      <p:ext uri="{BB962C8B-B14F-4D97-AF65-F5344CB8AC3E}">
        <p14:creationId xmlns:p14="http://schemas.microsoft.com/office/powerpoint/2010/main" val="281263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dlog</a:t>
            </a:r>
            <a:r>
              <a:rPr lang="en-US" sz="4000" dirty="0">
                <a:solidFill>
                  <a:schemeClr val="tx1"/>
                </a:solidFill>
              </a:rPr>
              <a:t>-based signatures</a:t>
            </a:r>
          </a:p>
        </p:txBody>
      </p:sp>
    </p:spTree>
    <p:extLst>
      <p:ext uri="{BB962C8B-B14F-4D97-AF65-F5344CB8AC3E}">
        <p14:creationId xmlns:p14="http://schemas.microsoft.com/office/powerpoint/2010/main" val="118371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 standard (DSS)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 government standard for digital signatures</a:t>
            </a:r>
          </a:p>
          <a:p>
            <a:pPr lvl="1"/>
            <a:r>
              <a:rPr lang="en-US" dirty="0"/>
              <a:t>DSA, based on discrete-logarithm problem in subgroup of 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p</a:t>
            </a:r>
            <a:r>
              <a:rPr lang="en-US" baseline="30000" dirty="0">
                <a:ea typeface="Cambria Math"/>
              </a:rPr>
              <a:t>*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ECDSA, based on elliptic-curve groups</a:t>
            </a:r>
          </a:p>
          <a:p>
            <a:pPr lvl="1"/>
            <a:r>
              <a:rPr lang="en-US" dirty="0">
                <a:ea typeface="Cambria Math"/>
              </a:rPr>
              <a:t>See book for details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/>
              <a:t>Compared to RSA-based signatures</a:t>
            </a:r>
          </a:p>
          <a:p>
            <a:pPr lvl="1"/>
            <a:r>
              <a:rPr lang="en-US" dirty="0"/>
              <a:t>Shorter signatures and public keys (for EDCSA)</a:t>
            </a:r>
          </a:p>
          <a:p>
            <a:pPr lvl="1"/>
            <a:r>
              <a:rPr lang="en-US" dirty="0"/>
              <a:t>Can have faster signing</a:t>
            </a:r>
          </a:p>
          <a:p>
            <a:pPr lvl="1"/>
            <a:r>
              <a:rPr lang="en-US" dirty="0"/>
              <a:t>Slower verification</a:t>
            </a:r>
          </a:p>
        </p:txBody>
      </p:sp>
    </p:spTree>
    <p:extLst>
      <p:ext uri="{BB962C8B-B14F-4D97-AF65-F5344CB8AC3E}">
        <p14:creationId xmlns:p14="http://schemas.microsoft.com/office/powerpoint/2010/main" val="33793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Hash-and-sign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</a:p>
          <a:p>
            <a:pPr lvl="1"/>
            <a:r>
              <a:rPr lang="en-US" dirty="0"/>
              <a:t>A signature scheme </a:t>
            </a:r>
            <a:r>
              <a:rPr lang="en-US" dirty="0">
                <a:sym typeface="Symbol"/>
              </a:rPr>
              <a:t> = </a:t>
            </a:r>
            <a:r>
              <a:rPr lang="en-US" dirty="0"/>
              <a:t>(Gen, Sign, </a:t>
            </a:r>
            <a:r>
              <a:rPr lang="en-US" dirty="0" err="1"/>
              <a:t>Vrfy</a:t>
            </a:r>
            <a:r>
              <a:rPr lang="en-US" dirty="0"/>
              <a:t>) for “short” messages of length n</a:t>
            </a:r>
          </a:p>
          <a:p>
            <a:pPr lvl="1"/>
            <a:r>
              <a:rPr lang="en-US" dirty="0"/>
              <a:t>Hash function H: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Construct a signature scheme ’=(Gen, Sign’, </a:t>
            </a:r>
            <a:r>
              <a:rPr lang="en-US" dirty="0" err="1">
                <a:sym typeface="Symbol"/>
              </a:rPr>
              <a:t>Vrfy</a:t>
            </a:r>
            <a:r>
              <a:rPr lang="en-US" dirty="0">
                <a:sym typeface="Symbol"/>
              </a:rPr>
              <a:t>’) for arbitrary-length messages:</a:t>
            </a:r>
          </a:p>
          <a:p>
            <a:pPr lvl="1"/>
            <a:r>
              <a:rPr lang="en-US" dirty="0" err="1">
                <a:sym typeface="Symbol"/>
              </a:rPr>
              <a:t>Sign’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dirty="0">
                <a:sym typeface="Symbol"/>
              </a:rPr>
              <a:t>(m) = </a:t>
            </a:r>
            <a:r>
              <a:rPr lang="en-US" dirty="0" err="1">
                <a:sym typeface="Symbol"/>
              </a:rPr>
              <a:t>Sign</a:t>
            </a:r>
            <a:r>
              <a:rPr lang="en-US" baseline="-25000" dirty="0" err="1">
                <a:sym typeface="Symbol"/>
              </a:rPr>
              <a:t>sk</a:t>
            </a:r>
            <a:r>
              <a:rPr lang="en-US" dirty="0">
                <a:sym typeface="Symbol"/>
              </a:rPr>
              <a:t>(H(m))</a:t>
            </a:r>
          </a:p>
          <a:p>
            <a:pPr lvl="1"/>
            <a:r>
              <a:rPr lang="en-US" dirty="0" err="1">
                <a:sym typeface="Symbol"/>
              </a:rPr>
              <a:t>Vrfy’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(m, ) =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(H(m), )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Hash-and-sign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Theorem</a:t>
            </a:r>
            <a:r>
              <a:rPr lang="en-US" dirty="0"/>
              <a:t>: If </a:t>
            </a:r>
            <a:r>
              <a:rPr lang="en-US" dirty="0">
                <a:sym typeface="Symbol"/>
              </a:rPr>
              <a:t> is secure and H is collision-resistant, then ’ is secure</a:t>
            </a:r>
          </a:p>
          <a:p>
            <a:r>
              <a:rPr lang="en-US" u="sng" dirty="0">
                <a:sym typeface="Symbol"/>
              </a:rPr>
              <a:t>Proof</a:t>
            </a:r>
            <a:r>
              <a:rPr lang="en-US" dirty="0">
                <a:sym typeface="Symbol"/>
              </a:rPr>
              <a:t>: </a:t>
            </a:r>
            <a:r>
              <a:rPr lang="en-US" dirty="0"/>
              <a:t>Say the sender signs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 </a:t>
            </a:r>
          </a:p>
          <a:p>
            <a:pPr lvl="1"/>
            <a:r>
              <a:rPr lang="en-US" dirty="0"/>
              <a:t>Let h</a:t>
            </a:r>
            <a:r>
              <a:rPr lang="en-US" baseline="-25000" dirty="0"/>
              <a:t>i</a:t>
            </a:r>
            <a:r>
              <a:rPr lang="en-US" dirty="0"/>
              <a:t> = H(m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Attacker outputs forgery (m, </a:t>
            </a:r>
            <a:r>
              <a:rPr lang="en-US" dirty="0">
                <a:sym typeface="Symbol"/>
              </a:rPr>
              <a:t></a:t>
            </a:r>
            <a:r>
              <a:rPr lang="en-US" dirty="0"/>
              <a:t>), m </a:t>
            </a:r>
            <a:r>
              <a:rPr lang="en-US" dirty="0">
                <a:sym typeface="Symbol"/>
              </a:rPr>
              <a:t> m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H(m) = h</a:t>
            </a:r>
            <a:r>
              <a:rPr lang="en-US" baseline="-25000" dirty="0"/>
              <a:t>i</a:t>
            </a:r>
            <a:r>
              <a:rPr lang="en-US" dirty="0"/>
              <a:t> for some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Collision in H!</a:t>
            </a:r>
          </a:p>
          <a:p>
            <a:pPr lvl="1"/>
            <a:r>
              <a:rPr lang="en-US" dirty="0"/>
              <a:t>H(m) </a:t>
            </a:r>
            <a:r>
              <a:rPr lang="en-US" dirty="0">
                <a:sym typeface="Symbol"/>
              </a:rPr>
              <a:t> h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lvl="2"/>
            <a:r>
              <a:rPr lang="en-US" dirty="0"/>
              <a:t>Forgery in the underlying signature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0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Hash-and-sign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idea as in the hash-and-MAC paradigm</a:t>
            </a:r>
          </a:p>
          <a:p>
            <a:endParaRPr lang="en-US" dirty="0"/>
          </a:p>
          <a:p>
            <a:r>
              <a:rPr lang="en-US" dirty="0"/>
              <a:t>Can be viewed as analogous to hybrid encryption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functionality</a:t>
            </a:r>
            <a:r>
              <a:rPr lang="en-US" dirty="0"/>
              <a:t> of digital signatures at the asymptotic cost of a </a:t>
            </a:r>
            <a:r>
              <a:rPr lang="en-US" i="1" dirty="0"/>
              <a:t>symmetric-key</a:t>
            </a:r>
            <a:r>
              <a:rPr lang="en-US" dirty="0"/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188240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how to construct signature schemes for “short” messages</a:t>
            </a:r>
          </a:p>
          <a:p>
            <a:pPr lvl="1"/>
            <a:r>
              <a:rPr lang="en-US" dirty="0"/>
              <a:t>Using hash-and-sign, this implies signatures for arbitrary 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41904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schemes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RSA-based signatures</a:t>
            </a:r>
          </a:p>
          <a:p>
            <a:pPr lvl="1"/>
            <a:r>
              <a:rPr lang="en-US" dirty="0"/>
              <a:t>Can be proven secure (based on RSA assumption, in random-oracle model)</a:t>
            </a:r>
          </a:p>
          <a:p>
            <a:r>
              <a:rPr lang="en-US" dirty="0" err="1"/>
              <a:t>Dlog</a:t>
            </a:r>
            <a:r>
              <a:rPr lang="en-US" dirty="0"/>
              <a:t>-based signatures</a:t>
            </a:r>
          </a:p>
          <a:p>
            <a:pPr lvl="1"/>
            <a:r>
              <a:rPr lang="en-US" dirty="0"/>
              <a:t>Shorter signatures, faster signing than RSA-based signatures</a:t>
            </a:r>
          </a:p>
          <a:p>
            <a:pPr lvl="1"/>
            <a:r>
              <a:rPr lang="en-US" dirty="0"/>
              <a:t>(EC)DSA</a:t>
            </a:r>
          </a:p>
          <a:p>
            <a:pPr lvl="2"/>
            <a:r>
              <a:rPr lang="en-US" dirty="0"/>
              <a:t>Widely used, no proof of security</a:t>
            </a:r>
          </a:p>
          <a:p>
            <a:pPr lvl="1"/>
            <a:r>
              <a:rPr lang="en-US" dirty="0" err="1"/>
              <a:t>Schnorr</a:t>
            </a:r>
            <a:endParaRPr lang="en-US" dirty="0"/>
          </a:p>
          <a:p>
            <a:pPr lvl="2"/>
            <a:r>
              <a:rPr lang="en-US" dirty="0"/>
              <a:t>Can be prove secure (based on </a:t>
            </a:r>
            <a:r>
              <a:rPr lang="en-US" dirty="0" err="1"/>
              <a:t>dlog</a:t>
            </a:r>
            <a:r>
              <a:rPr lang="en-US" dirty="0"/>
              <a:t> assumption, in random-oracle model)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RSA-based signatures</a:t>
            </a:r>
          </a:p>
        </p:txBody>
      </p:sp>
    </p:spTree>
    <p:extLst>
      <p:ext uri="{BB962C8B-B14F-4D97-AF65-F5344CB8AC3E}">
        <p14:creationId xmlns:p14="http://schemas.microsoft.com/office/powerpoint/2010/main" val="55861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Choose random, equal-length primes p, q</a:t>
            </a:r>
          </a:p>
          <a:p>
            <a:r>
              <a:rPr lang="en-US" dirty="0"/>
              <a:t>Compute modulus N=</a:t>
            </a:r>
            <a:r>
              <a:rPr lang="en-US" dirty="0" err="1"/>
              <a:t>pq</a:t>
            </a:r>
            <a:endParaRPr lang="en-US" dirty="0"/>
          </a:p>
          <a:p>
            <a:r>
              <a:rPr lang="en-US" dirty="0"/>
              <a:t>Choose e, d such that e · d = 1 mod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m modulo N is [m</a:t>
            </a:r>
            <a:r>
              <a:rPr lang="en-US" baseline="30000" dirty="0">
                <a:sym typeface="Symbol"/>
              </a:rPr>
              <a:t>d</a:t>
            </a:r>
            <a:r>
              <a:rPr lang="en-US" dirty="0">
                <a:sym typeface="Symbol"/>
              </a:rPr>
              <a:t> mod N]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(m</a:t>
            </a:r>
            <a:r>
              <a:rPr lang="en-US" baseline="30000" dirty="0">
                <a:sym typeface="Symbol"/>
              </a:rPr>
              <a:t>d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m</a:t>
            </a:r>
            <a:r>
              <a:rPr lang="en-US" baseline="30000" dirty="0" err="1">
                <a:sym typeface="Symbol"/>
              </a:rPr>
              <a:t>de</a:t>
            </a:r>
            <a:r>
              <a:rPr lang="en-US" dirty="0">
                <a:sym typeface="Symbol"/>
              </a:rPr>
              <a:t> = m</a:t>
            </a:r>
            <a:r>
              <a:rPr lang="en-US" baseline="30000" dirty="0">
                <a:sym typeface="Symbol"/>
              </a:rPr>
              <a:t>[</a:t>
            </a:r>
            <a:r>
              <a:rPr lang="en-US" baseline="30000" dirty="0" err="1">
                <a:sym typeface="Symbol"/>
              </a:rPr>
              <a:t>ed</a:t>
            </a:r>
            <a:r>
              <a:rPr lang="en-US" baseline="30000" dirty="0">
                <a:sym typeface="Symbol"/>
              </a:rPr>
              <a:t> mod (N)]</a:t>
            </a:r>
            <a:r>
              <a:rPr lang="en-US" dirty="0">
                <a:sym typeface="Symbol"/>
              </a:rPr>
              <a:t> = m mod N</a:t>
            </a:r>
          </a:p>
          <a:p>
            <a:r>
              <a:rPr lang="en-US" i="1" dirty="0">
                <a:sym typeface="Symbol"/>
              </a:rPr>
              <a:t>RSA assumption</a:t>
            </a:r>
            <a:r>
              <a:rPr lang="en-US" dirty="0">
                <a:sym typeface="Symbol"/>
              </a:rPr>
              <a:t>: given N, e </a:t>
            </a:r>
            <a:r>
              <a:rPr lang="en-US" u="sng" dirty="0">
                <a:sym typeface="Symbol"/>
              </a:rPr>
              <a:t>only</a:t>
            </a:r>
            <a:r>
              <a:rPr lang="en-US" dirty="0">
                <a:sym typeface="Symbol"/>
              </a:rPr>
              <a:t>, hard to compute 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a uniform m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i="1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“Plain” RSA signatures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2286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2286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819400" y="35821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5915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62481" y="5086529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 = [m</a:t>
            </a:r>
            <a:r>
              <a:rPr lang="en-US" sz="2400" baseline="30000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3791129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(N, e, d)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sym typeface="Symbol"/>
              </a:rPr>
              <a:t>RSAGen</a:t>
            </a:r>
            <a:r>
              <a:rPr lang="en-US" sz="2400" dirty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)</a:t>
            </a:r>
          </a:p>
          <a:p>
            <a:pPr marL="0" lvl="1" algn="ctr"/>
            <a:r>
              <a:rPr lang="en-US" sz="2400" dirty="0" err="1">
                <a:sym typeface="Symbol"/>
              </a:rPr>
              <a:t>pk</a:t>
            </a:r>
            <a:r>
              <a:rPr lang="en-US" sz="2400" dirty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>
                <a:sym typeface="Symbol"/>
              </a:rPr>
              <a:t>sk</a:t>
            </a:r>
            <a:r>
              <a:rPr lang="en-US" sz="2400" dirty="0">
                <a:sym typeface="Symbol"/>
              </a:rPr>
              <a:t> = 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25600" y="213360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N, 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3119735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m, </a:t>
            </a:r>
            <a:r>
              <a:rPr lang="en-US" sz="2400" dirty="0">
                <a:sym typeface="Symbol"/>
              </a:rPr>
              <a:t>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3943529"/>
            <a:ext cx="2105064" cy="609600"/>
            <a:chOff x="685800" y="4114800"/>
            <a:chExt cx="2105064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4262735"/>
              <a:ext cx="21050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sz="2400" dirty="0">
                  <a:ea typeface="Cambria Math"/>
                </a:rPr>
                <a:t>m = [</a:t>
              </a:r>
              <a:r>
                <a:rPr lang="en-US" sz="2400" dirty="0">
                  <a:ea typeface="Cambria Math"/>
                  <a:sym typeface="Symbol"/>
                </a:rPr>
                <a:t></a:t>
              </a:r>
              <a:r>
                <a:rPr lang="en-US" sz="2400" baseline="30000" dirty="0">
                  <a:ea typeface="Cambria Math"/>
                </a:rPr>
                <a:t>e</a:t>
              </a:r>
              <a:r>
                <a:rPr lang="en-US" sz="2400" dirty="0">
                  <a:ea typeface="Cambria Math"/>
                </a:rPr>
                <a:t> mod N]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23379" y="4114800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7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15332</TotalTime>
  <Words>867</Words>
  <Application>Microsoft Macintosh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Constructing Digital Signatures</vt:lpstr>
      <vt:lpstr>Hash-and-sign paradigm</vt:lpstr>
      <vt:lpstr>Hash-and-sign paradigm</vt:lpstr>
      <vt:lpstr>Hash-and-sign paradigm</vt:lpstr>
      <vt:lpstr>Signature schemes</vt:lpstr>
      <vt:lpstr>Signature schemes in practice</vt:lpstr>
      <vt:lpstr>PowerPoint Presentation</vt:lpstr>
      <vt:lpstr>Recall…</vt:lpstr>
      <vt:lpstr>“Plain” RSA signatures</vt:lpstr>
      <vt:lpstr>Security?</vt:lpstr>
      <vt:lpstr>Attack 1</vt:lpstr>
      <vt:lpstr>Attack 2</vt:lpstr>
      <vt:lpstr>Attack 3</vt:lpstr>
      <vt:lpstr>RSA-FDH</vt:lpstr>
      <vt:lpstr>Intuition for security?</vt:lpstr>
      <vt:lpstr>Security of RSA-FDH</vt:lpstr>
      <vt:lpstr>RSA-FDH in practice</vt:lpstr>
      <vt:lpstr>PowerPoint Presentation</vt:lpstr>
      <vt:lpstr>Digital signature standard (DSS)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1237</cp:revision>
  <dcterms:created xsi:type="dcterms:W3CDTF">2014-06-02T02:25:30Z</dcterms:created>
  <dcterms:modified xsi:type="dcterms:W3CDTF">2020-11-24T07:07:25Z</dcterms:modified>
</cp:coreProperties>
</file>