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18" r:id="rId2"/>
    <p:sldId id="590" r:id="rId3"/>
    <p:sldId id="591" r:id="rId4"/>
    <p:sldId id="592" r:id="rId5"/>
    <p:sldId id="593" r:id="rId6"/>
    <p:sldId id="594" r:id="rId7"/>
    <p:sldId id="595" r:id="rId8"/>
    <p:sldId id="596" r:id="rId9"/>
    <p:sldId id="597" r:id="rId10"/>
    <p:sldId id="598" r:id="rId11"/>
    <p:sldId id="599" r:id="rId12"/>
    <p:sldId id="600" r:id="rId13"/>
    <p:sldId id="602" r:id="rId14"/>
    <p:sldId id="60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73" autoAdjust="0"/>
    <p:restoredTop sz="94660"/>
  </p:normalViewPr>
  <p:slideViewPr>
    <p:cSldViewPr>
      <p:cViewPr varScale="1">
        <p:scale>
          <a:sx n="108" d="100"/>
          <a:sy n="108" d="100"/>
        </p:scale>
        <p:origin x="1232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11/24/20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11/24/20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11/24/20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11/24/20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11/24/20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11/24/20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/>
              <a:t>Defining </a:t>
            </a:r>
            <a:br>
              <a:rPr lang="en-US" sz="5400"/>
            </a:br>
            <a:r>
              <a:rPr lang="en-US" sz="5400"/>
              <a:t>Digital </a:t>
            </a:r>
            <a:r>
              <a:rPr lang="en-US" sz="5400" dirty="0"/>
              <a:t>Signatures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66DC87-3D20-6C4B-8635-0824904AB602}"/>
              </a:ext>
            </a:extLst>
          </p:cNvPr>
          <p:cNvSpPr txBox="1"/>
          <p:nvPr/>
        </p:nvSpPr>
        <p:spPr>
          <a:xfrm>
            <a:off x="5334000" y="57912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Slides by Prof. Jonathan Katz. </a:t>
            </a:r>
            <a:br>
              <a:rPr lang="en-US" dirty="0"/>
            </a:br>
            <a:r>
              <a:rPr lang="en-US" dirty="0"/>
              <a:t>Lightly edited by me.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Non-repudiation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Signer cannot (easily) deny issuing a signature</a:t>
            </a:r>
          </a:p>
          <a:p>
            <a:pPr lvl="1"/>
            <a:r>
              <a:rPr lang="en-US" dirty="0"/>
              <a:t>Crucial for legal applications</a:t>
            </a:r>
          </a:p>
          <a:p>
            <a:pPr lvl="1"/>
            <a:r>
              <a:rPr lang="en-US" dirty="0"/>
              <a:t>Judge can verify signature using public copy of </a:t>
            </a:r>
            <a:r>
              <a:rPr lang="en-US" dirty="0" err="1"/>
              <a:t>pk</a:t>
            </a:r>
            <a:endParaRPr lang="en-US" dirty="0"/>
          </a:p>
          <a:p>
            <a:endParaRPr lang="en-US" dirty="0"/>
          </a:p>
          <a:p>
            <a:r>
              <a:rPr lang="en-US" dirty="0"/>
              <a:t>MACs cannot provide this functionality!</a:t>
            </a:r>
          </a:p>
          <a:p>
            <a:pPr lvl="1"/>
            <a:r>
              <a:rPr lang="en-US" dirty="0"/>
              <a:t>Without access to the key, no way to verify a tag</a:t>
            </a:r>
          </a:p>
          <a:p>
            <a:pPr lvl="1"/>
            <a:r>
              <a:rPr lang="en-US" dirty="0"/>
              <a:t>Even if receiver gives key to judge, how can the judge verify that the key is correct?</a:t>
            </a:r>
          </a:p>
          <a:p>
            <a:pPr lvl="2"/>
            <a:r>
              <a:rPr lang="en-US" dirty="0"/>
              <a:t>Even if key is correct, receiver could have generated </a:t>
            </a:r>
            <a:br>
              <a:rPr lang="en-US" dirty="0"/>
            </a:br>
            <a:r>
              <a:rPr lang="en-US" dirty="0"/>
              <a:t>the tag also!</a:t>
            </a:r>
          </a:p>
        </p:txBody>
      </p:sp>
    </p:spTree>
    <p:extLst>
      <p:ext uri="{BB962C8B-B14F-4D97-AF65-F5344CB8AC3E}">
        <p14:creationId xmlns:p14="http://schemas.microsoft.com/office/powerpoint/2010/main" val="243810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Signature schemes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/>
              <a:t>signature scheme </a:t>
            </a:r>
            <a:r>
              <a:rPr lang="en-US" dirty="0"/>
              <a:t>is defined by three PPT algorithms (Gen, Sign, </a:t>
            </a:r>
            <a:r>
              <a:rPr lang="en-US" dirty="0" err="1"/>
              <a:t>Vrfy</a:t>
            </a:r>
            <a:r>
              <a:rPr lang="en-US" dirty="0"/>
              <a:t>): </a:t>
            </a:r>
          </a:p>
          <a:p>
            <a:pPr lvl="1"/>
            <a:r>
              <a:rPr lang="en-US" dirty="0"/>
              <a:t>Gen: takes as input 1</a:t>
            </a:r>
            <a:r>
              <a:rPr lang="en-US" baseline="30000" dirty="0"/>
              <a:t>n</a:t>
            </a:r>
            <a:r>
              <a:rPr lang="en-US" dirty="0"/>
              <a:t>; outputs </a:t>
            </a:r>
            <a:r>
              <a:rPr lang="en-US" dirty="0" err="1"/>
              <a:t>pk</a:t>
            </a:r>
            <a:r>
              <a:rPr lang="en-US" dirty="0"/>
              <a:t>, </a:t>
            </a:r>
            <a:r>
              <a:rPr lang="en-US" dirty="0" err="1"/>
              <a:t>sk</a:t>
            </a:r>
            <a:endParaRPr lang="en-US" dirty="0"/>
          </a:p>
          <a:p>
            <a:pPr lvl="1"/>
            <a:r>
              <a:rPr lang="en-US" dirty="0"/>
              <a:t>Sign: takes as input a private key </a:t>
            </a:r>
            <a:r>
              <a:rPr lang="en-US" dirty="0" err="1"/>
              <a:t>sk</a:t>
            </a:r>
            <a:r>
              <a:rPr lang="en-US" dirty="0"/>
              <a:t> and a message m</a:t>
            </a:r>
            <a:r>
              <a:rPr lang="en-US" dirty="0">
                <a:sym typeface="Symbol"/>
              </a:rPr>
              <a:t>{0,1}</a:t>
            </a:r>
            <a:r>
              <a:rPr lang="en-US" baseline="30000" dirty="0">
                <a:sym typeface="Symbol"/>
              </a:rPr>
              <a:t>*</a:t>
            </a:r>
            <a:r>
              <a:rPr lang="en-US" dirty="0">
                <a:sym typeface="Symbol"/>
              </a:rPr>
              <a:t>;</a:t>
            </a:r>
            <a:r>
              <a:rPr lang="en-US" dirty="0"/>
              <a:t> outputs signature </a:t>
            </a:r>
            <a:r>
              <a:rPr lang="en-US" dirty="0">
                <a:sym typeface="Symbol"/>
              </a:rPr>
              <a:t>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                           </a:t>
            </a:r>
            <a:r>
              <a:rPr lang="en-US" dirty="0">
                <a:sym typeface="Symbol"/>
              </a:rPr>
              <a:t>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 </a:t>
            </a:r>
            <a:r>
              <a:rPr lang="en-US" dirty="0" err="1">
                <a:sym typeface="Symbol"/>
              </a:rPr>
              <a:t>Sign</a:t>
            </a:r>
            <a:r>
              <a:rPr lang="en-US" baseline="-25000" dirty="0" err="1"/>
              <a:t>sk</a:t>
            </a:r>
            <a:r>
              <a:rPr lang="en-US" dirty="0"/>
              <a:t>(m)</a:t>
            </a:r>
          </a:p>
          <a:p>
            <a:pPr lvl="1"/>
            <a:r>
              <a:rPr lang="en-US" dirty="0" err="1"/>
              <a:t>Vrfy</a:t>
            </a:r>
            <a:r>
              <a:rPr lang="en-US" dirty="0"/>
              <a:t>: takes public key </a:t>
            </a:r>
            <a:r>
              <a:rPr lang="en-US" dirty="0" err="1"/>
              <a:t>pk</a:t>
            </a:r>
            <a:r>
              <a:rPr lang="en-US" dirty="0"/>
              <a:t>, message m, and signature </a:t>
            </a:r>
            <a:r>
              <a:rPr lang="en-US" dirty="0">
                <a:sym typeface="Symbol"/>
              </a:rPr>
              <a:t></a:t>
            </a:r>
            <a:r>
              <a:rPr lang="en-US" dirty="0"/>
              <a:t> as input; outputs 1 or 0</a:t>
            </a:r>
          </a:p>
        </p:txBody>
      </p:sp>
      <p:sp>
        <p:nvSpPr>
          <p:cNvPr id="5" name="Rectangle 4"/>
          <p:cNvSpPr/>
          <p:nvPr/>
        </p:nvSpPr>
        <p:spPr>
          <a:xfrm>
            <a:off x="1828800" y="5599093"/>
            <a:ext cx="5638800" cy="954107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000000"/>
                </a:solidFill>
                <a:cs typeface="Arial" charset="0"/>
                <a:sym typeface="Symbol" pitchFamily="18" charset="2"/>
              </a:rPr>
              <a:t>For all </a:t>
            </a:r>
            <a:r>
              <a:rPr lang="en-US" sz="2800" dirty="0">
                <a:sym typeface="Symbol" pitchFamily="18" charset="2"/>
              </a:rPr>
              <a:t>m</a:t>
            </a:r>
            <a:r>
              <a:rPr lang="en-US" sz="2800" dirty="0">
                <a:sym typeface="Symbol"/>
              </a:rPr>
              <a:t> and all </a:t>
            </a:r>
            <a:r>
              <a:rPr lang="en-US" sz="2800" dirty="0" err="1">
                <a:sym typeface="Symbol"/>
              </a:rPr>
              <a:t>pk</a:t>
            </a:r>
            <a:r>
              <a:rPr lang="en-US" sz="2800" dirty="0">
                <a:sym typeface="Symbol"/>
              </a:rPr>
              <a:t>, </a:t>
            </a:r>
            <a:r>
              <a:rPr lang="en-US" sz="2800" dirty="0" err="1">
                <a:sym typeface="Symbol"/>
              </a:rPr>
              <a:t>sk</a:t>
            </a:r>
            <a:r>
              <a:rPr lang="en-US" sz="2800" dirty="0">
                <a:sym typeface="Symbol"/>
              </a:rPr>
              <a:t> output by Gen,</a:t>
            </a:r>
            <a:br>
              <a:rPr lang="en-US" sz="2800" dirty="0">
                <a:sym typeface="Symbol"/>
              </a:rPr>
            </a:br>
            <a:r>
              <a:rPr lang="en-US" sz="2800" dirty="0" err="1">
                <a:sym typeface="Symbol"/>
              </a:rPr>
              <a:t>Vrfy</a:t>
            </a:r>
            <a:r>
              <a:rPr lang="en-US" sz="2800" baseline="-25000" dirty="0" err="1">
                <a:sym typeface="Symbol"/>
              </a:rPr>
              <a:t>pk</a:t>
            </a:r>
            <a:r>
              <a:rPr lang="en-US" sz="2800" dirty="0">
                <a:sym typeface="Symbol"/>
              </a:rPr>
              <a:t>(m, </a:t>
            </a:r>
            <a:r>
              <a:rPr lang="en-US" sz="2800" dirty="0" err="1">
                <a:sym typeface="Symbol"/>
              </a:rPr>
              <a:t>Sign</a:t>
            </a:r>
            <a:r>
              <a:rPr lang="en-US" sz="2800" baseline="-25000" dirty="0" err="1">
                <a:sym typeface="Symbol"/>
              </a:rPr>
              <a:t>sk</a:t>
            </a:r>
            <a:r>
              <a:rPr lang="en-US" sz="2800" dirty="0">
                <a:sym typeface="Symbol"/>
              </a:rPr>
              <a:t>(m)) = 1</a:t>
            </a:r>
            <a:r>
              <a:rPr lang="en-US" sz="2800" dirty="0">
                <a:solidFill>
                  <a:srgbClr val="000000"/>
                </a:solidFill>
                <a:cs typeface="Arial" charset="0"/>
                <a:sym typeface="Symbol" pitchFamily="18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830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Threat model</a:t>
            </a:r>
          </a:p>
          <a:p>
            <a:pPr lvl="1"/>
            <a:r>
              <a:rPr lang="en-US" dirty="0"/>
              <a:t>“Adaptive chosen-message attack”</a:t>
            </a:r>
          </a:p>
          <a:p>
            <a:pPr lvl="1"/>
            <a:r>
              <a:rPr lang="en-US" dirty="0"/>
              <a:t>Assume the attacker can induce the sender to sign </a:t>
            </a:r>
            <a:r>
              <a:rPr lang="en-US" i="1" dirty="0"/>
              <a:t>messages of the attacker’s choice</a:t>
            </a:r>
            <a:endParaRPr lang="en-US" dirty="0"/>
          </a:p>
          <a:p>
            <a:r>
              <a:rPr lang="en-US" dirty="0"/>
              <a:t>Security goal</a:t>
            </a:r>
          </a:p>
          <a:p>
            <a:pPr lvl="1"/>
            <a:r>
              <a:rPr lang="en-US" dirty="0"/>
              <a:t>“Existential </a:t>
            </a:r>
            <a:r>
              <a:rPr lang="en-US" dirty="0" err="1"/>
              <a:t>unforgeability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Attacker should be unable to forge valid signature on </a:t>
            </a:r>
            <a:r>
              <a:rPr lang="en-US" i="1" dirty="0"/>
              <a:t>any</a:t>
            </a:r>
            <a:r>
              <a:rPr lang="en-US" dirty="0"/>
              <a:t> message not signed by the sender</a:t>
            </a:r>
          </a:p>
          <a:p>
            <a:r>
              <a:rPr lang="en-US" dirty="0"/>
              <a:t>Attacker gets the public key…</a:t>
            </a:r>
          </a:p>
        </p:txBody>
      </p:sp>
    </p:spTree>
    <p:extLst>
      <p:ext uri="{BB962C8B-B14F-4D97-AF65-F5344CB8AC3E}">
        <p14:creationId xmlns:p14="http://schemas.microsoft.com/office/powerpoint/2010/main" val="32227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Security for signature schemes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/>
              </a:rPr>
              <a:t> is </a:t>
            </a:r>
            <a:r>
              <a:rPr lang="en-US" i="1" dirty="0">
                <a:sym typeface="Symbol"/>
              </a:rPr>
              <a:t>secure</a:t>
            </a:r>
            <a:r>
              <a:rPr lang="en-US" dirty="0">
                <a:sym typeface="Symbol"/>
              </a:rPr>
              <a:t> if for all PPT attackers A, there is a negligible function  such that 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         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</a:t>
            </a:r>
            <a:r>
              <a:rPr lang="en-US" dirty="0" err="1">
                <a:sym typeface="Symbol"/>
              </a:rPr>
              <a:t>Forge</a:t>
            </a:r>
            <a:r>
              <a:rPr lang="en-US" baseline="-25000" dirty="0" err="1">
                <a:sym typeface="Symbol"/>
              </a:rPr>
              <a:t>A</a:t>
            </a:r>
            <a:r>
              <a:rPr lang="en-US" baseline="-25000" dirty="0">
                <a:sym typeface="Symbol"/>
              </a:rPr>
              <a:t>,</a:t>
            </a:r>
            <a:r>
              <a:rPr lang="en-US" dirty="0">
                <a:sym typeface="Symbol"/>
              </a:rPr>
              <a:t>(n) = 1] ≤ (n)</a:t>
            </a:r>
          </a:p>
        </p:txBody>
      </p:sp>
    </p:spTree>
    <p:extLst>
      <p:ext uri="{BB962C8B-B14F-4D97-AF65-F5344CB8AC3E}">
        <p14:creationId xmlns:p14="http://schemas.microsoft.com/office/powerpoint/2010/main" val="2514630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Replay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Replay attacks need to be addressed just as in the symmetric-key setting</a:t>
            </a:r>
          </a:p>
        </p:txBody>
      </p:sp>
    </p:spTree>
    <p:extLst>
      <p:ext uri="{BB962C8B-B14F-4D97-AF65-F5344CB8AC3E}">
        <p14:creationId xmlns:p14="http://schemas.microsoft.com/office/powerpoint/2010/main" val="494912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signatures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</a:t>
            </a:r>
            <a:r>
              <a:rPr lang="en-US" i="1" dirty="0"/>
              <a:t>integrity</a:t>
            </a:r>
            <a:r>
              <a:rPr lang="en-US" dirty="0"/>
              <a:t> in the </a:t>
            </a:r>
            <a:r>
              <a:rPr lang="en-US"/>
              <a:t>public-key setting</a:t>
            </a:r>
          </a:p>
          <a:p>
            <a:endParaRPr lang="en-US" dirty="0"/>
          </a:p>
          <a:p>
            <a:r>
              <a:rPr lang="en-US" dirty="0"/>
              <a:t>Analogous to message authentication codes, but some key differences…</a:t>
            </a:r>
          </a:p>
        </p:txBody>
      </p:sp>
    </p:spTree>
    <p:extLst>
      <p:ext uri="{BB962C8B-B14F-4D97-AF65-F5344CB8AC3E}">
        <p14:creationId xmlns:p14="http://schemas.microsoft.com/office/powerpoint/2010/main" val="1850534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Digital signatures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6670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10400" y="4120036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r>
              <a:rPr lang="en-US" sz="2400" dirty="0"/>
              <a:t>, </a:t>
            </a:r>
            <a:r>
              <a:rPr lang="en-US" sz="2400" dirty="0" err="1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0" y="41200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971800" y="3886200"/>
            <a:ext cx="31242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48400" y="4643735"/>
            <a:ext cx="1784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</a:t>
            </a:r>
            <a:r>
              <a:rPr lang="en-US" sz="2400" dirty="0"/>
              <a:t> = </a:t>
            </a:r>
            <a:r>
              <a:rPr lang="en-US" sz="2400" dirty="0" err="1"/>
              <a:t>Sign</a:t>
            </a:r>
            <a:r>
              <a:rPr lang="en-US" sz="2400" baseline="-25000" dirty="0" err="1"/>
              <a:t>sk</a:t>
            </a:r>
            <a:r>
              <a:rPr lang="en-US" sz="2400" dirty="0"/>
              <a:t>(m)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53027" y="3429000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m, </a:t>
            </a:r>
            <a:r>
              <a:rPr lang="en-US" sz="2400" dirty="0">
                <a:sym typeface="Symbol"/>
              </a:rPr>
              <a:t></a:t>
            </a:r>
            <a:endParaRPr lang="en-US" sz="2400" dirty="0"/>
          </a:p>
        </p:txBody>
      </p:sp>
      <p:sp>
        <p:nvSpPr>
          <p:cNvPr id="18" name="Flowchart: Magnetic Disk 17"/>
          <p:cNvSpPr/>
          <p:nvPr/>
        </p:nvSpPr>
        <p:spPr>
          <a:xfrm>
            <a:off x="4114800" y="1447800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290885" y="1905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667000" y="2362200"/>
            <a:ext cx="1295400" cy="83820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95370" y="2286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5181600" y="2362200"/>
            <a:ext cx="1295400" cy="838201"/>
          </a:xfrm>
          <a:prstGeom prst="straightConnector1">
            <a:avLst/>
          </a:prstGeom>
          <a:ln w="19050">
            <a:solidFill>
              <a:schemeClr val="tx1"/>
            </a:solidFill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09970" y="2286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533400" y="4450433"/>
            <a:ext cx="2105448" cy="654967"/>
            <a:chOff x="533400" y="4450433"/>
            <a:chExt cx="2105448" cy="654967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4643735"/>
              <a:ext cx="21054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1 = </a:t>
              </a:r>
              <a:r>
                <a:rPr lang="en-US" sz="2400" dirty="0" err="1"/>
                <a:t>Vrfy</a:t>
              </a:r>
              <a:r>
                <a:rPr lang="en-US" sz="2400" baseline="-25000" dirty="0" err="1"/>
                <a:t>pk</a:t>
              </a:r>
              <a:r>
                <a:rPr lang="en-US" sz="2400" dirty="0"/>
                <a:t>(m, </a:t>
              </a:r>
              <a:r>
                <a:rPr lang="en-US" sz="2400" dirty="0">
                  <a:sym typeface="Symbol"/>
                </a:rPr>
                <a:t></a:t>
              </a:r>
              <a:r>
                <a:rPr lang="en-US" sz="2400" dirty="0"/>
                <a:t>)</a:t>
              </a:r>
              <a:endParaRPr lang="en-US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762000" y="4450433"/>
              <a:ext cx="327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728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6" grpId="0"/>
      <p:bldP spid="7" grpId="0"/>
      <p:bldP spid="18" grpId="0" animBg="1"/>
      <p:bldP spid="19" grpId="0"/>
      <p:bldP spid="22" grpId="0"/>
      <p:bldP spid="22" grpId="1"/>
      <p:bldP spid="23" grpId="0"/>
      <p:bldP spid="2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Public-key encryption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6670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10400" y="4120036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r>
              <a:rPr lang="en-US" sz="2400" dirty="0"/>
              <a:t>, </a:t>
            </a:r>
            <a:r>
              <a:rPr lang="en-US" sz="2400" dirty="0" err="1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0" y="41200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971800" y="3886200"/>
            <a:ext cx="3124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3853" y="4643735"/>
            <a:ext cx="1829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 </a:t>
            </a:r>
            <a:r>
              <a:rPr lang="en-US" sz="2400" dirty="0">
                <a:sym typeface="Symbol"/>
              </a:rPr>
              <a:t></a:t>
            </a:r>
            <a:r>
              <a:rPr lang="en-US" sz="2400" dirty="0"/>
              <a:t> </a:t>
            </a:r>
            <a:r>
              <a:rPr lang="en-US" sz="2400" dirty="0" err="1"/>
              <a:t>Enc</a:t>
            </a:r>
            <a:r>
              <a:rPr lang="en-US" sz="2400" baseline="-25000" dirty="0" err="1"/>
              <a:t>pk</a:t>
            </a:r>
            <a:r>
              <a:rPr lang="en-US" sz="2400" dirty="0"/>
              <a:t>(m)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4643735"/>
            <a:ext cx="1683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 = </a:t>
            </a:r>
            <a:r>
              <a:rPr lang="en-US" sz="2400" dirty="0" err="1"/>
              <a:t>Dec</a:t>
            </a:r>
            <a:r>
              <a:rPr lang="en-US" sz="2400" baseline="-25000" dirty="0" err="1"/>
              <a:t>sk</a:t>
            </a:r>
            <a:r>
              <a:rPr lang="en-US" sz="2400" dirty="0"/>
              <a:t>(c)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76645" y="3429000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18" name="Flowchart: Magnetic Disk 17"/>
          <p:cNvSpPr/>
          <p:nvPr/>
        </p:nvSpPr>
        <p:spPr>
          <a:xfrm>
            <a:off x="4114800" y="1447800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290885" y="1905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667000" y="2362200"/>
            <a:ext cx="1295400" cy="83820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95370" y="2286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5181600" y="2362200"/>
            <a:ext cx="1295400" cy="838201"/>
          </a:xfrm>
          <a:prstGeom prst="straightConnector1">
            <a:avLst/>
          </a:prstGeom>
          <a:ln w="19050">
            <a:solidFill>
              <a:schemeClr val="tx1"/>
            </a:solidFill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09970" y="2286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6300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(informal)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 after observing signatures on multiple messages, an attacker should be unable to </a:t>
            </a:r>
            <a:r>
              <a:rPr lang="en-US" i="1" dirty="0"/>
              <a:t>forge</a:t>
            </a:r>
            <a:r>
              <a:rPr lang="en-US" dirty="0"/>
              <a:t> a valid signature on a </a:t>
            </a:r>
            <a:r>
              <a:rPr lang="en-US" i="1" dirty="0"/>
              <a:t>new</a:t>
            </a:r>
            <a:r>
              <a:rPr lang="en-US" dirty="0"/>
              <a:t> message</a:t>
            </a:r>
          </a:p>
        </p:txBody>
      </p:sp>
    </p:spTree>
    <p:extLst>
      <p:ext uri="{BB962C8B-B14F-4D97-AF65-F5344CB8AC3E}">
        <p14:creationId xmlns:p14="http://schemas.microsoft.com/office/powerpoint/2010/main" val="3931168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Prototypical application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32" y="16002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549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212547" y="4120036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r>
              <a:rPr lang="en-US" sz="2400" dirty="0"/>
              <a:t>, </a:t>
            </a:r>
            <a:r>
              <a:rPr lang="en-US" sz="2400" dirty="0" err="1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406932" y="24384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335747" y="2515371"/>
            <a:ext cx="2514600" cy="1370829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98147" y="4643735"/>
            <a:ext cx="2236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</a:t>
            </a:r>
            <a:r>
              <a:rPr lang="en-US" sz="2400" dirty="0"/>
              <a:t> = </a:t>
            </a:r>
            <a:r>
              <a:rPr lang="en-US" sz="2400" dirty="0" err="1"/>
              <a:t>Sign</a:t>
            </a:r>
            <a:r>
              <a:rPr lang="en-US" sz="2400" baseline="-25000" dirty="0" err="1"/>
              <a:t>sk</a:t>
            </a:r>
            <a:r>
              <a:rPr lang="en-US" sz="2400" dirty="0"/>
              <a:t>(patch)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8410" y="3424535"/>
            <a:ext cx="1213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patch, </a:t>
            </a:r>
            <a:r>
              <a:rPr lang="en-US" sz="2400" dirty="0">
                <a:sym typeface="Symbol"/>
              </a:rPr>
              <a:t></a:t>
            </a:r>
            <a:endParaRPr lang="en-US" sz="2400" dirty="0"/>
          </a:p>
        </p:txBody>
      </p:sp>
      <p:pic>
        <p:nvPicPr>
          <p:cNvPr id="24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32" y="35814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406932" y="44196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pic>
        <p:nvPicPr>
          <p:cNvPr id="26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32" y="53340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406932" y="61722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850347" y="3886200"/>
            <a:ext cx="1676400" cy="0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335747" y="3886200"/>
            <a:ext cx="2514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335747" y="3886200"/>
            <a:ext cx="2514600" cy="190538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90800" y="3429000"/>
            <a:ext cx="1337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patch’, </a:t>
            </a:r>
            <a:r>
              <a:rPr lang="en-US" sz="2400" dirty="0">
                <a:sym typeface="Symbol"/>
              </a:rPr>
              <a:t>’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095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to MACs?</a:t>
            </a:r>
          </a:p>
        </p:txBody>
      </p:sp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985" y="16002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2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467600" y="4120036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33385" y="24384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362200" y="2515371"/>
            <a:ext cx="2514600" cy="1370829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39211" y="4643735"/>
            <a:ext cx="2095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t</a:t>
            </a:r>
            <a:r>
              <a:rPr lang="en-US" sz="2400" dirty="0"/>
              <a:t> = Mac</a:t>
            </a:r>
            <a:r>
              <a:rPr lang="en-US" sz="2400" baseline="-25000" dirty="0"/>
              <a:t>k</a:t>
            </a:r>
            <a:r>
              <a:rPr lang="en-US" sz="2400" dirty="0"/>
              <a:t>(patch)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34863" y="3424535"/>
            <a:ext cx="1130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patch, </a:t>
            </a:r>
            <a:r>
              <a:rPr lang="en-US" sz="2400" dirty="0">
                <a:sym typeface="Symbol"/>
              </a:rPr>
              <a:t>t</a:t>
            </a:r>
            <a:endParaRPr lang="en-US" sz="2400" dirty="0"/>
          </a:p>
        </p:txBody>
      </p:sp>
      <p:pic>
        <p:nvPicPr>
          <p:cNvPr id="1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985" y="35814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433385" y="44196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</a:p>
        </p:txBody>
      </p:sp>
      <p:pic>
        <p:nvPicPr>
          <p:cNvPr id="14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985" y="53340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433385" y="61722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4876800" y="3886200"/>
            <a:ext cx="1676400" cy="0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362200" y="3886200"/>
            <a:ext cx="2514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362200" y="3886200"/>
            <a:ext cx="2514600" cy="190538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371600" y="2669232"/>
            <a:ext cx="0" cy="9121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9226" y="1138535"/>
            <a:ext cx="2259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t’ = Mac</a:t>
            </a:r>
            <a:r>
              <a:rPr lang="en-US" sz="2400" baseline="-25000" dirty="0"/>
              <a:t>k</a:t>
            </a:r>
            <a:r>
              <a:rPr lang="en-US" sz="2400" dirty="0"/>
              <a:t>(patch’)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2838" y="2881769"/>
            <a:ext cx="1264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patch’, t’</a:t>
            </a:r>
          </a:p>
        </p:txBody>
      </p:sp>
    </p:spTree>
    <p:extLst>
      <p:ext uri="{BB962C8B-B14F-4D97-AF65-F5344CB8AC3E}">
        <p14:creationId xmlns:p14="http://schemas.microsoft.com/office/powerpoint/2010/main" val="198648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3" grpId="0"/>
      <p:bldP spid="15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to MACs?</a:t>
            </a:r>
          </a:p>
        </p:txBody>
      </p:sp>
      <p:pic>
        <p:nvPicPr>
          <p:cNvPr id="20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32" y="16002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549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010400" y="4120036"/>
            <a:ext cx="1207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  <a:r>
              <a:rPr lang="en-US" sz="2400" baseline="-25000" dirty="0"/>
              <a:t>1</a:t>
            </a:r>
            <a:r>
              <a:rPr lang="en-US" sz="2400" dirty="0"/>
              <a:t>, k</a:t>
            </a:r>
            <a:r>
              <a:rPr lang="en-US" sz="2400" baseline="-25000" dirty="0"/>
              <a:t>2</a:t>
            </a:r>
            <a:r>
              <a:rPr lang="en-US" sz="2400" dirty="0"/>
              <a:t>, k</a:t>
            </a:r>
            <a:r>
              <a:rPr lang="en-US" sz="2400" baseline="-25000" dirty="0"/>
              <a:t>3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406932" y="24384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335747" y="2515371"/>
            <a:ext cx="4369853" cy="685414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298147" y="4643735"/>
            <a:ext cx="23516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t</a:t>
            </a:r>
            <a:r>
              <a:rPr lang="en-US" sz="2400" baseline="-25000" dirty="0">
                <a:sym typeface="Symbol"/>
              </a:rPr>
              <a:t>1</a:t>
            </a:r>
            <a:r>
              <a:rPr lang="en-US" sz="2400" dirty="0"/>
              <a:t> = Mac</a:t>
            </a:r>
            <a:r>
              <a:rPr lang="en-US" sz="2400" baseline="-25000" dirty="0"/>
              <a:t>k1</a:t>
            </a:r>
            <a:r>
              <a:rPr lang="en-US" sz="2400" dirty="0"/>
              <a:t>(patch)</a:t>
            </a:r>
          </a:p>
          <a:p>
            <a:r>
              <a:rPr lang="en-US" sz="2400" dirty="0"/>
              <a:t>t</a:t>
            </a:r>
            <a:r>
              <a:rPr lang="en-US" sz="2400" baseline="-25000" dirty="0"/>
              <a:t>2</a:t>
            </a:r>
            <a:r>
              <a:rPr lang="en-US" sz="2400" dirty="0"/>
              <a:t> = Mac</a:t>
            </a:r>
            <a:r>
              <a:rPr lang="en-US" sz="2400" baseline="-25000" dirty="0"/>
              <a:t>k2</a:t>
            </a:r>
            <a:r>
              <a:rPr lang="en-US" sz="2400" dirty="0"/>
              <a:t>(patch)</a:t>
            </a:r>
          </a:p>
          <a:p>
            <a:r>
              <a:rPr lang="en-US" sz="2400" dirty="0"/>
              <a:t>t</a:t>
            </a:r>
            <a:r>
              <a:rPr lang="en-US" sz="2400" baseline="-25000" dirty="0"/>
              <a:t>3</a:t>
            </a:r>
            <a:r>
              <a:rPr lang="en-US" sz="2400" dirty="0"/>
              <a:t> = Mac</a:t>
            </a:r>
            <a:r>
              <a:rPr lang="en-US" sz="2400" baseline="-25000" dirty="0"/>
              <a:t>k3</a:t>
            </a:r>
            <a:r>
              <a:rPr lang="en-US" sz="2400" dirty="0"/>
              <a:t>(patch)</a:t>
            </a:r>
          </a:p>
        </p:txBody>
      </p:sp>
      <p:pic>
        <p:nvPicPr>
          <p:cNvPr id="27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32" y="35814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406932" y="44196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pic>
        <p:nvPicPr>
          <p:cNvPr id="29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32" y="53340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1406932" y="61722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  <a:r>
              <a:rPr lang="en-US" sz="2400" baseline="-25000" dirty="0"/>
              <a:t>3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2335748" y="3886200"/>
            <a:ext cx="436985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2335748" y="4038985"/>
            <a:ext cx="4369852" cy="1752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871023" y="2357735"/>
            <a:ext cx="1234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patch, t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3886200" y="3424535"/>
            <a:ext cx="1234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patch, t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3794823" y="4343400"/>
            <a:ext cx="1234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patch, t</a:t>
            </a:r>
            <a:r>
              <a:rPr lang="en-US" sz="2400" baseline="-25000" dirty="0"/>
              <a:t>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056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/>
      <p:bldP spid="28" grpId="0"/>
      <p:bldP spid="30" grpId="0"/>
      <p:bldP spid="39" grpId="0"/>
      <p:bldP spid="40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to MACs?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Public verifiability</a:t>
            </a:r>
          </a:p>
          <a:p>
            <a:pPr lvl="1"/>
            <a:r>
              <a:rPr lang="en-US" dirty="0"/>
              <a:t>“Anyone” can verify a signature</a:t>
            </a:r>
          </a:p>
          <a:p>
            <a:pPr lvl="1"/>
            <a:r>
              <a:rPr lang="en-US" dirty="0"/>
              <a:t>(Only a holder of the key can verify a MAC tag)</a:t>
            </a:r>
          </a:p>
          <a:p>
            <a:pPr lvl="1"/>
            <a:endParaRPr lang="en-US" dirty="0"/>
          </a:p>
          <a:p>
            <a:pPr>
              <a:buFont typeface="Symbol"/>
              <a:buChar char="Þ"/>
            </a:pPr>
            <a:r>
              <a:rPr lang="en-US" i="1" dirty="0">
                <a:sym typeface="Symbol"/>
              </a:rPr>
              <a:t> Transferability</a:t>
            </a:r>
            <a:endParaRPr lang="en-US" dirty="0">
              <a:sym typeface="Symbol"/>
            </a:endParaRPr>
          </a:p>
          <a:p>
            <a:pPr lvl="1"/>
            <a:r>
              <a:rPr lang="en-US" dirty="0">
                <a:sym typeface="Symbol"/>
              </a:rPr>
              <a:t>Can forward a signature to someone else…</a:t>
            </a:r>
          </a:p>
          <a:p>
            <a:pPr>
              <a:buFont typeface="Symbol"/>
              <a:buChar char="Þ"/>
            </a:pPr>
            <a:r>
              <a:rPr lang="en-US" i="1" dirty="0">
                <a:sym typeface="Symbol"/>
              </a:rPr>
              <a:t> Non-repudiation</a:t>
            </a:r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43767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15926</TotalTime>
  <Words>519</Words>
  <Application>Microsoft Macintosh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Symbol</vt:lpstr>
      <vt:lpstr>Office Theme</vt:lpstr>
      <vt:lpstr>Defining  Digital Signatures</vt:lpstr>
      <vt:lpstr>Digital signatures</vt:lpstr>
      <vt:lpstr>Digital signatures</vt:lpstr>
      <vt:lpstr>Public-key encryption</vt:lpstr>
      <vt:lpstr>Security (informal)</vt:lpstr>
      <vt:lpstr>Prototypical application</vt:lpstr>
      <vt:lpstr>Comparison to MACs?</vt:lpstr>
      <vt:lpstr>Comparison to MACs?</vt:lpstr>
      <vt:lpstr>Comparison to MACs?</vt:lpstr>
      <vt:lpstr>Non-repudiation</vt:lpstr>
      <vt:lpstr>Signature schemes</vt:lpstr>
      <vt:lpstr>Security?</vt:lpstr>
      <vt:lpstr>Security for signature schemes</vt:lpstr>
      <vt:lpstr>Replay attacks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Microsoft Office User</cp:lastModifiedBy>
  <cp:revision>1201</cp:revision>
  <dcterms:created xsi:type="dcterms:W3CDTF">2014-06-02T02:25:30Z</dcterms:created>
  <dcterms:modified xsi:type="dcterms:W3CDTF">2020-11-24T22:14:05Z</dcterms:modified>
</cp:coreProperties>
</file>