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8" r:id="rId2"/>
    <p:sldId id="540" r:id="rId3"/>
    <p:sldId id="541" r:id="rId4"/>
    <p:sldId id="542" r:id="rId5"/>
    <p:sldId id="543" r:id="rId6"/>
    <p:sldId id="544" r:id="rId7"/>
    <p:sldId id="561" r:id="rId8"/>
    <p:sldId id="551" r:id="rId9"/>
    <p:sldId id="5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3" autoAdjust="0"/>
    <p:restoredTop sz="94660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El Gamal Encryption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DBB8E-6242-574B-8547-AA9443E9A93A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Dlog</a:t>
            </a:r>
            <a:r>
              <a:rPr lang="en-US" sz="4000" dirty="0">
                <a:solidFill>
                  <a:schemeClr val="tx1"/>
                </a:solidFill>
              </a:rPr>
              <a:t>-based PKE</a:t>
            </a:r>
          </a:p>
        </p:txBody>
      </p:sp>
    </p:spTree>
    <p:extLst>
      <p:ext uri="{BB962C8B-B14F-4D97-AF65-F5344CB8AC3E}">
        <p14:creationId xmlns:p14="http://schemas.microsoft.com/office/powerpoint/2010/main" val="364677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Diffie</a:t>
            </a:r>
            <a:r>
              <a:rPr lang="en-US" altLang="en-US" dirty="0"/>
              <a:t>-Hellman key exchange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30200" y="510540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endParaRPr lang="en-US" sz="2400" dirty="0"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/>
              <a:t>)</a:t>
            </a:r>
          </a:p>
          <a:p>
            <a:pPr marL="0" lvl="1" algn="ctr"/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y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 k · 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B44CC-EB5C-BD47-A339-AA168357D6F0}"/>
              </a:ext>
            </a:extLst>
          </p:cNvPr>
          <p:cNvSpPr txBox="1"/>
          <p:nvPr/>
        </p:nvSpPr>
        <p:spPr>
          <a:xfrm>
            <a:off x="1130200" y="5486400"/>
            <a:ext cx="146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 = c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· </a:t>
            </a:r>
            <a:r>
              <a:rPr lang="en-US" sz="2400" dirty="0">
                <a:sym typeface="Symbol"/>
              </a:rPr>
              <a:t>k</a:t>
            </a:r>
            <a:r>
              <a:rPr lang="en-US" sz="2400" baseline="30000" dirty="0">
                <a:sym typeface="Symbol"/>
              </a:rPr>
              <a:t>-1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8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 </a:t>
            </a:r>
            <a:r>
              <a:rPr lang="en-US" altLang="en-US" dirty="0" err="1"/>
              <a:t>Gamal</a:t>
            </a:r>
            <a:r>
              <a:rPr lang="en-US" altLang="en-US" dirty="0"/>
              <a:t>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1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/>
              <a:t>)</a:t>
            </a:r>
          </a:p>
          <a:p>
            <a:pPr marL="0" lvl="1" algn="ctr"/>
            <a:r>
              <a:rPr lang="en-US" sz="2400" dirty="0"/>
              <a:t>x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1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y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 err="1">
                <a:latin typeface="Cambria Math"/>
                <a:ea typeface="Cambria Math"/>
              </a:rPr>
              <a:t>ℤ</a:t>
            </a:r>
            <a:r>
              <a:rPr lang="en-US" sz="2400" baseline="-25000" dirty="0" err="1">
                <a:latin typeface="Cambria Math"/>
                <a:ea typeface="Cambria Math"/>
              </a:rPr>
              <a:t>q</a:t>
            </a:r>
            <a:endParaRPr lang="en-US" sz="2400" dirty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>
                <a:ea typeface="Cambria Math"/>
              </a:rPr>
              <a:t> = </a:t>
            </a:r>
            <a:r>
              <a:rPr lang="en-US" sz="2400" dirty="0" err="1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, h</a:t>
            </a:r>
            <a:r>
              <a:rPr lang="en-US" sz="2400" baseline="-25000" dirty="0"/>
              <a:t>1</a:t>
            </a:r>
            <a:r>
              <a:rPr lang="en-US" sz="2400" baseline="30000" dirty="0"/>
              <a:t>y</a:t>
            </a:r>
            <a:r>
              <a:rPr lang="en-US" sz="2400" dirty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1" y="5188803"/>
            <a:ext cx="1527175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751933-C0E5-9842-98DE-460ABA4A95CF}"/>
              </a:ext>
            </a:extLst>
          </p:cNvPr>
          <p:cNvSpPr txBox="1"/>
          <p:nvPr/>
        </p:nvSpPr>
        <p:spPr>
          <a:xfrm>
            <a:off x="1130200" y="510540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 = (h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)</a:t>
            </a:r>
            <a:r>
              <a:rPr lang="en-US" sz="2400" baseline="30000" dirty="0">
                <a:sym typeface="Symbol"/>
              </a:rPr>
              <a:t>x</a:t>
            </a:r>
            <a:endParaRPr lang="en-US" sz="2400" dirty="0">
              <a:sym typeface="Symbo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622C8C-F92E-0240-A6F9-E7B9DB926579}"/>
              </a:ext>
            </a:extLst>
          </p:cNvPr>
          <p:cNvSpPr txBox="1"/>
          <p:nvPr/>
        </p:nvSpPr>
        <p:spPr>
          <a:xfrm>
            <a:off x="1130200" y="5486400"/>
            <a:ext cx="146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m = c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· </a:t>
            </a:r>
            <a:r>
              <a:rPr lang="en-US" sz="2400" dirty="0">
                <a:sym typeface="Symbol"/>
              </a:rPr>
              <a:t>k</a:t>
            </a:r>
            <a:r>
              <a:rPr lang="en-US" sz="2400" baseline="30000" dirty="0">
                <a:sym typeface="Symbol"/>
              </a:rPr>
              <a:t>-1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62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/>
              <a:t>) to obtain G, q, g. Choose uniform </a:t>
            </a:r>
            <a:r>
              <a:rPr lang="en-US" dirty="0" err="1"/>
              <a:t>x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public key is (G, q, g, </a:t>
            </a:r>
            <a:r>
              <a:rPr lang="en-US" dirty="0" err="1"/>
              <a:t>g</a:t>
            </a:r>
            <a:r>
              <a:rPr lang="en-US" baseline="30000" dirty="0" err="1"/>
              <a:t>x</a:t>
            </a:r>
            <a:r>
              <a:rPr lang="en-US" dirty="0"/>
              <a:t>) and the private key is x</a:t>
            </a:r>
          </a:p>
          <a:p>
            <a:endParaRPr lang="en-US" dirty="0"/>
          </a:p>
          <a:p>
            <a:r>
              <a:rPr lang="en-US" dirty="0" err="1"/>
              <a:t>Enc</a:t>
            </a:r>
            <a:r>
              <a:rPr lang="en-US" baseline="-25000" dirty="0" err="1"/>
              <a:t>pk</a:t>
            </a:r>
            <a:r>
              <a:rPr lang="en-US" dirty="0"/>
              <a:t>(m), where </a:t>
            </a:r>
            <a:r>
              <a:rPr lang="en-US" dirty="0" err="1"/>
              <a:t>pk</a:t>
            </a:r>
            <a:r>
              <a:rPr lang="en-US" dirty="0"/>
              <a:t> = (G, q, g, h) and m </a:t>
            </a:r>
            <a:r>
              <a:rPr lang="en-US" dirty="0">
                <a:sym typeface="Symbol"/>
              </a:rPr>
              <a:t> G</a:t>
            </a:r>
            <a:endParaRPr lang="en-US" dirty="0"/>
          </a:p>
          <a:p>
            <a:pPr lvl="1"/>
            <a:r>
              <a:rPr lang="en-US" dirty="0"/>
              <a:t>Choose uniform y</a:t>
            </a:r>
            <a:r>
              <a:rPr lang="en-US" dirty="0">
                <a:sym typeface="Symbol"/>
              </a:rPr>
              <a:t>  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The </a:t>
            </a:r>
            <a:r>
              <a:rPr lang="en-US" dirty="0" err="1"/>
              <a:t>ciphertext</a:t>
            </a:r>
            <a:r>
              <a:rPr lang="en-US" dirty="0"/>
              <a:t> is 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 err="1"/>
              <a:t>·m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Dec</a:t>
            </a:r>
            <a:r>
              <a:rPr lang="en-US" baseline="-25000" dirty="0" err="1"/>
              <a:t>sk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), where </a:t>
            </a:r>
            <a:r>
              <a:rPr lang="en-US" dirty="0" err="1"/>
              <a:t>sk</a:t>
            </a:r>
            <a:r>
              <a:rPr lang="en-US" dirty="0"/>
              <a:t> = x</a:t>
            </a:r>
          </a:p>
          <a:p>
            <a:pPr lvl="1"/>
            <a:r>
              <a:rPr lang="en-US" dirty="0"/>
              <a:t>Output c</a:t>
            </a:r>
            <a:r>
              <a:rPr lang="en-US" baseline="-25000" dirty="0"/>
              <a:t>2</a:t>
            </a:r>
            <a:r>
              <a:rPr lang="en-US" dirty="0"/>
              <a:t>/c</a:t>
            </a:r>
            <a:r>
              <a:rPr lang="en-US" baseline="-25000" dirty="0"/>
              <a:t>1</a:t>
            </a:r>
            <a:r>
              <a:rPr lang="en-US" baseline="30000" dirty="0"/>
              <a:t>x</a:t>
            </a:r>
            <a:r>
              <a:rPr lang="en-US" dirty="0"/>
              <a:t> =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c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baseline="30000" dirty="0">
                <a:sym typeface="Symbol" panose="05050102010706020507" pitchFamily="18" charset="2"/>
              </a:rPr>
              <a:t>-x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DDH assumption is hard for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, then the El </a:t>
            </a:r>
            <a:r>
              <a:rPr lang="en-US" dirty="0" err="1"/>
              <a:t>Gamal</a:t>
            </a:r>
            <a:r>
              <a:rPr lang="en-US" dirty="0"/>
              <a:t> encryption scheme is CPA-secure</a:t>
            </a:r>
          </a:p>
          <a:p>
            <a:pPr lvl="1"/>
            <a:r>
              <a:rPr lang="en-US" dirty="0"/>
              <a:t>Follows from security of </a:t>
            </a:r>
            <a:r>
              <a:rPr lang="en-US" dirty="0" err="1"/>
              <a:t>Diffie</a:t>
            </a:r>
            <a:r>
              <a:rPr lang="en-US" dirty="0"/>
              <a:t>-Hellman key exchange, or can be proved directly</a:t>
            </a:r>
          </a:p>
          <a:p>
            <a:pPr lvl="1"/>
            <a:r>
              <a:rPr lang="en-US" dirty="0"/>
              <a:t>Note that the discrete-logarithm assumption alone is not enough here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Secure for encryption of multiple messages (using the same public key)!</a:t>
            </a:r>
          </a:p>
          <a:p>
            <a:pPr lvl="1"/>
            <a:r>
              <a:rPr lang="en-US" dirty="0"/>
              <a:t>Note that sender(s) must use fresh randomness for each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5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Parameters G, q, g are standardized and shared</a:t>
            </a:r>
          </a:p>
          <a:p>
            <a:endParaRPr lang="en-US" dirty="0"/>
          </a:p>
          <a:p>
            <a:r>
              <a:rPr lang="en-US" dirty="0"/>
              <a:t>Need to encode message as a group element</a:t>
            </a:r>
          </a:p>
          <a:p>
            <a:pPr lvl="1"/>
            <a:r>
              <a:rPr lang="en-US" dirty="0"/>
              <a:t>In some groups, there are natural ways to do this</a:t>
            </a:r>
          </a:p>
          <a:p>
            <a:pPr lvl="1"/>
            <a:r>
              <a:rPr lang="en-US" dirty="0"/>
              <a:t>In other cases, not as easy</a:t>
            </a:r>
          </a:p>
          <a:p>
            <a:pPr lvl="1"/>
            <a:r>
              <a:rPr lang="en-US" dirty="0"/>
              <a:t>Will see later a better way of resolving this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El </a:t>
            </a:r>
            <a:r>
              <a:rPr lang="en-US" dirty="0" err="1"/>
              <a:t>Gamal</a:t>
            </a:r>
            <a:r>
              <a:rPr lang="en-US" dirty="0"/>
              <a:t> encryption is </a:t>
            </a:r>
            <a:r>
              <a:rPr lang="en-US" i="1" dirty="0"/>
              <a:t>not</a:t>
            </a:r>
            <a:r>
              <a:rPr lang="en-US" dirty="0"/>
              <a:t> secure against 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  <a:p>
            <a:pPr lvl="1"/>
            <a:r>
              <a:rPr lang="en-US" dirty="0"/>
              <a:t>Follows from the fact that it is </a:t>
            </a:r>
            <a:r>
              <a:rPr lang="en-US" i="1" dirty="0"/>
              <a:t>malleable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Given </a:t>
            </a:r>
            <a:r>
              <a:rPr lang="en-US" dirty="0" err="1"/>
              <a:t>ciphertext</a:t>
            </a:r>
            <a:r>
              <a:rPr lang="en-US" dirty="0"/>
              <a:t> 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), transform it to obtain the </a:t>
            </a:r>
            <a:r>
              <a:rPr lang="en-US" dirty="0" err="1"/>
              <a:t>ciphertext</a:t>
            </a:r>
            <a:r>
              <a:rPr lang="en-US" dirty="0"/>
              <a:t> (c</a:t>
            </a:r>
            <a:r>
              <a:rPr lang="en-US" baseline="-25000" dirty="0"/>
              <a:t>1</a:t>
            </a:r>
            <a:r>
              <a:rPr lang="en-US" dirty="0"/>
              <a:t>, c’</a:t>
            </a:r>
            <a:r>
              <a:rPr lang="en-US" baseline="-25000" dirty="0"/>
              <a:t>2</a:t>
            </a:r>
            <a:r>
              <a:rPr lang="en-US" dirty="0"/>
              <a:t>) = (c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· c</a:t>
            </a:r>
            <a:r>
              <a:rPr lang="en-US" baseline="-25000" dirty="0"/>
              <a:t>2</a:t>
            </a:r>
            <a:r>
              <a:rPr lang="en-US" dirty="0"/>
              <a:t>) for arbitrary </a:t>
            </a:r>
            <a:r>
              <a:rPr lang="en-US" dirty="0">
                <a:sym typeface="Symbol"/>
              </a:rPr>
              <a:t></a:t>
            </a:r>
            <a:endParaRPr lang="en-US" dirty="0"/>
          </a:p>
          <a:p>
            <a:pPr lvl="1"/>
            <a:r>
              <a:rPr lang="en-US" dirty="0"/>
              <a:t>Since               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(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 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 · m), </a:t>
            </a:r>
            <a:br>
              <a:rPr lang="en-US" dirty="0"/>
            </a:br>
            <a:r>
              <a:rPr lang="en-US" dirty="0"/>
              <a:t>we have        (c</a:t>
            </a:r>
            <a:r>
              <a:rPr lang="en-US" baseline="-25000" dirty="0"/>
              <a:t>1</a:t>
            </a:r>
            <a:r>
              <a:rPr lang="en-US" dirty="0"/>
              <a:t>, c’</a:t>
            </a:r>
            <a:r>
              <a:rPr lang="en-US" baseline="-25000" dirty="0"/>
              <a:t>2</a:t>
            </a:r>
            <a:r>
              <a:rPr lang="en-US" dirty="0"/>
              <a:t>) = (</a:t>
            </a:r>
            <a:r>
              <a:rPr lang="en-US" dirty="0" err="1"/>
              <a:t>g</a:t>
            </a:r>
            <a:r>
              <a:rPr lang="en-US" baseline="30000" dirty="0" err="1"/>
              <a:t>y</a:t>
            </a:r>
            <a:r>
              <a:rPr lang="en-US" dirty="0"/>
              <a:t>,  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/>
              <a:t> · (</a:t>
            </a:r>
            <a:r>
              <a:rPr lang="en-US" dirty="0">
                <a:sym typeface="Symbol"/>
              </a:rPr>
              <a:t>m))</a:t>
            </a:r>
          </a:p>
          <a:p>
            <a:pPr lvl="1"/>
            <a:r>
              <a:rPr lang="en-US" dirty="0">
                <a:sym typeface="Symbol"/>
              </a:rPr>
              <a:t>I.e., encryption of m becomes an encryption of m!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4652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9710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07" y="47236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9412" y="1676400"/>
            <a:ext cx="128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G, q, g, 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537895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8183" y="251013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, 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4419600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4338935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, 2 ·c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066800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(Assume 2 </a:t>
            </a:r>
            <a:r>
              <a:rPr lang="en-US" sz="2800" dirty="0">
                <a:sym typeface="Symbol"/>
              </a:rPr>
              <a:t> </a:t>
            </a:r>
            <a:r>
              <a:rPr lang="en-US" sz="2800" dirty="0"/>
              <a:t>G </a:t>
            </a:r>
            <a:r>
              <a:rPr lang="en-US" sz="2800" dirty="0">
                <a:sym typeface="Symbol"/>
              </a:rPr>
              <a:t> </a:t>
            </a:r>
            <a:r>
              <a:rPr lang="en-US" sz="2800" dirty="0">
                <a:latin typeface="Cambria Math"/>
                <a:ea typeface="Cambria Math"/>
              </a:rPr>
              <a:t>ℤ</a:t>
            </a:r>
            <a:r>
              <a:rPr lang="en-US" sz="2800" baseline="30000" dirty="0">
                <a:latin typeface="Cambria Math"/>
                <a:ea typeface="Cambria Math"/>
              </a:rPr>
              <a:t>*</a:t>
            </a:r>
            <a:r>
              <a:rPr lang="en-US" sz="2800" baseline="-25000" dirty="0">
                <a:ea typeface="Cambria Math"/>
              </a:rPr>
              <a:t>p</a:t>
            </a:r>
            <a:r>
              <a:rPr lang="en-US" sz="2800" dirty="0">
                <a:ea typeface="Cambria Math"/>
              </a:rPr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48200"/>
            <a:ext cx="2107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First bid: m</a:t>
            </a:r>
            <a:br>
              <a:rPr lang="en-US" sz="2400" dirty="0"/>
            </a:br>
            <a:r>
              <a:rPr lang="en-US" sz="2400" dirty="0"/>
              <a:t>Second bid: 2m</a:t>
            </a:r>
          </a:p>
        </p:txBody>
      </p:sp>
    </p:spTree>
    <p:extLst>
      <p:ext uri="{BB962C8B-B14F-4D97-AF65-F5344CB8AC3E}">
        <p14:creationId xmlns:p14="http://schemas.microsoft.com/office/powerpoint/2010/main" val="966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14913</TotalTime>
  <Words>491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Brush Script MT</vt:lpstr>
      <vt:lpstr>Arial</vt:lpstr>
      <vt:lpstr>Calibri</vt:lpstr>
      <vt:lpstr>Cambria Math</vt:lpstr>
      <vt:lpstr>Office Theme</vt:lpstr>
      <vt:lpstr>El Gamal Encryption</vt:lpstr>
      <vt:lpstr>PowerPoint Presentation</vt:lpstr>
      <vt:lpstr>Diffie-Hellman key exchange</vt:lpstr>
      <vt:lpstr>El Gamal encryption</vt:lpstr>
      <vt:lpstr>El Gamal encryption</vt:lpstr>
      <vt:lpstr>Security?</vt:lpstr>
      <vt:lpstr>El Gamal in practice</vt:lpstr>
      <vt:lpstr>Chosen-ciphertext attacks?</vt:lpstr>
      <vt:lpstr>Attack!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1173</cp:revision>
  <dcterms:created xsi:type="dcterms:W3CDTF">2014-06-02T02:25:30Z</dcterms:created>
  <dcterms:modified xsi:type="dcterms:W3CDTF">2020-11-13T03:32:46Z</dcterms:modified>
</cp:coreProperties>
</file>