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2" r:id="rId2"/>
    <p:sldId id="435" r:id="rId3"/>
    <p:sldId id="436" r:id="rId4"/>
    <p:sldId id="437" r:id="rId5"/>
    <p:sldId id="472" r:id="rId6"/>
    <p:sldId id="473" r:id="rId7"/>
    <p:sldId id="483" r:id="rId8"/>
    <p:sldId id="485" r:id="rId9"/>
    <p:sldId id="471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34" r:id="rId22"/>
    <p:sldId id="449" r:id="rId23"/>
    <p:sldId id="450" r:id="rId24"/>
    <p:sldId id="451" r:id="rId25"/>
    <p:sldId id="452" r:id="rId26"/>
    <p:sldId id="454" r:id="rId27"/>
    <p:sldId id="466" r:id="rId28"/>
    <p:sldId id="456" r:id="rId29"/>
    <p:sldId id="463" r:id="rId30"/>
    <p:sldId id="464" r:id="rId31"/>
    <p:sldId id="465" r:id="rId32"/>
    <p:sldId id="457" r:id="rId33"/>
    <p:sldId id="459" r:id="rId34"/>
    <p:sldId id="458" r:id="rId35"/>
    <p:sldId id="468" r:id="rId36"/>
    <p:sldId id="469" r:id="rId37"/>
    <p:sldId id="470" r:id="rId38"/>
    <p:sldId id="486" r:id="rId39"/>
    <p:sldId id="490" r:id="rId40"/>
    <p:sldId id="491" r:id="rId41"/>
    <p:sldId id="492" r:id="rId42"/>
    <p:sldId id="455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CC00"/>
    <a:srgbClr val="FF9900"/>
    <a:srgbClr val="FF9933"/>
    <a:srgbClr val="000000"/>
    <a:srgbClr val="000066"/>
    <a:srgbClr val="33CC33"/>
    <a:srgbClr val="66FF66"/>
    <a:srgbClr val="CCFFCC"/>
    <a:srgbClr val="0000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5522" autoAdjust="0"/>
    <p:restoredTop sz="94586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>
      <p:cViewPr varScale="1">
        <p:scale>
          <a:sx n="58" d="100"/>
          <a:sy n="58" d="100"/>
        </p:scale>
        <p:origin x="-504" y="-5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DF8F328-6988-4659-91EF-4CB4EE2C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6FB9554-397F-48F2-9E50-3D9FEE38E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1D23-390E-405E-8AD4-F30314049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8547-4423-4647-844E-1165F35A0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111-9D23-486C-BACD-4C1CE1547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5190-9DD7-4646-BDAF-E78333A90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43" y="0"/>
            <a:ext cx="7263714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CB03-E83B-49A3-95A8-3CE1C35F1E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824A-164E-41E3-82AA-1FF6B06670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11B780DA-4779-4652-8E6B-DBD65B6C1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51D-FA51-40C6-AFE5-E346C75C1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80E7-B056-4C76-86F1-135BF336D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A2D9-3984-4BAF-B138-D6DB38AF6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80-B56A-4D79-88BD-11153BC57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C1DD-5102-4756-A1EF-11E13CC0E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0"/>
            <a:ext cx="1219200" cy="838200"/>
            <a:chOff x="4648200" y="2971800"/>
            <a:chExt cx="1676401" cy="914400"/>
          </a:xfrm>
        </p:grpSpPr>
        <p:sp>
          <p:nvSpPr>
            <p:cNvPr id="10" name="Rectangle 9"/>
            <p:cNvSpPr/>
            <p:nvPr/>
          </p:nvSpPr>
          <p:spPr>
            <a:xfrm>
              <a:off x="4648200" y="2971800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4262" y="0"/>
            <a:ext cx="72554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25023"/>
            <a:ext cx="9144000" cy="57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930"/>
            <a:ext cx="28956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fld id="{FCA47576-273B-4C08-83E9-0BA01A75FC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:8080/offutt/coverage/LogicCoverag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168669"/>
            <a:ext cx="8458200" cy="1333500"/>
          </a:xfrm>
        </p:spPr>
        <p:txBody>
          <a:bodyPr/>
          <a:lstStyle/>
          <a:p>
            <a:pPr eaLnBrk="1" hangingPunct="1"/>
            <a:r>
              <a:rPr lang="en-US" dirty="0" smtClean="0"/>
              <a:t>Programmers </a:t>
            </a:r>
            <a:r>
              <a:rPr lang="en-US" dirty="0" err="1" smtClean="0"/>
              <a:t>Ain’t</a:t>
            </a:r>
            <a:r>
              <a:rPr lang="en-US" dirty="0" smtClean="0"/>
              <a:t> Mathematicians and Neither Are Testers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76500" y="3422034"/>
            <a:ext cx="4191000" cy="24384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Math, CS,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got into </a:t>
            </a:r>
            <a:r>
              <a:rPr lang="en-US" dirty="0" smtClean="0">
                <a:solidFill>
                  <a:schemeClr val="tx2"/>
                </a:solidFill>
              </a:rPr>
              <a:t>trouble</a:t>
            </a:r>
            <a:r>
              <a:rPr lang="en-US" dirty="0" smtClean="0"/>
              <a:t> because Computer Science was largely created by </a:t>
            </a:r>
            <a:r>
              <a:rPr lang="en-US" dirty="0" smtClean="0">
                <a:solidFill>
                  <a:schemeClr val="tx2"/>
                </a:solidFill>
              </a:rPr>
              <a:t>Mathematicians</a:t>
            </a:r>
          </a:p>
          <a:p>
            <a:pPr lvl="1"/>
            <a:r>
              <a:rPr lang="en-US" dirty="0" smtClean="0"/>
              <a:t>Seeking </a:t>
            </a:r>
            <a:r>
              <a:rPr lang="en-US" dirty="0" smtClean="0">
                <a:solidFill>
                  <a:schemeClr val="tx2"/>
                </a:solidFill>
              </a:rPr>
              <a:t>perfect answers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chemeClr val="tx2"/>
                </a:solidFill>
              </a:rPr>
              <a:t>engineering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solutions</a:t>
            </a:r>
          </a:p>
          <a:p>
            <a:r>
              <a:rPr lang="en-US" dirty="0" smtClean="0"/>
              <a:t>And with the name “</a:t>
            </a:r>
            <a:r>
              <a:rPr lang="en-US" dirty="0" smtClean="0">
                <a:solidFill>
                  <a:schemeClr val="tx2"/>
                </a:solidFill>
              </a:rPr>
              <a:t>computer science</a:t>
            </a:r>
            <a:r>
              <a:rPr lang="en-US" dirty="0" smtClean="0"/>
              <a:t>” … we tried too hard to be “</a:t>
            </a:r>
            <a:r>
              <a:rPr lang="en-US" dirty="0" smtClean="0">
                <a:solidFill>
                  <a:schemeClr val="tx2"/>
                </a:solidFill>
              </a:rPr>
              <a:t>scientists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Remember the </a:t>
            </a:r>
            <a:r>
              <a:rPr lang="en-US" dirty="0" smtClean="0">
                <a:solidFill>
                  <a:schemeClr val="tx2"/>
                </a:solidFill>
              </a:rPr>
              <a:t>original purpose</a:t>
            </a:r>
            <a:r>
              <a:rPr lang="en-US" dirty="0" smtClean="0"/>
              <a:t> of formal methods?</a:t>
            </a:r>
          </a:p>
          <a:p>
            <a:pPr lvl="1"/>
            <a:r>
              <a:rPr lang="en-US" dirty="0" smtClean="0"/>
              <a:t>We naively thought we could “</a:t>
            </a:r>
            <a:r>
              <a:rPr lang="en-US" dirty="0" smtClean="0">
                <a:solidFill>
                  <a:schemeClr val="tx2"/>
                </a:solidFill>
              </a:rPr>
              <a:t>formally prove</a:t>
            </a:r>
            <a:r>
              <a:rPr lang="en-US" dirty="0" smtClean="0"/>
              <a:t>” programs to be “correct”</a:t>
            </a:r>
          </a:p>
          <a:p>
            <a:pPr lvl="1"/>
            <a:r>
              <a:rPr lang="en-US" dirty="0" smtClean="0"/>
              <a:t>Just like a </a:t>
            </a:r>
            <a:r>
              <a:rPr lang="en-US" dirty="0" smtClean="0">
                <a:solidFill>
                  <a:schemeClr val="tx2"/>
                </a:solidFill>
              </a:rPr>
              <a:t>geometry theorem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Science, Math and Computing are </a:t>
            </a:r>
            <a:r>
              <a:rPr lang="en-US" dirty="0" smtClean="0">
                <a:solidFill>
                  <a:schemeClr val="tx2"/>
                </a:solidFill>
              </a:rPr>
              <a:t>related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Jeff Offutt, 2008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107CB-6C72-4221-A183-BAB25210626D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Goals of Science and Engineering</a:t>
            </a:r>
            <a:endParaRPr lang="en-US" smtClean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598863" y="1085850"/>
            <a:ext cx="1946275" cy="587375"/>
          </a:xfrm>
          <a:prstGeom prst="rect">
            <a:avLst/>
          </a:prstGeom>
          <a:solidFill>
            <a:srgbClr val="00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sv-SE" sz="3000" b="0">
                <a:solidFill>
                  <a:srgbClr val="FFFF00"/>
                </a:solidFill>
                <a:latin typeface="Comic Sans MS" pitchFamily="66" charset="0"/>
                <a:ea typeface="ＭＳ Ｐゴシック" pitchFamily="48" charset="-128"/>
                <a:cs typeface="Arial" pitchFamily="34" charset="0"/>
              </a:rPr>
              <a:t>Behaviors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731838" y="3073400"/>
            <a:ext cx="1468437" cy="568325"/>
          </a:xfrm>
          <a:prstGeom prst="rect">
            <a:avLst/>
          </a:prstGeom>
          <a:solidFill>
            <a:srgbClr val="3333FF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000" b="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48" charset="-128"/>
                <a:cs typeface="Arial" charset="0"/>
              </a:rPr>
              <a:t>Science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6497638" y="3073400"/>
            <a:ext cx="2189162" cy="568325"/>
          </a:xfrm>
          <a:prstGeom prst="rect">
            <a:avLst/>
          </a:prstGeom>
          <a:solidFill>
            <a:srgbClr val="3333FF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000" b="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48" charset="-128"/>
                <a:cs typeface="Arial" charset="0"/>
              </a:rPr>
              <a:t>Engineering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54250" y="2752725"/>
            <a:ext cx="1757363" cy="2422525"/>
            <a:chOff x="1420" y="1734"/>
            <a:chExt cx="1107" cy="1526"/>
          </a:xfrm>
        </p:grpSpPr>
        <p:sp>
          <p:nvSpPr>
            <p:cNvPr id="3094" name="Text Box 7"/>
            <p:cNvSpPr txBox="1">
              <a:spLocks noChangeArrowheads="1"/>
            </p:cNvSpPr>
            <p:nvPr/>
          </p:nvSpPr>
          <p:spPr bwMode="auto">
            <a:xfrm>
              <a:off x="1420" y="2544"/>
              <a:ext cx="1107" cy="716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find and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describe</a:t>
              </a:r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>
              <a:off x="1973" y="1734"/>
              <a:ext cx="0" cy="8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24200" y="5181600"/>
            <a:ext cx="2544763" cy="1311275"/>
            <a:chOff x="1968" y="3264"/>
            <a:chExt cx="1603" cy="826"/>
          </a:xfrm>
        </p:grpSpPr>
        <p:sp>
          <p:nvSpPr>
            <p:cNvPr id="3092" name="Text Box 10"/>
            <p:cNvSpPr txBox="1">
              <a:spLocks noChangeArrowheads="1"/>
            </p:cNvSpPr>
            <p:nvPr/>
          </p:nvSpPr>
          <p:spPr bwMode="auto">
            <a:xfrm>
              <a:off x="2188" y="3720"/>
              <a:ext cx="1383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Structures</a:t>
              </a:r>
            </a:p>
          </p:txBody>
        </p:sp>
        <p:sp>
          <p:nvSpPr>
            <p:cNvPr id="151563" name="Line 11"/>
            <p:cNvSpPr>
              <a:spLocks noChangeShapeType="1"/>
            </p:cNvSpPr>
            <p:nvPr/>
          </p:nvSpPr>
          <p:spPr bwMode="auto">
            <a:xfrm>
              <a:off x="1968" y="3264"/>
              <a:ext cx="33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53000" y="4038600"/>
            <a:ext cx="2195513" cy="1828800"/>
            <a:chOff x="3120" y="2544"/>
            <a:chExt cx="1383" cy="1152"/>
          </a:xfrm>
        </p:grpSpPr>
        <p:sp>
          <p:nvSpPr>
            <p:cNvPr id="3090" name="Text Box 13"/>
            <p:cNvSpPr txBox="1">
              <a:spLocks noChangeArrowheads="1"/>
            </p:cNvSpPr>
            <p:nvPr/>
          </p:nvSpPr>
          <p:spPr bwMode="auto">
            <a:xfrm>
              <a:off x="3120" y="2544"/>
              <a:ext cx="1383" cy="716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design and 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develop</a:t>
              </a:r>
            </a:p>
          </p:txBody>
        </p:sp>
        <p:sp>
          <p:nvSpPr>
            <p:cNvPr id="151566" name="Line 14"/>
            <p:cNvSpPr>
              <a:spLocks noChangeShapeType="1"/>
            </p:cNvSpPr>
            <p:nvPr/>
          </p:nvSpPr>
          <p:spPr bwMode="auto">
            <a:xfrm flipV="1">
              <a:off x="3360" y="3264"/>
              <a:ext cx="429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280025" y="1676400"/>
            <a:ext cx="1541463" cy="2376488"/>
            <a:chOff x="3326" y="1056"/>
            <a:chExt cx="971" cy="1497"/>
          </a:xfrm>
        </p:grpSpPr>
        <p:sp>
          <p:nvSpPr>
            <p:cNvPr id="3087" name="Text Box 16"/>
            <p:cNvSpPr txBox="1">
              <a:spLocks noChangeArrowheads="1"/>
            </p:cNvSpPr>
            <p:nvPr/>
          </p:nvSpPr>
          <p:spPr bwMode="auto">
            <a:xfrm>
              <a:off x="3326" y="1358"/>
              <a:ext cx="971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achieve</a:t>
              </a:r>
            </a:p>
          </p:txBody>
        </p:sp>
        <p:sp>
          <p:nvSpPr>
            <p:cNvPr id="151569" name="Line 17"/>
            <p:cNvSpPr>
              <a:spLocks noChangeShapeType="1"/>
            </p:cNvSpPr>
            <p:nvPr/>
          </p:nvSpPr>
          <p:spPr bwMode="auto">
            <a:xfrm flipV="1">
              <a:off x="3811" y="1728"/>
              <a:ext cx="0" cy="8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570" name="Line 18"/>
            <p:cNvSpPr>
              <a:spLocks noChangeShapeType="1"/>
            </p:cNvSpPr>
            <p:nvPr/>
          </p:nvSpPr>
          <p:spPr bwMode="auto">
            <a:xfrm flipH="1" flipV="1">
              <a:off x="3408" y="1056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324100" y="1676400"/>
            <a:ext cx="1617663" cy="1066800"/>
            <a:chOff x="1464" y="1056"/>
            <a:chExt cx="1019" cy="672"/>
          </a:xfrm>
        </p:grpSpPr>
        <p:sp>
          <p:nvSpPr>
            <p:cNvPr id="3085" name="Text Box 20"/>
            <p:cNvSpPr txBox="1">
              <a:spLocks noChangeArrowheads="1"/>
            </p:cNvSpPr>
            <p:nvPr/>
          </p:nvSpPr>
          <p:spPr bwMode="auto">
            <a:xfrm>
              <a:off x="1464" y="1358"/>
              <a:ext cx="1019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observe</a:t>
              </a:r>
            </a:p>
          </p:txBody>
        </p:sp>
        <p:sp>
          <p:nvSpPr>
            <p:cNvPr id="151573" name="Line 21"/>
            <p:cNvSpPr>
              <a:spLocks noChangeShapeType="1"/>
            </p:cNvSpPr>
            <p:nvPr/>
          </p:nvSpPr>
          <p:spPr bwMode="auto">
            <a:xfrm flipH="1">
              <a:off x="1989" y="1056"/>
              <a:ext cx="363" cy="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/>
      <p:bldP spid="151556" grpId="0" animBg="1"/>
      <p:bldP spid="1515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Jeff Offutt, 2008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925188-D816-4024-A3F5-24ACCFFB00B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Computing is Different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" y="990600"/>
            <a:ext cx="2259013" cy="2171700"/>
            <a:chOff x="24" y="624"/>
            <a:chExt cx="1423" cy="1368"/>
          </a:xfrm>
        </p:grpSpPr>
        <p:sp>
          <p:nvSpPr>
            <p:cNvPr id="4121" name="Rectangle 4"/>
            <p:cNvSpPr>
              <a:spLocks noChangeArrowheads="1"/>
            </p:cNvSpPr>
            <p:nvPr/>
          </p:nvSpPr>
          <p:spPr bwMode="auto">
            <a:xfrm>
              <a:off x="364" y="624"/>
              <a:ext cx="575" cy="197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Behaviors</a:t>
              </a:r>
            </a:p>
          </p:txBody>
        </p:sp>
        <p:sp>
          <p:nvSpPr>
            <p:cNvPr id="152581" name="Text Box 5"/>
            <p:cNvSpPr txBox="1">
              <a:spLocks noChangeArrowheads="1"/>
            </p:cNvSpPr>
            <p:nvPr/>
          </p:nvSpPr>
          <p:spPr bwMode="auto">
            <a:xfrm>
              <a:off x="24" y="1111"/>
              <a:ext cx="447" cy="185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sv-SE" sz="1200" b="0" i="1" u="sng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ＭＳ Ｐゴシック" pitchFamily="48" charset="-128"/>
                  <a:cs typeface="Arial" charset="0"/>
                </a:rPr>
                <a:t>Science</a:t>
              </a:r>
            </a:p>
          </p:txBody>
        </p:sp>
        <p:sp>
          <p:nvSpPr>
            <p:cNvPr id="152582" name="Text Box 6"/>
            <p:cNvSpPr txBox="1">
              <a:spLocks noChangeArrowheads="1"/>
            </p:cNvSpPr>
            <p:nvPr/>
          </p:nvSpPr>
          <p:spPr bwMode="auto">
            <a:xfrm>
              <a:off x="816" y="1111"/>
              <a:ext cx="631" cy="185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sv-SE" sz="1200" b="0" i="1" u="sng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ＭＳ Ｐゴシック" pitchFamily="48" charset="-128"/>
                  <a:cs typeface="Arial" charset="0"/>
                </a:rPr>
                <a:t>Engineering</a:t>
              </a:r>
            </a:p>
          </p:txBody>
        </p:sp>
        <p:sp>
          <p:nvSpPr>
            <p:cNvPr id="4124" name="Text Box 7"/>
            <p:cNvSpPr txBox="1">
              <a:spLocks noChangeArrowheads="1"/>
            </p:cNvSpPr>
            <p:nvPr/>
          </p:nvSpPr>
          <p:spPr bwMode="auto">
            <a:xfrm>
              <a:off x="96" y="1340"/>
              <a:ext cx="528" cy="335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find and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describe</a:t>
              </a:r>
            </a:p>
          </p:txBody>
        </p:sp>
        <p:sp>
          <p:nvSpPr>
            <p:cNvPr id="4125" name="Text Box 8"/>
            <p:cNvSpPr txBox="1">
              <a:spLocks noChangeArrowheads="1"/>
            </p:cNvSpPr>
            <p:nvPr/>
          </p:nvSpPr>
          <p:spPr bwMode="auto">
            <a:xfrm>
              <a:off x="332" y="1795"/>
              <a:ext cx="638" cy="197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Structures</a:t>
              </a:r>
            </a:p>
          </p:txBody>
        </p:sp>
        <p:sp>
          <p:nvSpPr>
            <p:cNvPr id="4126" name="Text Box 9"/>
            <p:cNvSpPr txBox="1">
              <a:spLocks noChangeArrowheads="1"/>
            </p:cNvSpPr>
            <p:nvPr/>
          </p:nvSpPr>
          <p:spPr bwMode="auto">
            <a:xfrm>
              <a:off x="659" y="1341"/>
              <a:ext cx="637" cy="336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design and 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develop</a:t>
              </a:r>
            </a:p>
          </p:txBody>
        </p:sp>
        <p:sp>
          <p:nvSpPr>
            <p:cNvPr id="4127" name="Text Box 10"/>
            <p:cNvSpPr txBox="1">
              <a:spLocks noChangeArrowheads="1"/>
            </p:cNvSpPr>
            <p:nvPr/>
          </p:nvSpPr>
          <p:spPr bwMode="auto">
            <a:xfrm>
              <a:off x="742" y="883"/>
              <a:ext cx="473" cy="197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achieve</a:t>
              </a:r>
            </a:p>
          </p:txBody>
        </p:sp>
        <p:sp>
          <p:nvSpPr>
            <p:cNvPr id="4128" name="Text Box 11"/>
            <p:cNvSpPr txBox="1">
              <a:spLocks noChangeArrowheads="1"/>
            </p:cNvSpPr>
            <p:nvPr/>
          </p:nvSpPr>
          <p:spPr bwMode="auto">
            <a:xfrm>
              <a:off x="114" y="883"/>
              <a:ext cx="493" cy="197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12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observe</a:t>
              </a:r>
            </a:p>
          </p:txBody>
        </p:sp>
      </p:grp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3581400" y="2895600"/>
            <a:ext cx="2020888" cy="568325"/>
          </a:xfrm>
          <a:prstGeom prst="rect">
            <a:avLst/>
          </a:prstGeom>
          <a:solidFill>
            <a:srgbClr val="3333FF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000" b="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48" charset="-128"/>
                <a:cs typeface="Arial" charset="0"/>
              </a:rPr>
              <a:t>Computing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43200" y="4583113"/>
            <a:ext cx="2438400" cy="587375"/>
            <a:chOff x="2112" y="2887"/>
            <a:chExt cx="1536" cy="370"/>
          </a:xfrm>
        </p:grpSpPr>
        <p:sp>
          <p:nvSpPr>
            <p:cNvPr id="4119" name="Text Box 14"/>
            <p:cNvSpPr txBox="1">
              <a:spLocks noChangeArrowheads="1"/>
            </p:cNvSpPr>
            <p:nvPr/>
          </p:nvSpPr>
          <p:spPr bwMode="auto">
            <a:xfrm>
              <a:off x="2858" y="2887"/>
              <a:ext cx="790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model</a:t>
              </a:r>
            </a:p>
          </p:txBody>
        </p:sp>
        <p:sp>
          <p:nvSpPr>
            <p:cNvPr id="152591" name="Line 15"/>
            <p:cNvSpPr>
              <a:spLocks noChangeShapeType="1"/>
            </p:cNvSpPr>
            <p:nvPr/>
          </p:nvSpPr>
          <p:spPr bwMode="auto">
            <a:xfrm flipV="1">
              <a:off x="2112" y="3069"/>
              <a:ext cx="72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41838" y="5181600"/>
            <a:ext cx="2544762" cy="1311275"/>
            <a:chOff x="1968" y="3264"/>
            <a:chExt cx="1603" cy="826"/>
          </a:xfrm>
        </p:grpSpPr>
        <p:sp>
          <p:nvSpPr>
            <p:cNvPr id="4117" name="Text Box 17"/>
            <p:cNvSpPr txBox="1">
              <a:spLocks noChangeArrowheads="1"/>
            </p:cNvSpPr>
            <p:nvPr/>
          </p:nvSpPr>
          <p:spPr bwMode="auto">
            <a:xfrm>
              <a:off x="2188" y="3720"/>
              <a:ext cx="1383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Structures</a:t>
              </a:r>
            </a:p>
          </p:txBody>
        </p:sp>
        <p:sp>
          <p:nvSpPr>
            <p:cNvPr id="152594" name="Line 18"/>
            <p:cNvSpPr>
              <a:spLocks noChangeShapeType="1"/>
            </p:cNvSpPr>
            <p:nvPr/>
          </p:nvSpPr>
          <p:spPr bwMode="auto">
            <a:xfrm>
              <a:off x="1968" y="3264"/>
              <a:ext cx="33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034088" y="4038600"/>
            <a:ext cx="2195512" cy="1828800"/>
            <a:chOff x="4185" y="2544"/>
            <a:chExt cx="1383" cy="1152"/>
          </a:xfrm>
        </p:grpSpPr>
        <p:sp>
          <p:nvSpPr>
            <p:cNvPr id="4115" name="Text Box 20"/>
            <p:cNvSpPr txBox="1">
              <a:spLocks noChangeArrowheads="1"/>
            </p:cNvSpPr>
            <p:nvPr/>
          </p:nvSpPr>
          <p:spPr bwMode="auto">
            <a:xfrm>
              <a:off x="4185" y="2544"/>
              <a:ext cx="1383" cy="716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design and 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develop</a:t>
              </a:r>
            </a:p>
          </p:txBody>
        </p:sp>
        <p:sp>
          <p:nvSpPr>
            <p:cNvPr id="152597" name="Line 21"/>
            <p:cNvSpPr>
              <a:spLocks noChangeShapeType="1"/>
            </p:cNvSpPr>
            <p:nvPr/>
          </p:nvSpPr>
          <p:spPr bwMode="auto">
            <a:xfrm flipV="1">
              <a:off x="4425" y="3264"/>
              <a:ext cx="429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361113" y="2155825"/>
            <a:ext cx="1541462" cy="1897063"/>
            <a:chOff x="4391" y="1358"/>
            <a:chExt cx="971" cy="1195"/>
          </a:xfrm>
        </p:grpSpPr>
        <p:sp>
          <p:nvSpPr>
            <p:cNvPr id="4113" name="Text Box 23"/>
            <p:cNvSpPr txBox="1">
              <a:spLocks noChangeArrowheads="1"/>
            </p:cNvSpPr>
            <p:nvPr/>
          </p:nvSpPr>
          <p:spPr bwMode="auto">
            <a:xfrm>
              <a:off x="4391" y="1358"/>
              <a:ext cx="971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achieve</a:t>
              </a:r>
            </a:p>
          </p:txBody>
        </p:sp>
        <p:sp>
          <p:nvSpPr>
            <p:cNvPr id="152600" name="Line 24"/>
            <p:cNvSpPr>
              <a:spLocks noChangeShapeType="1"/>
            </p:cNvSpPr>
            <p:nvPr/>
          </p:nvSpPr>
          <p:spPr bwMode="auto">
            <a:xfrm flipV="1">
              <a:off x="4876" y="1728"/>
              <a:ext cx="0" cy="8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679950" y="1085850"/>
            <a:ext cx="2420938" cy="1047750"/>
            <a:chOff x="3332" y="684"/>
            <a:chExt cx="1525" cy="660"/>
          </a:xfrm>
        </p:grpSpPr>
        <p:sp>
          <p:nvSpPr>
            <p:cNvPr id="4111" name="Rectangle 26"/>
            <p:cNvSpPr>
              <a:spLocks noChangeArrowheads="1"/>
            </p:cNvSpPr>
            <p:nvPr/>
          </p:nvSpPr>
          <p:spPr bwMode="auto">
            <a:xfrm>
              <a:off x="3332" y="684"/>
              <a:ext cx="1226" cy="370"/>
            </a:xfrm>
            <a:prstGeom prst="rect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Behaviors</a:t>
              </a:r>
            </a:p>
          </p:txBody>
        </p:sp>
        <p:sp>
          <p:nvSpPr>
            <p:cNvPr id="152603" name="Line 27"/>
            <p:cNvSpPr>
              <a:spLocks noChangeShapeType="1"/>
            </p:cNvSpPr>
            <p:nvPr/>
          </p:nvSpPr>
          <p:spPr bwMode="auto">
            <a:xfrm flipH="1" flipV="1">
              <a:off x="4473" y="1056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09600" y="4343400"/>
            <a:ext cx="2209800" cy="1066800"/>
            <a:chOff x="672" y="3408"/>
            <a:chExt cx="1392" cy="672"/>
          </a:xfrm>
        </p:grpSpPr>
        <p:sp>
          <p:nvSpPr>
            <p:cNvPr id="4109" name="AutoShape 32"/>
            <p:cNvSpPr>
              <a:spLocks noChangeArrowheads="1"/>
            </p:cNvSpPr>
            <p:nvPr/>
          </p:nvSpPr>
          <p:spPr bwMode="auto">
            <a:xfrm>
              <a:off x="672" y="3408"/>
              <a:ext cx="1392" cy="672"/>
            </a:xfrm>
            <a:prstGeom prst="star32">
              <a:avLst>
                <a:gd name="adj" fmla="val 37500"/>
              </a:avLst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Text Box 33"/>
            <p:cNvSpPr txBox="1">
              <a:spLocks noChangeArrowheads="1"/>
            </p:cNvSpPr>
            <p:nvPr/>
          </p:nvSpPr>
          <p:spPr bwMode="auto">
            <a:xfrm>
              <a:off x="897" y="3571"/>
              <a:ext cx="943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imagine</a:t>
              </a: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Jeff Offutt, 2008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97A1D-397F-4CEF-98BB-BE66905F9BDB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Changing Face of Computing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1982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chemeClr val="tx2"/>
                </a:solidFill>
              </a:rPr>
              <a:t>80%</a:t>
            </a:r>
            <a:r>
              <a:rPr lang="en-US" dirty="0" smtClean="0"/>
              <a:t> of people in IT industry were </a:t>
            </a:r>
            <a:r>
              <a:rPr lang="en-US" dirty="0" smtClean="0">
                <a:solidFill>
                  <a:schemeClr val="tx2"/>
                </a:solidFill>
              </a:rPr>
              <a:t>programmers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 curricula were based on the </a:t>
            </a:r>
            <a:r>
              <a:rPr lang="en-US" dirty="0" smtClean="0">
                <a:solidFill>
                  <a:schemeClr val="tx2"/>
                </a:solidFill>
              </a:rPr>
              <a:t>research interests of the faculty</a:t>
            </a:r>
            <a:r>
              <a:rPr lang="en-US" dirty="0" smtClean="0"/>
              <a:t> (automata, OS, compilers, AI, … 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2008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FF9933"/>
                </a:solidFill>
              </a:rPr>
              <a:t>&lt; 20%</a:t>
            </a:r>
            <a:r>
              <a:rPr lang="en-US" dirty="0" smtClean="0"/>
              <a:t> of people in IT are </a:t>
            </a:r>
            <a:r>
              <a:rPr lang="en-US" dirty="0" smtClean="0">
                <a:solidFill>
                  <a:schemeClr val="tx2"/>
                </a:solidFill>
              </a:rPr>
              <a:t>programmers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Industry and research interests have </a:t>
            </a:r>
            <a:r>
              <a:rPr lang="en-US" dirty="0" smtClean="0">
                <a:solidFill>
                  <a:schemeClr val="tx2"/>
                </a:solidFill>
              </a:rPr>
              <a:t>diverged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CS departments struggle to get people to teach 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Curricula have changed </a:t>
            </a:r>
            <a:r>
              <a:rPr lang="en-US" dirty="0" smtClean="0">
                <a:solidFill>
                  <a:schemeClr val="tx2"/>
                </a:solidFill>
              </a:rPr>
              <a:t>very little</a:t>
            </a:r>
            <a:r>
              <a:rPr lang="en-US" dirty="0" smtClean="0"/>
              <a:t> – added networks and graphics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Jeff Offutt, 2008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91392-7B7F-4C7A-B7CA-CB1EC4D958CF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Historical Perspective</a:t>
            </a: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152400" y="19812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1800s</a:t>
            </a: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828800" y="2095500"/>
            <a:ext cx="1295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2133600" y="9144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00400" y="1574800"/>
            <a:ext cx="1600200" cy="1574800"/>
            <a:chOff x="2688" y="1920"/>
            <a:chExt cx="1008" cy="992"/>
          </a:xfrm>
        </p:grpSpPr>
        <p:sp>
          <p:nvSpPr>
            <p:cNvPr id="154631" name="Oval 7"/>
            <p:cNvSpPr>
              <a:spLocks noChangeArrowheads="1"/>
            </p:cNvSpPr>
            <p:nvPr/>
          </p:nvSpPr>
          <p:spPr bwMode="auto">
            <a:xfrm>
              <a:off x="2688" y="1920"/>
              <a:ext cx="1008" cy="48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Biology</a:t>
              </a:r>
            </a:p>
          </p:txBody>
        </p:sp>
        <p:sp>
          <p:nvSpPr>
            <p:cNvPr id="154633" name="Oval 9"/>
            <p:cNvSpPr>
              <a:spLocks noChangeArrowheads="1"/>
            </p:cNvSpPr>
            <p:nvPr/>
          </p:nvSpPr>
          <p:spPr bwMode="auto">
            <a:xfrm>
              <a:off x="2688" y="2432"/>
              <a:ext cx="1008" cy="48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Chemistry</a:t>
              </a:r>
            </a:p>
          </p:txBody>
        </p:sp>
      </p:grpSp>
      <p:sp>
        <p:nvSpPr>
          <p:cNvPr id="154634" name="Oval 10"/>
          <p:cNvSpPr>
            <a:spLocks noChangeArrowheads="1"/>
          </p:cNvSpPr>
          <p:nvPr/>
        </p:nvSpPr>
        <p:spPr bwMode="auto">
          <a:xfrm>
            <a:off x="2133600" y="30480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etc.</a:t>
            </a:r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3962400" y="38862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1900s</a:t>
            </a:r>
          </a:p>
        </p:txBody>
      </p:sp>
      <p:sp>
        <p:nvSpPr>
          <p:cNvPr id="154637" name="AutoShape 13"/>
          <p:cNvSpPr>
            <a:spLocks noChangeArrowheads="1"/>
          </p:cNvSpPr>
          <p:nvPr/>
        </p:nvSpPr>
        <p:spPr bwMode="auto">
          <a:xfrm>
            <a:off x="5638800" y="4000500"/>
            <a:ext cx="1295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638" name="Oval 14"/>
          <p:cNvSpPr>
            <a:spLocks noChangeArrowheads="1"/>
          </p:cNvSpPr>
          <p:nvPr/>
        </p:nvSpPr>
        <p:spPr bwMode="auto">
          <a:xfrm>
            <a:off x="5943600" y="28194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Mechanical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010400" y="3479800"/>
            <a:ext cx="1600200" cy="1574800"/>
            <a:chOff x="2688" y="1920"/>
            <a:chExt cx="1008" cy="992"/>
          </a:xfrm>
        </p:grpSpPr>
        <p:sp>
          <p:nvSpPr>
            <p:cNvPr id="154640" name="Oval 16"/>
            <p:cNvSpPr>
              <a:spLocks noChangeArrowheads="1"/>
            </p:cNvSpPr>
            <p:nvPr/>
          </p:nvSpPr>
          <p:spPr bwMode="auto">
            <a:xfrm>
              <a:off x="2688" y="1920"/>
              <a:ext cx="1008" cy="48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Civil</a:t>
              </a:r>
            </a:p>
          </p:txBody>
        </p:sp>
        <p:sp>
          <p:nvSpPr>
            <p:cNvPr id="154641" name="Oval 17"/>
            <p:cNvSpPr>
              <a:spLocks noChangeArrowheads="1"/>
            </p:cNvSpPr>
            <p:nvPr/>
          </p:nvSpPr>
          <p:spPr bwMode="auto">
            <a:xfrm>
              <a:off x="2688" y="2432"/>
              <a:ext cx="1008" cy="48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ECE</a:t>
              </a:r>
            </a:p>
          </p:txBody>
        </p:sp>
      </p:grpSp>
      <p:sp>
        <p:nvSpPr>
          <p:cNvPr id="154642" name="Oval 18"/>
          <p:cNvSpPr>
            <a:spLocks noChangeArrowheads="1"/>
          </p:cNvSpPr>
          <p:nvPr/>
        </p:nvSpPr>
        <p:spPr bwMode="auto">
          <a:xfrm>
            <a:off x="5943600" y="4953000"/>
            <a:ext cx="16002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etc.</a:t>
            </a:r>
          </a:p>
        </p:txBody>
      </p:sp>
      <p:sp>
        <p:nvSpPr>
          <p:cNvPr id="154643" name="Oval 19"/>
          <p:cNvSpPr>
            <a:spLocks noChangeArrowheads="1"/>
          </p:cNvSpPr>
          <p:nvPr/>
        </p:nvSpPr>
        <p:spPr bwMode="auto">
          <a:xfrm>
            <a:off x="838200" y="5257800"/>
            <a:ext cx="18288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</a:t>
            </a:r>
          </a:p>
          <a:p>
            <a:pPr algn="ctr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Science</a:t>
            </a:r>
          </a:p>
          <a:p>
            <a:pPr algn="ctr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2000s</a:t>
            </a:r>
          </a:p>
        </p:txBody>
      </p: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2743200" y="5638800"/>
            <a:ext cx="1295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646" name="Oval 22"/>
          <p:cNvSpPr>
            <a:spLocks noChangeArrowheads="1"/>
          </p:cNvSpPr>
          <p:nvPr/>
        </p:nvSpPr>
        <p:spPr bwMode="auto">
          <a:xfrm>
            <a:off x="4191000" y="5524500"/>
            <a:ext cx="9906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???</a:t>
            </a:r>
          </a:p>
        </p:txBody>
      </p:sp>
      <p:sp>
        <p:nvSpPr>
          <p:cNvPr id="154647" name="Oval 23"/>
          <p:cNvSpPr>
            <a:spLocks noChangeArrowheads="1"/>
          </p:cNvSpPr>
          <p:nvPr/>
        </p:nvSpPr>
        <p:spPr bwMode="auto">
          <a:xfrm>
            <a:off x="3962400" y="5524500"/>
            <a:ext cx="1600200" cy="762000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Computing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0" grpId="0" animBg="1"/>
      <p:bldP spid="154632" grpId="0" animBg="1"/>
      <p:bldP spid="154634" grpId="0" animBg="1"/>
      <p:bldP spid="154636" grpId="0" animBg="1"/>
      <p:bldP spid="154637" grpId="0" animBg="1"/>
      <p:bldP spid="154638" grpId="0" animBg="1"/>
      <p:bldP spid="154642" grpId="0" animBg="1"/>
      <p:bldP spid="154643" grpId="0" animBg="1"/>
      <p:bldP spid="154644" grpId="0" animBg="1"/>
      <p:bldP spid="154646" grpId="0" animBg="1"/>
      <p:bldP spid="1546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Jeff Offutt, 2008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E385B-1A35-4B77-A218-8407F6174EAB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Possible Computing Fields (2020)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4572000"/>
            <a:ext cx="2514600" cy="1371600"/>
            <a:chOff x="288" y="3072"/>
            <a:chExt cx="1584" cy="864"/>
          </a:xfrm>
        </p:grpSpPr>
        <p:sp>
          <p:nvSpPr>
            <p:cNvPr id="150532" name="Oval 4"/>
            <p:cNvSpPr>
              <a:spLocks noChangeArrowheads="1"/>
            </p:cNvSpPr>
            <p:nvPr/>
          </p:nvSpPr>
          <p:spPr bwMode="auto">
            <a:xfrm>
              <a:off x="288" y="3072"/>
              <a:ext cx="1584" cy="864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6" name="Text Box 5"/>
            <p:cNvSpPr txBox="1">
              <a:spLocks noChangeArrowheads="1"/>
            </p:cNvSpPr>
            <p:nvPr/>
          </p:nvSpPr>
          <p:spPr bwMode="auto">
            <a:xfrm>
              <a:off x="334" y="3187"/>
              <a:ext cx="1492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Information Technology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371850" y="5715000"/>
            <a:ext cx="2514600" cy="838200"/>
            <a:chOff x="3840" y="1920"/>
            <a:chExt cx="1584" cy="528"/>
          </a:xfrm>
        </p:grpSpPr>
        <p:sp>
          <p:nvSpPr>
            <p:cNvPr id="150535" name="Oval 7"/>
            <p:cNvSpPr>
              <a:spLocks noChangeArrowheads="1"/>
            </p:cNvSpPr>
            <p:nvPr/>
          </p:nvSpPr>
          <p:spPr bwMode="auto">
            <a:xfrm>
              <a:off x="3840" y="1920"/>
              <a:ext cx="1584" cy="528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4" name="Text Box 8"/>
            <p:cNvSpPr txBox="1">
              <a:spLocks noChangeArrowheads="1"/>
            </p:cNvSpPr>
            <p:nvPr/>
          </p:nvSpPr>
          <p:spPr bwMode="auto">
            <a:xfrm>
              <a:off x="3929" y="2011"/>
              <a:ext cx="140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Networking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314700" y="3382963"/>
            <a:ext cx="2514600" cy="1006475"/>
            <a:chOff x="2064" y="1397"/>
            <a:chExt cx="1584" cy="634"/>
          </a:xfrm>
        </p:grpSpPr>
        <p:sp>
          <p:nvSpPr>
            <p:cNvPr id="150538" name="Oval 10"/>
            <p:cNvSpPr>
              <a:spLocks noChangeArrowheads="1"/>
            </p:cNvSpPr>
            <p:nvPr/>
          </p:nvSpPr>
          <p:spPr bwMode="auto">
            <a:xfrm>
              <a:off x="2064" y="1401"/>
              <a:ext cx="1584" cy="624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2" name="Text Box 11"/>
            <p:cNvSpPr txBox="1">
              <a:spLocks noChangeArrowheads="1"/>
            </p:cNvSpPr>
            <p:nvPr/>
          </p:nvSpPr>
          <p:spPr bwMode="auto">
            <a:xfrm>
              <a:off x="2247" y="1397"/>
              <a:ext cx="1219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Computer Science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371850" y="990600"/>
            <a:ext cx="2514600" cy="1219200"/>
            <a:chOff x="2088" y="576"/>
            <a:chExt cx="1584" cy="768"/>
          </a:xfrm>
        </p:grpSpPr>
        <p:sp>
          <p:nvSpPr>
            <p:cNvPr id="150541" name="Oval 13"/>
            <p:cNvSpPr>
              <a:spLocks noChangeArrowheads="1"/>
            </p:cNvSpPr>
            <p:nvPr/>
          </p:nvSpPr>
          <p:spPr bwMode="auto">
            <a:xfrm>
              <a:off x="2088" y="576"/>
              <a:ext cx="1584" cy="768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0" name="Text Box 14"/>
            <p:cNvSpPr txBox="1">
              <a:spLocks noChangeArrowheads="1"/>
            </p:cNvSpPr>
            <p:nvPr/>
          </p:nvSpPr>
          <p:spPr bwMode="auto">
            <a:xfrm>
              <a:off x="2167" y="576"/>
              <a:ext cx="1425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Software Engineering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09600" y="1828800"/>
            <a:ext cx="2514600" cy="1371600"/>
            <a:chOff x="288" y="3072"/>
            <a:chExt cx="1584" cy="864"/>
          </a:xfrm>
        </p:grpSpPr>
        <p:sp>
          <p:nvSpPr>
            <p:cNvPr id="150544" name="Oval 16"/>
            <p:cNvSpPr>
              <a:spLocks noChangeArrowheads="1"/>
            </p:cNvSpPr>
            <p:nvPr/>
          </p:nvSpPr>
          <p:spPr bwMode="auto">
            <a:xfrm>
              <a:off x="288" y="3072"/>
              <a:ext cx="1584" cy="864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8" name="Text Box 17"/>
            <p:cNvSpPr txBox="1">
              <a:spLocks noChangeArrowheads="1"/>
            </p:cNvSpPr>
            <p:nvPr/>
          </p:nvSpPr>
          <p:spPr bwMode="auto">
            <a:xfrm>
              <a:off x="334" y="3187"/>
              <a:ext cx="1492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Artificial Intelligence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324600" y="1828800"/>
            <a:ext cx="2514600" cy="1371600"/>
            <a:chOff x="288" y="3072"/>
            <a:chExt cx="1584" cy="864"/>
          </a:xfrm>
        </p:grpSpPr>
        <p:sp>
          <p:nvSpPr>
            <p:cNvPr id="150547" name="Oval 19"/>
            <p:cNvSpPr>
              <a:spLocks noChangeArrowheads="1"/>
            </p:cNvSpPr>
            <p:nvPr/>
          </p:nvSpPr>
          <p:spPr bwMode="auto">
            <a:xfrm>
              <a:off x="288" y="3072"/>
              <a:ext cx="1584" cy="864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6" name="Text Box 20"/>
            <p:cNvSpPr txBox="1">
              <a:spLocks noChangeArrowheads="1"/>
            </p:cNvSpPr>
            <p:nvPr/>
          </p:nvSpPr>
          <p:spPr bwMode="auto">
            <a:xfrm>
              <a:off x="334" y="3187"/>
              <a:ext cx="1492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Games &amp; Graphics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324600" y="4572000"/>
            <a:ext cx="2514600" cy="1371600"/>
            <a:chOff x="288" y="3072"/>
            <a:chExt cx="1584" cy="864"/>
          </a:xfrm>
        </p:grpSpPr>
        <p:sp>
          <p:nvSpPr>
            <p:cNvPr id="150550" name="Oval 22"/>
            <p:cNvSpPr>
              <a:spLocks noChangeArrowheads="1"/>
            </p:cNvSpPr>
            <p:nvPr/>
          </p:nvSpPr>
          <p:spPr bwMode="auto">
            <a:xfrm>
              <a:off x="288" y="3072"/>
              <a:ext cx="1584" cy="864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94" name="Text Box 23"/>
            <p:cNvSpPr txBox="1">
              <a:spLocks noChangeArrowheads="1"/>
            </p:cNvSpPr>
            <p:nvPr/>
          </p:nvSpPr>
          <p:spPr bwMode="auto">
            <a:xfrm>
              <a:off x="334" y="3187"/>
              <a:ext cx="1492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sv-SE" sz="3000" b="0">
                  <a:solidFill>
                    <a:srgbClr val="FFFF00"/>
                  </a:solidFill>
                  <a:latin typeface="Comic Sans MS" pitchFamily="66" charset="0"/>
                  <a:ea typeface="ＭＳ Ｐゴシック" pitchFamily="48" charset="-128"/>
                  <a:cs typeface="Arial" pitchFamily="34" charset="0"/>
                </a:rPr>
                <a:t>Information Systems</a:t>
              </a:r>
            </a:p>
          </p:txBody>
        </p:sp>
      </p:grpSp>
      <p:sp>
        <p:nvSpPr>
          <p:cNvPr id="150552" name="AutoShape 24"/>
          <p:cNvSpPr>
            <a:spLocks noChangeArrowheads="1"/>
          </p:cNvSpPr>
          <p:nvPr/>
        </p:nvSpPr>
        <p:spPr bwMode="auto">
          <a:xfrm>
            <a:off x="152400" y="5867400"/>
            <a:ext cx="22860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no math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no programming</a:t>
            </a:r>
          </a:p>
        </p:txBody>
      </p:sp>
      <p:sp>
        <p:nvSpPr>
          <p:cNvPr id="150553" name="AutoShape 25"/>
          <p:cNvSpPr>
            <a:spLocks noChangeArrowheads="1"/>
          </p:cNvSpPr>
          <p:nvPr/>
        </p:nvSpPr>
        <p:spPr bwMode="auto">
          <a:xfrm>
            <a:off x="6858000" y="3048000"/>
            <a:ext cx="22860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math, programming,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algorithms</a:t>
            </a:r>
          </a:p>
        </p:txBody>
      </p:sp>
      <p:sp>
        <p:nvSpPr>
          <p:cNvPr id="150554" name="AutoShape 26"/>
          <p:cNvSpPr>
            <a:spLocks noChangeArrowheads="1"/>
          </p:cNvSpPr>
          <p:nvPr/>
        </p:nvSpPr>
        <p:spPr bwMode="auto">
          <a:xfrm>
            <a:off x="0" y="1447800"/>
            <a:ext cx="23622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programming,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algorithms, creativity</a:t>
            </a:r>
          </a:p>
        </p:txBody>
      </p:sp>
      <p:sp>
        <p:nvSpPr>
          <p:cNvPr id="150555" name="AutoShape 27"/>
          <p:cNvSpPr>
            <a:spLocks noChangeArrowheads="1"/>
          </p:cNvSpPr>
          <p:nvPr/>
        </p:nvSpPr>
        <p:spPr bwMode="auto">
          <a:xfrm>
            <a:off x="5486400" y="990600"/>
            <a:ext cx="28956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programming, algorithms,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analysis, design</a:t>
            </a:r>
          </a:p>
        </p:txBody>
      </p:sp>
      <p:sp>
        <p:nvSpPr>
          <p:cNvPr id="150556" name="AutoShape 28"/>
          <p:cNvSpPr>
            <a:spLocks noChangeArrowheads="1"/>
          </p:cNvSpPr>
          <p:nvPr/>
        </p:nvSpPr>
        <p:spPr bwMode="auto">
          <a:xfrm>
            <a:off x="6705600" y="5867400"/>
            <a:ext cx="22860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analysis, design,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programming</a:t>
            </a:r>
          </a:p>
        </p:txBody>
      </p:sp>
      <p:sp>
        <p:nvSpPr>
          <p:cNvPr id="150557" name="AutoShape 29"/>
          <p:cNvSpPr>
            <a:spLocks noChangeArrowheads="1"/>
          </p:cNvSpPr>
          <p:nvPr/>
        </p:nvSpPr>
        <p:spPr bwMode="auto">
          <a:xfrm>
            <a:off x="2743200" y="6324600"/>
            <a:ext cx="22860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analysis, problem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solving, design</a:t>
            </a:r>
          </a:p>
        </p:txBody>
      </p:sp>
      <p:sp>
        <p:nvSpPr>
          <p:cNvPr id="150558" name="AutoShape 30"/>
          <p:cNvSpPr>
            <a:spLocks noChangeArrowheads="1"/>
          </p:cNvSpPr>
          <p:nvPr/>
        </p:nvSpPr>
        <p:spPr bwMode="auto">
          <a:xfrm>
            <a:off x="3962400" y="4343400"/>
            <a:ext cx="22860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theory, algorithms,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programming</a:t>
            </a:r>
          </a:p>
        </p:txBody>
      </p:sp>
      <p:sp>
        <p:nvSpPr>
          <p:cNvPr id="150559" name="AutoShape 31"/>
          <p:cNvSpPr>
            <a:spLocks noChangeArrowheads="1"/>
          </p:cNvSpPr>
          <p:nvPr/>
        </p:nvSpPr>
        <p:spPr bwMode="auto">
          <a:xfrm rot="-5400000">
            <a:off x="4038600" y="2590800"/>
            <a:ext cx="1066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60" name="AutoShape 32"/>
          <p:cNvSpPr>
            <a:spLocks noChangeArrowheads="1"/>
          </p:cNvSpPr>
          <p:nvPr/>
        </p:nvSpPr>
        <p:spPr bwMode="auto">
          <a:xfrm rot="-7669847">
            <a:off x="2758281" y="3071019"/>
            <a:ext cx="827088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61" name="AutoShape 33"/>
          <p:cNvSpPr>
            <a:spLocks noChangeArrowheads="1"/>
          </p:cNvSpPr>
          <p:nvPr/>
        </p:nvSpPr>
        <p:spPr bwMode="auto">
          <a:xfrm rot="-2998904">
            <a:off x="5507038" y="2978150"/>
            <a:ext cx="1066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62" name="AutoShape 34"/>
          <p:cNvSpPr>
            <a:spLocks noChangeArrowheads="1"/>
          </p:cNvSpPr>
          <p:nvPr/>
        </p:nvSpPr>
        <p:spPr bwMode="auto">
          <a:xfrm rot="2982868">
            <a:off x="5510213" y="4333875"/>
            <a:ext cx="1066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63" name="AutoShape 35"/>
          <p:cNvSpPr>
            <a:spLocks noChangeArrowheads="1"/>
          </p:cNvSpPr>
          <p:nvPr/>
        </p:nvSpPr>
        <p:spPr bwMode="auto">
          <a:xfrm rot="7683193">
            <a:off x="2759075" y="4297363"/>
            <a:ext cx="8763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64" name="AutoShape 36"/>
          <p:cNvSpPr>
            <a:spLocks noChangeArrowheads="1"/>
          </p:cNvSpPr>
          <p:nvPr/>
        </p:nvSpPr>
        <p:spPr bwMode="auto">
          <a:xfrm rot="5400000" flipV="1">
            <a:off x="3962400" y="4800600"/>
            <a:ext cx="1219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05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0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50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50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50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50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50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50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50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5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5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2" grpId="0" animBg="1"/>
      <p:bldP spid="150553" grpId="0" animBg="1"/>
      <p:bldP spid="150554" grpId="0" animBg="1"/>
      <p:bldP spid="150555" grpId="0" animBg="1"/>
      <p:bldP spid="150556" grpId="0" animBg="1"/>
      <p:bldP spid="150557" grpId="0" animBg="1"/>
      <p:bldP spid="150558" grpId="0" animBg="1"/>
      <p:bldP spid="150559" grpId="0" animBg="1"/>
      <p:bldP spid="150560" grpId="0" animBg="1"/>
      <p:bldP spid="150561" grpId="0" animBg="1"/>
      <p:bldP spid="150562" grpId="0" animBg="1"/>
      <p:bldP spid="150563" grpId="0" animBg="1"/>
      <p:bldP spid="1505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97" y="0"/>
            <a:ext cx="6797310" cy="1723604"/>
          </a:xfrm>
        </p:spPr>
        <p:txBody>
          <a:bodyPr/>
          <a:lstStyle/>
          <a:p>
            <a:r>
              <a:rPr lang="en-US" dirty="0" smtClean="0"/>
              <a:t>Evolution of Formalism in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2290"/>
            <a:ext cx="9144000" cy="496851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1970s</a:t>
            </a:r>
            <a:r>
              <a:rPr lang="en-US" sz="2800" dirty="0" smtClean="0"/>
              <a:t> : Attempts to “</a:t>
            </a:r>
            <a:r>
              <a:rPr lang="en-US" sz="2800" dirty="0" smtClean="0">
                <a:solidFill>
                  <a:schemeClr val="tx2"/>
                </a:solidFill>
              </a:rPr>
              <a:t>prove</a:t>
            </a:r>
            <a:r>
              <a:rPr lang="en-US" sz="2800" dirty="0" smtClean="0"/>
              <a:t>” programs work “</a:t>
            </a:r>
            <a:r>
              <a:rPr lang="en-US" sz="2800" dirty="0" smtClean="0">
                <a:solidFill>
                  <a:schemeClr val="tx2"/>
                </a:solidFill>
              </a:rPr>
              <a:t>correctly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400" dirty="0" smtClean="0"/>
              <a:t>The proof always comes back </a:t>
            </a:r>
            <a:r>
              <a:rPr lang="en-US" sz="2400" dirty="0" smtClean="0">
                <a:solidFill>
                  <a:schemeClr val="tx2"/>
                </a:solidFill>
              </a:rPr>
              <a:t>false</a:t>
            </a:r>
            <a:r>
              <a:rPr lang="en-US" sz="2400" dirty="0" smtClean="0"/>
              <a:t> –then what ?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 smtClean="0"/>
              <a:t>is “</a:t>
            </a:r>
            <a:r>
              <a:rPr lang="en-US" sz="2400" dirty="0" smtClean="0">
                <a:solidFill>
                  <a:schemeClr val="tx2"/>
                </a:solidFill>
              </a:rPr>
              <a:t>correctness</a:t>
            </a:r>
            <a:r>
              <a:rPr lang="en-US" sz="2400" dirty="0" smtClean="0"/>
              <a:t>” ?   Is a </a:t>
            </a:r>
            <a:r>
              <a:rPr lang="en-US" sz="2400" dirty="0" smtClean="0">
                <a:solidFill>
                  <a:schemeClr val="tx2"/>
                </a:solidFill>
              </a:rPr>
              <a:t>train</a:t>
            </a:r>
            <a:r>
              <a:rPr lang="en-US" sz="2400" dirty="0" smtClean="0"/>
              <a:t> correct ?</a:t>
            </a:r>
          </a:p>
          <a:p>
            <a:pPr lvl="1"/>
            <a:r>
              <a:rPr lang="en-US" sz="2400" dirty="0" smtClean="0"/>
              <a:t>Proofs are </a:t>
            </a:r>
            <a:r>
              <a:rPr lang="en-US" sz="2400" dirty="0" smtClean="0">
                <a:solidFill>
                  <a:schemeClr val="tx2"/>
                </a:solidFill>
              </a:rPr>
              <a:t>social processes</a:t>
            </a:r>
            <a:r>
              <a:rPr lang="en-US" sz="2400" dirty="0" smtClean="0"/>
              <a:t>, not automated … nobody wants to read proofs of programs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1980s—1990s</a:t>
            </a:r>
            <a:r>
              <a:rPr lang="en-US" sz="2800" dirty="0" smtClean="0"/>
              <a:t> : Formal </a:t>
            </a:r>
            <a:r>
              <a:rPr lang="en-US" sz="2800" dirty="0" smtClean="0">
                <a:solidFill>
                  <a:schemeClr val="tx2"/>
                </a:solidFill>
              </a:rPr>
              <a:t>specifications</a:t>
            </a:r>
          </a:p>
          <a:p>
            <a:pPr lvl="1"/>
            <a:r>
              <a:rPr lang="en-US" sz="2400" dirty="0" smtClean="0"/>
              <a:t>Mathematical descriptions of </a:t>
            </a:r>
            <a:r>
              <a:rPr lang="en-US" sz="2400" dirty="0" smtClean="0">
                <a:solidFill>
                  <a:schemeClr val="tx2"/>
                </a:solidFill>
              </a:rPr>
              <a:t>behavior</a:t>
            </a:r>
          </a:p>
          <a:p>
            <a:pPr lvl="1"/>
            <a:r>
              <a:rPr lang="en-US" sz="2400" dirty="0" smtClean="0"/>
              <a:t>Specification-based testing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1990s—2000s</a:t>
            </a:r>
            <a:r>
              <a:rPr lang="en-US" sz="2800" dirty="0" smtClean="0"/>
              <a:t> : Semi-formal </a:t>
            </a:r>
            <a:r>
              <a:rPr lang="en-US" sz="2800" dirty="0" smtClean="0">
                <a:solidFill>
                  <a:schemeClr val="tx2"/>
                </a:solidFill>
              </a:rPr>
              <a:t>modeling</a:t>
            </a:r>
          </a:p>
          <a:p>
            <a:pPr lvl="1"/>
            <a:r>
              <a:rPr lang="en-US" sz="2400" dirty="0" smtClean="0"/>
              <a:t>Usually no formal </a:t>
            </a:r>
            <a:r>
              <a:rPr lang="en-US" sz="2400" dirty="0" smtClean="0">
                <a:solidFill>
                  <a:schemeClr val="tx2"/>
                </a:solidFill>
              </a:rPr>
              <a:t>semantics</a:t>
            </a:r>
          </a:p>
          <a:p>
            <a:pPr lvl="1"/>
            <a:r>
              <a:rPr lang="en-US" sz="2400" dirty="0" smtClean="0"/>
              <a:t>Model-based testing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unchBarri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21" y="1478789"/>
            <a:ext cx="3678540" cy="2754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2414" y="1042952"/>
            <a:ext cx="4265911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What 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software does</a:t>
            </a:r>
            <a:endParaRPr lang="en-US" altLang="zh-CN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42345" y="1042952"/>
            <a:ext cx="4480715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How 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software does it</a:t>
            </a:r>
            <a:endParaRPr lang="en-US" altLang="zh-CN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1992" y="1908490"/>
            <a:ext cx="244490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Definitional</a:t>
            </a:r>
            <a:endParaRPr lang="en-US" altLang="zh-CN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686332" y="1908490"/>
            <a:ext cx="2247731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Procedural</a:t>
            </a:r>
            <a:endParaRPr lang="en-US" altLang="zh-CN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4587" y="2806598"/>
            <a:ext cx="1273105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Z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VDM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CSP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CCS</a:t>
            </a:r>
            <a:b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</a:b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HOL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LOTOS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753140" y="2806598"/>
            <a:ext cx="881973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C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Java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82822" y="2806598"/>
            <a:ext cx="1000594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SOFL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FSMs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PNs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237275" y="2806598"/>
            <a:ext cx="755335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Lisp</a:t>
            </a:r>
          </a:p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APL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821821" y="3685521"/>
            <a:ext cx="5374718" cy="13960"/>
          </a:xfrm>
          <a:prstGeom prst="line">
            <a:avLst/>
          </a:prstGeom>
          <a:ln w="762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584675" y="4221246"/>
            <a:ext cx="1981633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Statecharts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523506" y="5501216"/>
            <a:ext cx="8083016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Crossing the “What / How” barrier is very hard !!</a:t>
            </a:r>
            <a:endParaRPr lang="en-US" sz="3200" b="1" dirty="0">
              <a:solidFill>
                <a:srgbClr val="FFFF00"/>
              </a:solidFill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5"/>
          <p:cNvSpPr>
            <a:spLocks noChangeArrowheads="1"/>
          </p:cNvSpPr>
          <p:nvPr/>
        </p:nvSpPr>
        <p:spPr bwMode="auto">
          <a:xfrm>
            <a:off x="4851206" y="1403866"/>
            <a:ext cx="2931663" cy="1736646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Engineers </a:t>
            </a:r>
            <a:r>
              <a:rPr lang="en-US" sz="3200" b="1" dirty="0" smtClean="0">
                <a:latin typeface="Baskerville Old Face" pitchFamily="18" charset="0"/>
                <a:cs typeface="Arial" pitchFamily="34" charset="0"/>
              </a:rPr>
              <a:t>think</a:t>
            </a:r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 procedurally </a:t>
            </a:r>
            <a:r>
              <a:rPr lang="en-US" sz="3200" b="1" dirty="0" smtClean="0">
                <a:latin typeface="Baskerville Old Face" pitchFamily="18" charset="0"/>
                <a:cs typeface="Arial" pitchFamily="34" charset="0"/>
              </a:rPr>
              <a:t>about</a:t>
            </a:r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 </a:t>
            </a:r>
            <a:r>
              <a:rPr lang="en-US" sz="3200" b="1" u="sng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how</a:t>
            </a:r>
            <a:endParaRPr lang="en-US" sz="3200" b="1" u="sng" dirty="0">
              <a:solidFill>
                <a:srgbClr val="FFFF00"/>
              </a:solidFill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167524" y="1507406"/>
            <a:ext cx="3469135" cy="1736646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Mathematicians </a:t>
            </a:r>
            <a:r>
              <a:rPr lang="en-US" sz="3200" b="1" dirty="0" smtClean="0">
                <a:latin typeface="Baskerville Old Face" pitchFamily="18" charset="0"/>
                <a:cs typeface="Arial" pitchFamily="34" charset="0"/>
              </a:rPr>
              <a:t>think</a:t>
            </a:r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definitionally</a:t>
            </a:r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Baskerville Old Face" pitchFamily="18" charset="0"/>
                <a:cs typeface="Arial" pitchFamily="34" charset="0"/>
              </a:rPr>
              <a:t>about</a:t>
            </a:r>
            <a:r>
              <a:rPr lang="en-US" sz="3200" b="1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 </a:t>
            </a:r>
            <a:r>
              <a:rPr lang="en-US" sz="3200" b="1" u="sng" dirty="0" smtClean="0">
                <a:solidFill>
                  <a:srgbClr val="FFFF00"/>
                </a:solidFill>
                <a:latin typeface="Baskerville Old Face" pitchFamily="18" charset="0"/>
                <a:cs typeface="Arial" pitchFamily="34" charset="0"/>
              </a:rPr>
              <a:t>what</a:t>
            </a:r>
            <a:endParaRPr lang="en-US" sz="3200" b="1" u="sng" dirty="0">
              <a:solidFill>
                <a:srgbClr val="FFFF00"/>
              </a:solidFill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Versus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86" y="810491"/>
            <a:ext cx="8857814" cy="55903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We’ve been trying for </a:t>
            </a:r>
            <a:r>
              <a:rPr lang="en-US" dirty="0" smtClean="0">
                <a:solidFill>
                  <a:srgbClr val="FFFF00"/>
                </a:solidFill>
              </a:rPr>
              <a:t>30 years </a:t>
            </a:r>
            <a:r>
              <a:rPr lang="en-US" dirty="0" smtClean="0"/>
              <a:t>to cross this barrier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pic>
        <p:nvPicPr>
          <p:cNvPr id="12" name="Picture 11" descr="womanengin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31" y="3786095"/>
            <a:ext cx="1863693" cy="2781631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912481" y="2673398"/>
            <a:ext cx="1854963" cy="3808437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MODULE main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#define false 0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#define true 1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VAR               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x, y : </a:t>
            </a:r>
            <a:r>
              <a:rPr lang="en-US" altLang="zh-CN" sz="1200" dirty="0" err="1">
                <a:solidFill>
                  <a:schemeClr val="bg1"/>
                </a:solidFill>
                <a:ea typeface="宋体" charset="-122"/>
              </a:rPr>
              <a:t>boolean</a:t>
            </a:r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ASSIGN          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init (x) := false;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init (y) := false;</a:t>
            </a:r>
          </a:p>
          <a:p>
            <a:pPr algn="l"/>
            <a:endParaRPr lang="en-US" altLang="zh-CN" sz="400" dirty="0">
              <a:solidFill>
                <a:schemeClr val="bg1"/>
              </a:solidFill>
              <a:ea typeface="宋体" charset="-122"/>
            </a:endParaRP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next (x) := case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!x &amp; y : true;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!y        : true;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x         : false;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true    : x;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</a:t>
            </a:r>
            <a:r>
              <a:rPr lang="en-US" altLang="zh-CN" sz="1200" dirty="0" err="1">
                <a:solidFill>
                  <a:schemeClr val="bg1"/>
                </a:solidFill>
                <a:ea typeface="宋体" charset="-122"/>
              </a:rPr>
              <a:t>esac</a:t>
            </a:r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;</a:t>
            </a:r>
          </a:p>
          <a:p>
            <a:pPr algn="l"/>
            <a:endParaRPr lang="en-US" altLang="zh-CN" sz="400" dirty="0">
              <a:solidFill>
                <a:schemeClr val="bg1"/>
              </a:solidFill>
              <a:ea typeface="宋体" charset="-122"/>
            </a:endParaRP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next (y) := case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x &amp; !y : false;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x &amp; y  : y;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!x &amp; y : false;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     true    : true;</a:t>
            </a:r>
          </a:p>
          <a:p>
            <a:pPr algn="l"/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               </a:t>
            </a:r>
            <a:r>
              <a:rPr lang="en-US" altLang="zh-CN" sz="1200" dirty="0" err="1">
                <a:solidFill>
                  <a:schemeClr val="bg1"/>
                </a:solidFill>
                <a:ea typeface="宋体" charset="-122"/>
              </a:rPr>
              <a:t>esac</a:t>
            </a:r>
            <a:r>
              <a:rPr lang="en-US" altLang="zh-CN" sz="1200" dirty="0">
                <a:solidFill>
                  <a:schemeClr val="bg1"/>
                </a:solidFill>
                <a:ea typeface="宋体" charset="-122"/>
              </a:rPr>
              <a:t>;</a:t>
            </a:r>
            <a:endParaRPr lang="zh-CN" altLang="en-US" sz="1200" dirty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084854" y="2982394"/>
            <a:ext cx="1947462" cy="2120092"/>
            <a:chOff x="5207194" y="2793936"/>
            <a:chExt cx="1947462" cy="2120092"/>
          </a:xfrm>
        </p:grpSpPr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5207194" y="2793936"/>
              <a:ext cx="1947462" cy="21200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5534295" y="2991264"/>
              <a:ext cx="555625" cy="469900"/>
              <a:chOff x="2951" y="990"/>
              <a:chExt cx="350" cy="296"/>
            </a:xfrm>
          </p:grpSpPr>
          <p:sp>
            <p:nvSpPr>
              <p:cNvPr id="33" name="Oval 9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2969" y="1013"/>
                <a:ext cx="31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FF</a:t>
                </a:r>
              </a:p>
            </p:txBody>
          </p:sp>
        </p:grp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5318876" y="2896763"/>
              <a:ext cx="250960" cy="1898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41"/>
            <p:cNvGrpSpPr>
              <a:grpSpLocks/>
            </p:cNvGrpSpPr>
            <p:nvPr/>
          </p:nvGrpSpPr>
          <p:grpSpPr bwMode="auto">
            <a:xfrm>
              <a:off x="5534294" y="4100926"/>
              <a:ext cx="555626" cy="469900"/>
              <a:chOff x="2951" y="990"/>
              <a:chExt cx="350" cy="296"/>
            </a:xfrm>
          </p:grpSpPr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3"/>
              <p:cNvSpPr txBox="1">
                <a:spLocks noChangeArrowheads="1"/>
              </p:cNvSpPr>
              <p:nvPr/>
            </p:nvSpPr>
            <p:spPr bwMode="auto">
              <a:xfrm>
                <a:off x="2960" y="1013"/>
                <a:ext cx="32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TF</a:t>
                </a:r>
              </a:p>
            </p:txBody>
          </p:sp>
        </p:grpSp>
        <p:grpSp>
          <p:nvGrpSpPr>
            <p:cNvPr id="20" name="Group 44"/>
            <p:cNvGrpSpPr>
              <a:grpSpLocks/>
            </p:cNvGrpSpPr>
            <p:nvPr/>
          </p:nvGrpSpPr>
          <p:grpSpPr bwMode="auto">
            <a:xfrm>
              <a:off x="6489188" y="4100926"/>
              <a:ext cx="555626" cy="469900"/>
              <a:chOff x="2951" y="990"/>
              <a:chExt cx="350" cy="296"/>
            </a:xfrm>
          </p:grpSpPr>
          <p:sp>
            <p:nvSpPr>
              <p:cNvPr id="29" name="Oval 45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2960" y="1013"/>
                <a:ext cx="32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FT</a:t>
                </a:r>
              </a:p>
            </p:txBody>
          </p:sp>
        </p:grpSp>
        <p:grpSp>
          <p:nvGrpSpPr>
            <p:cNvPr id="21" name="Group 47"/>
            <p:cNvGrpSpPr>
              <a:grpSpLocks/>
            </p:cNvGrpSpPr>
            <p:nvPr/>
          </p:nvGrpSpPr>
          <p:grpSpPr bwMode="auto">
            <a:xfrm>
              <a:off x="6487593" y="2992851"/>
              <a:ext cx="555625" cy="469900"/>
              <a:chOff x="2951" y="990"/>
              <a:chExt cx="350" cy="296"/>
            </a:xfrm>
          </p:grpSpPr>
          <p:sp>
            <p:nvSpPr>
              <p:cNvPr id="27" name="Oval 48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/>
            </p:nvSpPr>
            <p:spPr bwMode="auto">
              <a:xfrm>
                <a:off x="2951" y="1013"/>
                <a:ext cx="33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TT</a:t>
                </a:r>
              </a:p>
            </p:txBody>
          </p:sp>
        </p:grpSp>
        <p:sp>
          <p:nvSpPr>
            <p:cNvPr id="22" name="Line 50"/>
            <p:cNvSpPr>
              <a:spLocks noChangeShapeType="1"/>
            </p:cNvSpPr>
            <p:nvPr/>
          </p:nvSpPr>
          <p:spPr bwMode="auto">
            <a:xfrm>
              <a:off x="6079712" y="3224831"/>
              <a:ext cx="406293" cy="13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1"/>
            <p:cNvSpPr>
              <a:spLocks noChangeShapeType="1"/>
            </p:cNvSpPr>
            <p:nvPr/>
          </p:nvSpPr>
          <p:spPr bwMode="auto">
            <a:xfrm>
              <a:off x="6766993" y="3467513"/>
              <a:ext cx="0" cy="628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52"/>
            <p:cNvSpPr>
              <a:spLocks/>
            </p:cNvSpPr>
            <p:nvPr/>
          </p:nvSpPr>
          <p:spPr bwMode="auto">
            <a:xfrm>
              <a:off x="5284110" y="4373649"/>
              <a:ext cx="490538" cy="441325"/>
            </a:xfrm>
            <a:custGeom>
              <a:avLst/>
              <a:gdLst>
                <a:gd name="T0" fmla="*/ 309 w 309"/>
                <a:gd name="T1" fmla="*/ 129 h 278"/>
                <a:gd name="T2" fmla="*/ 111 w 309"/>
                <a:gd name="T3" fmla="*/ 276 h 278"/>
                <a:gd name="T4" fmla="*/ 7 w 309"/>
                <a:gd name="T5" fmla="*/ 140 h 278"/>
                <a:gd name="T6" fmla="*/ 151 w 309"/>
                <a:gd name="T7" fmla="*/ 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9"/>
                <a:gd name="T13" fmla="*/ 0 h 278"/>
                <a:gd name="T14" fmla="*/ 309 w 309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9" h="278">
                  <a:moveTo>
                    <a:pt x="309" y="129"/>
                  </a:moveTo>
                  <a:cubicBezTo>
                    <a:pt x="276" y="154"/>
                    <a:pt x="161" y="274"/>
                    <a:pt x="111" y="276"/>
                  </a:cubicBezTo>
                  <a:cubicBezTo>
                    <a:pt x="61" y="278"/>
                    <a:pt x="0" y="186"/>
                    <a:pt x="7" y="140"/>
                  </a:cubicBezTo>
                  <a:cubicBezTo>
                    <a:pt x="14" y="94"/>
                    <a:pt x="121" y="29"/>
                    <a:pt x="15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61"/>
            <p:cNvSpPr>
              <a:spLocks noChangeShapeType="1"/>
            </p:cNvSpPr>
            <p:nvPr/>
          </p:nvSpPr>
          <p:spPr bwMode="auto">
            <a:xfrm flipH="1">
              <a:off x="6093672" y="4329525"/>
              <a:ext cx="398683" cy="5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" name="Picture 10" descr="scienti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96" y="3838841"/>
            <a:ext cx="2935961" cy="2748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tx2"/>
                </a:solidFill>
              </a:rPr>
              <a:t>Make</a:t>
            </a:r>
            <a:r>
              <a:rPr lang="en-US" dirty="0" smtClean="0"/>
              <a:t>” engineers use formal methods ?</a:t>
            </a:r>
          </a:p>
          <a:p>
            <a:pPr lvl="1"/>
            <a:r>
              <a:rPr lang="en-US" dirty="0" smtClean="0"/>
              <a:t>We do not have that power …</a:t>
            </a:r>
          </a:p>
          <a:p>
            <a:pPr lvl="1"/>
            <a:r>
              <a:rPr lang="en-US" dirty="0" smtClean="0"/>
              <a:t>and … they </a:t>
            </a:r>
            <a:r>
              <a:rPr lang="en-US" dirty="0" err="1" smtClean="0"/>
              <a:t>ain’t</a:t>
            </a:r>
            <a:r>
              <a:rPr lang="en-US" dirty="0" smtClean="0"/>
              <a:t> mathematicians 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Teach</a:t>
            </a:r>
            <a:r>
              <a:rPr lang="en-US" dirty="0" smtClean="0"/>
              <a:t> them formal methods are </a:t>
            </a:r>
            <a:r>
              <a:rPr lang="en-US" dirty="0" smtClean="0">
                <a:solidFill>
                  <a:schemeClr val="tx2"/>
                </a:solidFill>
              </a:rPr>
              <a:t>better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It’s been a hard sell for a very long time …</a:t>
            </a:r>
          </a:p>
          <a:p>
            <a:pPr lvl="1"/>
            <a:r>
              <a:rPr lang="en-US" dirty="0" smtClean="0"/>
              <a:t>and … they </a:t>
            </a:r>
            <a:r>
              <a:rPr lang="en-US" dirty="0" err="1" smtClean="0"/>
              <a:t>ain’t</a:t>
            </a:r>
            <a:r>
              <a:rPr lang="en-US" dirty="0" smtClean="0"/>
              <a:t> mathematicians 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Give up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“if you can’t beat ‘</a:t>
            </a:r>
            <a:r>
              <a:rPr lang="en-US" dirty="0" err="1" smtClean="0"/>
              <a:t>em</a:t>
            </a:r>
            <a:r>
              <a:rPr lang="en-US" dirty="0" smtClean="0"/>
              <a:t>, join ‘</a:t>
            </a:r>
            <a:r>
              <a:rPr lang="en-US" dirty="0" err="1" smtClean="0"/>
              <a:t>em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Infiltrate</a:t>
            </a:r>
            <a:r>
              <a:rPr lang="en-US" dirty="0" smtClean="0"/>
              <a:t> them …</a:t>
            </a:r>
          </a:p>
          <a:p>
            <a:pPr lvl="1"/>
            <a:r>
              <a:rPr lang="en-US" dirty="0" smtClean="0"/>
              <a:t>They </a:t>
            </a:r>
            <a:r>
              <a:rPr lang="en-US" dirty="0" err="1" smtClean="0"/>
              <a:t>ain’t</a:t>
            </a:r>
            <a:r>
              <a:rPr lang="en-US" dirty="0" smtClean="0"/>
              <a:t> mathematicians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8" name="Rounded Rectangle 7"/>
          <p:cNvSpPr/>
          <p:nvPr/>
        </p:nvSpPr>
        <p:spPr>
          <a:xfrm>
            <a:off x="5535262" y="5200214"/>
            <a:ext cx="3252751" cy="1312269"/>
          </a:xfrm>
          <a:prstGeom prst="roundRect">
            <a:avLst/>
          </a:prstGeom>
          <a:solidFill>
            <a:srgbClr val="00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But they don’t need to be !!!</a:t>
            </a:r>
            <a:endParaRPr lang="en-US" altLang="zh-CN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249" y="0"/>
            <a:ext cx="6814750" cy="1219200"/>
          </a:xfrm>
        </p:spPr>
        <p:txBody>
          <a:bodyPr/>
          <a:lstStyle/>
          <a:p>
            <a:r>
              <a:rPr lang="en-US" dirty="0" smtClean="0"/>
              <a:t>ICFEM – 10 Year Anniversary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323070"/>
          </a:xfrm>
        </p:spPr>
        <p:txBody>
          <a:bodyPr/>
          <a:lstStyle/>
          <a:p>
            <a:r>
              <a:rPr lang="en-US" dirty="0" smtClean="0"/>
              <a:t>ICFEM 1 – 1997 in Hiroshima</a:t>
            </a:r>
          </a:p>
          <a:p>
            <a:r>
              <a:rPr lang="en-US" dirty="0" smtClean="0"/>
              <a:t>Florida, Macau, Manchester, Seattle, Singapore, Shanghai, York, Brisbane, Hiroshima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6605" y="2857767"/>
            <a:ext cx="8361406" cy="1815882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The challenge is to scale up formal methods and integrate them into engineering development processes ...  bring together those interested in the application of formal engineering methods to computer systems.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4897498"/>
            <a:ext cx="9144000" cy="151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papers on engineering of formal methods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Growth of this conference has</a:t>
            </a:r>
            <a:r>
              <a:rPr lang="en-US" sz="3200" kern="0" dirty="0" smtClean="0">
                <a:latin typeface="+mn-lt"/>
              </a:rPr>
              <a:t> proved it to be an undeniable success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Isolate</a:t>
            </a:r>
          </a:p>
          <a:p>
            <a:pPr marL="914400" lvl="1" indent="-514350"/>
            <a:r>
              <a:rPr lang="en-US" dirty="0" smtClean="0"/>
              <a:t>One mathematician supporting a group of engineers</a:t>
            </a:r>
          </a:p>
          <a:p>
            <a:pPr marL="914400" lvl="1" indent="-514350"/>
            <a:r>
              <a:rPr lang="en-US" dirty="0" smtClean="0"/>
              <a:t>An “enabler” to cross the barrier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Disguise</a:t>
            </a:r>
          </a:p>
          <a:p>
            <a:pPr marL="914400" lvl="1" indent="-514350"/>
            <a:r>
              <a:rPr lang="en-US" dirty="0" smtClean="0"/>
              <a:t>Refine the formal methods into engineering techniques</a:t>
            </a:r>
          </a:p>
          <a:p>
            <a:pPr marL="914400" lvl="1" indent="-514350"/>
            <a:r>
              <a:rPr lang="en-US" dirty="0" smtClean="0"/>
              <a:t>Hide the math in programming standards, frameworks or language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Embed</a:t>
            </a:r>
          </a:p>
          <a:p>
            <a:pPr marL="914400" lvl="1" indent="-514350"/>
            <a:r>
              <a:rPr lang="en-US" dirty="0" smtClean="0"/>
              <a:t>Put the math into tools</a:t>
            </a:r>
          </a:p>
          <a:p>
            <a:pPr marL="914400" lvl="1" indent="-514350"/>
            <a:r>
              <a:rPr lang="en-US" dirty="0" smtClean="0"/>
              <a:t>Hide them in processes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7" name="Rounded Rectangle 6"/>
          <p:cNvSpPr/>
          <p:nvPr/>
        </p:nvSpPr>
        <p:spPr>
          <a:xfrm>
            <a:off x="4362595" y="4111310"/>
            <a:ext cx="4697642" cy="2450034"/>
          </a:xfrm>
          <a:prstGeom prst="roundRect">
            <a:avLst/>
          </a:prstGeom>
          <a:solidFill>
            <a:srgbClr val="00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All this science,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 don't understand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It's just my job,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5 days a week.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 rocket man!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 – Elton John</a:t>
            </a:r>
            <a:endParaRPr lang="en-US" altLang="zh-CN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Isolate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Building </a:t>
            </a:r>
            <a:r>
              <a:rPr lang="en-US" dirty="0" smtClean="0">
                <a:solidFill>
                  <a:schemeClr val="tx2"/>
                </a:solidFill>
              </a:rPr>
              <a:t>construction</a:t>
            </a:r>
            <a:r>
              <a:rPr lang="en-US" dirty="0" smtClean="0"/>
              <a:t> takes a lot of math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Civil engineers </a:t>
            </a:r>
            <a:r>
              <a:rPr lang="en-US" dirty="0" smtClean="0">
                <a:solidFill>
                  <a:schemeClr val="tx2"/>
                </a:solidFill>
              </a:rPr>
              <a:t>eat math</a:t>
            </a:r>
            <a:r>
              <a:rPr lang="en-US" dirty="0" smtClean="0"/>
              <a:t> at every meal for four years in college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But in construction … one civil</a:t>
            </a:r>
          </a:p>
          <a:p>
            <a:pPr lvl="1">
              <a:spcBef>
                <a:spcPts val="500"/>
              </a:spcBef>
              <a:buNone/>
            </a:pPr>
            <a:r>
              <a:rPr lang="en-US" dirty="0" smtClean="0"/>
              <a:t>    engineer and </a:t>
            </a:r>
            <a:r>
              <a:rPr lang="en-US" dirty="0" smtClean="0">
                <a:solidFill>
                  <a:schemeClr val="tx2"/>
                </a:solidFill>
              </a:rPr>
              <a:t>hundreds</a:t>
            </a:r>
            <a:r>
              <a:rPr lang="en-US" dirty="0" smtClean="0"/>
              <a:t> of other</a:t>
            </a:r>
          </a:p>
          <a:p>
            <a:pPr lvl="1">
              <a:spcBef>
                <a:spcPts val="500"/>
              </a:spcBef>
              <a:buNone/>
            </a:pPr>
            <a:r>
              <a:rPr lang="en-US" dirty="0" smtClean="0"/>
              <a:t>    professionals …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And the </a:t>
            </a:r>
            <a:r>
              <a:rPr lang="en-US" dirty="0" smtClean="0">
                <a:solidFill>
                  <a:schemeClr val="tx2"/>
                </a:solidFill>
              </a:rPr>
              <a:t>theory</a:t>
            </a:r>
            <a:r>
              <a:rPr lang="en-US" dirty="0" smtClean="0"/>
              <a:t> part ?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Maybe one </a:t>
            </a:r>
            <a:r>
              <a:rPr lang="en-US" dirty="0" smtClean="0">
                <a:solidFill>
                  <a:schemeClr val="tx2"/>
                </a:solidFill>
              </a:rPr>
              <a:t>physicist</a:t>
            </a:r>
            <a:r>
              <a:rPr lang="en-US" dirty="0" smtClean="0"/>
              <a:t> for 1000</a:t>
            </a:r>
          </a:p>
          <a:p>
            <a:pPr lvl="1">
              <a:spcBef>
                <a:spcPts val="500"/>
              </a:spcBef>
              <a:buNone/>
            </a:pPr>
            <a:r>
              <a:rPr lang="en-US" dirty="0" smtClean="0"/>
              <a:t>   engineers !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Why should everyone </a:t>
            </a:r>
            <a:r>
              <a:rPr lang="en-US" dirty="0" smtClean="0">
                <a:solidFill>
                  <a:schemeClr val="tx2"/>
                </a:solidFill>
              </a:rPr>
              <a:t>learn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 formal methods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pic>
        <p:nvPicPr>
          <p:cNvPr id="7" name="Picture 6" descr="buildingConstru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559" y="1982362"/>
            <a:ext cx="3622408" cy="4620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Isolation in Software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052165"/>
          </a:xfrm>
        </p:spPr>
        <p:txBody>
          <a:bodyPr/>
          <a:lstStyle/>
          <a:p>
            <a:r>
              <a:rPr lang="en-US" sz="2800" dirty="0" smtClean="0"/>
              <a:t>At George Mason, Paul Ammann and I have been teaching software testing to MS students for </a:t>
            </a:r>
            <a:r>
              <a:rPr lang="en-US" sz="2800" dirty="0" smtClean="0">
                <a:solidFill>
                  <a:schemeClr val="tx2"/>
                </a:solidFill>
              </a:rPr>
              <a:t>20 years</a:t>
            </a:r>
          </a:p>
          <a:p>
            <a:r>
              <a:rPr lang="en-US" sz="2800" dirty="0" smtClean="0"/>
              <a:t>Previous book (</a:t>
            </a:r>
            <a:r>
              <a:rPr lang="en-US" sz="2800" dirty="0" err="1" smtClean="0"/>
              <a:t>Beizer</a:t>
            </a:r>
            <a:r>
              <a:rPr lang="en-US" sz="2800" dirty="0" smtClean="0"/>
              <a:t>) went out of print in </a:t>
            </a:r>
            <a:r>
              <a:rPr lang="en-US" sz="2800" dirty="0" smtClean="0">
                <a:solidFill>
                  <a:schemeClr val="tx2"/>
                </a:solidFill>
              </a:rPr>
              <a:t>2002</a:t>
            </a:r>
          </a:p>
          <a:p>
            <a:r>
              <a:rPr lang="en-US" sz="2800" dirty="0" smtClean="0"/>
              <a:t>So we started </a:t>
            </a:r>
            <a:r>
              <a:rPr lang="en-US" sz="2800" dirty="0" smtClean="0">
                <a:solidFill>
                  <a:schemeClr val="tx2"/>
                </a:solidFill>
              </a:rPr>
              <a:t>writing our own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29735" y="2982657"/>
            <a:ext cx="7884531" cy="461665"/>
          </a:xfrm>
          <a:prstGeom prst="rect">
            <a:avLst/>
          </a:prstGeom>
          <a:solidFill>
            <a:srgbClr val="3333FF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48" charset="-128"/>
                <a:cs typeface="Arial" charset="0"/>
              </a:rPr>
              <a:t>Introduction to Software Testing, Cambridge Press, 2008</a:t>
            </a:r>
            <a:endParaRPr lang="sv-SE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ＭＳ Ｐゴシック" pitchFamily="48" charset="-128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3495893"/>
            <a:ext cx="9144000" cy="205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Along the way, we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completely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inverted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way testing is taught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latin typeface="+mn-lt"/>
              </a:rPr>
              <a:t>Resulting in a completely different way to apply </a:t>
            </a:r>
            <a:r>
              <a:rPr lang="en-US" sz="2800" i="1" kern="0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formal engineering methods</a:t>
            </a:r>
            <a:r>
              <a:rPr lang="en-US" sz="2800" kern="0" baseline="0" dirty="0" smtClean="0">
                <a:latin typeface="+mn-lt"/>
              </a:rPr>
              <a:t> to testing …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Test Activities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8900" y="833438"/>
            <a:ext cx="8966200" cy="55086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Testing can be broken up into </a:t>
            </a:r>
            <a:r>
              <a:rPr lang="en-US" sz="2800" dirty="0" smtClean="0">
                <a:solidFill>
                  <a:srgbClr val="FFFF00"/>
                </a:solidFill>
              </a:rPr>
              <a:t>four</a:t>
            </a:r>
            <a:r>
              <a:rPr lang="en-US" sz="2800" dirty="0" smtClean="0"/>
              <a:t> general types of activities</a:t>
            </a:r>
          </a:p>
          <a:p>
            <a:pPr marL="914400" lvl="1" indent="-457200">
              <a:spcBef>
                <a:spcPts val="0"/>
              </a:spcBef>
              <a:buFont typeface="Times New Roman" pitchFamily="18" charset="0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Test Design</a:t>
            </a:r>
          </a:p>
          <a:p>
            <a:pPr marL="914400" lvl="1" indent="-457200">
              <a:spcBef>
                <a:spcPts val="0"/>
              </a:spcBef>
              <a:buFont typeface="Times New Roman" pitchFamily="18" charset="0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Test Automation</a:t>
            </a:r>
          </a:p>
          <a:p>
            <a:pPr marL="914400" lvl="1" indent="-457200">
              <a:spcBef>
                <a:spcPts val="0"/>
              </a:spcBef>
              <a:buFont typeface="Times New Roman" pitchFamily="18" charset="0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Test Execution</a:t>
            </a:r>
          </a:p>
          <a:p>
            <a:pPr marL="914400" lvl="1" indent="-457200">
              <a:spcBef>
                <a:spcPts val="0"/>
              </a:spcBef>
              <a:buFont typeface="Times New Roman" pitchFamily="18" charset="0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Test Evaluation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Each type of activity requires different </a:t>
            </a:r>
            <a:r>
              <a:rPr lang="en-US" sz="2800" dirty="0" smtClean="0">
                <a:solidFill>
                  <a:schemeClr val="tx2"/>
                </a:solidFill>
              </a:rPr>
              <a:t>skills</a:t>
            </a:r>
            <a:r>
              <a:rPr lang="en-US" sz="2800" dirty="0" smtClean="0"/>
              <a:t>, background </a:t>
            </a:r>
            <a:r>
              <a:rPr lang="en-US" sz="2800" dirty="0" smtClean="0">
                <a:solidFill>
                  <a:schemeClr val="tx2"/>
                </a:solidFill>
              </a:rPr>
              <a:t>knowledge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tx2"/>
                </a:solidFill>
              </a:rPr>
              <a:t>education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/>
                </a:solidFill>
              </a:rPr>
              <a:t>training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No reasonable software development organization uses the same people  for requirements, design, implementation, integration and configuration control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ICFEM 2008</a:t>
            </a:r>
            <a:endParaRPr lang="en-US" u="sng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Jeff Offutt, 2008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9C886-639F-4CB9-BA7E-15E5EE26541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838" y="5102782"/>
            <a:ext cx="8442325" cy="954087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Why do test organizations still use the same people for all four test activities??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600200" y="6020357"/>
            <a:ext cx="59436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clearly </a:t>
            </a:r>
            <a:r>
              <a:rPr lang="en-US" sz="2800" b="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wastes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resources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11313" y="5945744"/>
            <a:ext cx="5943600" cy="103188"/>
          </a:xfrm>
          <a:prstGeom prst="rect">
            <a:avLst/>
          </a:prstGeom>
          <a:solidFill>
            <a:srgbClr val="0000CC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82754" y="1709530"/>
            <a:ext cx="4105910" cy="112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371600" marR="0" lvl="2" indent="-4572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</a:rPr>
              <a:t>1.a) Criteria-based</a:t>
            </a:r>
          </a:p>
          <a:p>
            <a:pPr marL="1371600" marR="0" lvl="2" indent="-4572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</a:rPr>
              <a:t>1.b) Human-based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690934" y="1893361"/>
            <a:ext cx="157734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Test Activities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4979752"/>
            <a:ext cx="9144000" cy="1184739"/>
          </a:xfrm>
        </p:spPr>
        <p:txBody>
          <a:bodyPr/>
          <a:lstStyle/>
          <a:p>
            <a:r>
              <a:rPr lang="en-US" sz="2400" dirty="0" smtClean="0"/>
              <a:t>These four general test activities are quite </a:t>
            </a:r>
            <a:r>
              <a:rPr lang="en-US" sz="2400" dirty="0" smtClean="0">
                <a:solidFill>
                  <a:schemeClr val="tx2"/>
                </a:solidFill>
              </a:rPr>
              <a:t>different</a:t>
            </a:r>
          </a:p>
          <a:p>
            <a:r>
              <a:rPr lang="en-US" sz="2400" dirty="0" smtClean="0"/>
              <a:t>It is a poor use of </a:t>
            </a:r>
            <a:r>
              <a:rPr lang="en-US" sz="2400" dirty="0" smtClean="0">
                <a:solidFill>
                  <a:schemeClr val="tx2"/>
                </a:solidFill>
              </a:rPr>
              <a:t>resources</a:t>
            </a:r>
            <a:r>
              <a:rPr lang="en-US" sz="2400" dirty="0" smtClean="0"/>
              <a:t> to use people inappropriately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ICFEM 2008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 Jeff Offutt, 2008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0AE52-D4A6-4D6E-A1E7-37BC6695AED3}" type="slidenum">
              <a:rPr lang="zh-CN" altLang="en-US" smtClean="0">
                <a:ea typeface="宋体" charset="-122"/>
              </a:rPr>
              <a:pPr/>
              <a:t>24</a:t>
            </a:fld>
            <a:endParaRPr lang="en-US" altLang="zh-CN" smtClean="0">
              <a:ea typeface="宋体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6852" y="898134"/>
          <a:ext cx="8712486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3710"/>
                <a:gridCol w="1397285"/>
                <a:gridCol w="68014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Design test values to satisfy engineering goals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Criteria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discrete math, programming and testing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1b.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Design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Design test values from domain knowledge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and intuition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Human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domain, UI, testing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Automation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Embed test values into executable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scripts</a:t>
                      </a:r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scripting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Execution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Run tests on the software and record the results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very little knowledge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Evaluation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Evaluate results of testing,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report to developers</a:t>
                      </a:r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domain knowledge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3838" y="5919804"/>
            <a:ext cx="8876872" cy="46166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Most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test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teams use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the same people for ALL FOUR activities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ICFEM 2008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oftware artifact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87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model / structure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042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input values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cases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scripts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results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32948" y="2140819"/>
            <a:ext cx="2117259" cy="7943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pass / fail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833679" y="1463040"/>
            <a:ext cx="663901" cy="168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2840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89647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DESIGN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0080" y="2057400"/>
            <a:ext cx="1051891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analysis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2730" y="960120"/>
            <a:ext cx="113685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criterion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3920" y="960120"/>
            <a:ext cx="819648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refine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3810" y="1588770"/>
            <a:ext cx="1124027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generate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3780" y="4720590"/>
            <a:ext cx="1138453" cy="10156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prefix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postfix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expected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0170" y="4797665"/>
            <a:ext cx="12089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automate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4755755"/>
            <a:ext cx="9957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execute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7420" y="4782425"/>
            <a:ext cx="10951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evaluate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MDTD –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ICFEM 2008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oftware artifact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0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model / structure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327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input values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cases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scripts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results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90098" y="2083669"/>
            <a:ext cx="2117259" cy="9086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pass / fail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29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DESIGN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38"/>
          <p:cNvGrpSpPr/>
          <p:nvPr/>
        </p:nvGrpSpPr>
        <p:grpSpPr>
          <a:xfrm>
            <a:off x="1325880" y="1040130"/>
            <a:ext cx="5966460" cy="1353205"/>
            <a:chOff x="1325880" y="1040130"/>
            <a:chExt cx="5966460" cy="1353205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5482" y="1931670"/>
              <a:ext cx="1687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37"/>
          <p:cNvGrpSpPr/>
          <p:nvPr/>
        </p:nvGrpSpPr>
        <p:grpSpPr>
          <a:xfrm>
            <a:off x="4396740" y="4080510"/>
            <a:ext cx="4712970" cy="1657350"/>
            <a:chOff x="4396740" y="4080510"/>
            <a:chExt cx="4712970" cy="165735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396740" y="4137660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5322" y="4080510"/>
              <a:ext cx="2752808" cy="523220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Automation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36"/>
          <p:cNvGrpSpPr/>
          <p:nvPr/>
        </p:nvGrpSpPr>
        <p:grpSpPr>
          <a:xfrm>
            <a:off x="2872740" y="5101590"/>
            <a:ext cx="1527810" cy="1425357"/>
            <a:chOff x="2872740" y="5101590"/>
            <a:chExt cx="1527810" cy="1425357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907030" y="5101590"/>
              <a:ext cx="145923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2740" y="5695950"/>
              <a:ext cx="15278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Execution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35"/>
          <p:cNvGrpSpPr/>
          <p:nvPr/>
        </p:nvGrpSpPr>
        <p:grpSpPr>
          <a:xfrm>
            <a:off x="937260" y="5116830"/>
            <a:ext cx="1623060" cy="1448217"/>
            <a:chOff x="1188720" y="5025390"/>
            <a:chExt cx="1623060" cy="1448217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196340" y="5025390"/>
              <a:ext cx="161544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8720" y="5642610"/>
              <a:ext cx="1623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Evaluation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1123950" y="2429510"/>
            <a:ext cx="6088380" cy="215392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Papyrus" pitchFamily="66" charset="0"/>
              </a:rPr>
              <a:t>Raising our abstraction level makes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Papyrus" pitchFamily="66" charset="0"/>
              </a:rPr>
              <a:t>test design MUCH easier</a:t>
            </a:r>
            <a:endParaRPr lang="en-US" sz="2400" b="1" dirty="0">
              <a:solidFill>
                <a:schemeClr val="tx2"/>
              </a:solidFill>
              <a:latin typeface="Papyrus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23290" y="997898"/>
            <a:ext cx="7212458" cy="1458926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  <a:alpha val="39000"/>
                </a:srgbClr>
              </a:gs>
              <a:gs pos="100000">
                <a:srgbClr val="FF5050">
                  <a:tint val="23500"/>
                  <a:satMod val="160000"/>
                  <a:alpha val="30000"/>
                </a:srgbClr>
              </a:gs>
            </a:gsLst>
            <a:lin ang="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Here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be</a:t>
            </a: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math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10227" y="1539433"/>
            <a:ext cx="4398388" cy="843630"/>
            <a:chOff x="810227" y="1539433"/>
            <a:chExt cx="4398388" cy="843630"/>
          </a:xfrm>
        </p:grpSpPr>
        <p:sp>
          <p:nvSpPr>
            <p:cNvPr id="42" name="TextBox 41"/>
            <p:cNvSpPr txBox="1"/>
            <p:nvPr/>
          </p:nvSpPr>
          <p:spPr>
            <a:xfrm>
              <a:off x="3460837" y="1921398"/>
              <a:ext cx="1747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810227" y="1539433"/>
              <a:ext cx="868102" cy="28936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Down Ribbon 44"/>
          <p:cNvSpPr/>
          <p:nvPr/>
        </p:nvSpPr>
        <p:spPr>
          <a:xfrm>
            <a:off x="5132069" y="4469130"/>
            <a:ext cx="3919333" cy="2238546"/>
          </a:xfrm>
          <a:prstGeom prst="ribb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Papyrus" pitchFamily="66" charset="0"/>
              </a:rPr>
              <a:t>Effective, efficient, </a:t>
            </a:r>
            <a:r>
              <a:rPr lang="en-US" b="1" u="sng" dirty="0" smtClean="0">
                <a:solidFill>
                  <a:schemeClr val="tx2"/>
                </a:solidFill>
                <a:latin typeface="Papyrus" pitchFamily="66" charset="0"/>
              </a:rPr>
              <a:t>isolation</a:t>
            </a:r>
            <a:r>
              <a:rPr lang="en-US" b="1" dirty="0" smtClean="0">
                <a:solidFill>
                  <a:schemeClr val="tx2"/>
                </a:solidFill>
                <a:latin typeface="Papyrus" pitchFamily="66" charset="0"/>
              </a:rPr>
              <a:t> of formal engineering</a:t>
            </a:r>
            <a:endParaRPr lang="en-US" b="1" dirty="0">
              <a:solidFill>
                <a:schemeClr val="tx2"/>
              </a:solidFill>
              <a:latin typeface="Papyru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Using MDTD to Isolate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lets </a:t>
            </a:r>
            <a:r>
              <a:rPr lang="en-US" dirty="0" smtClean="0">
                <a:solidFill>
                  <a:schemeClr val="tx2"/>
                </a:solidFill>
              </a:rPr>
              <a:t>one mathematician </a:t>
            </a:r>
            <a:r>
              <a:rPr lang="en-US" dirty="0" smtClean="0"/>
              <a:t>do the math</a:t>
            </a:r>
          </a:p>
          <a:p>
            <a:pPr lvl="1"/>
            <a:r>
              <a:rPr lang="en-US" dirty="0" smtClean="0"/>
              <a:t>Test design</a:t>
            </a:r>
          </a:p>
          <a:p>
            <a:r>
              <a:rPr lang="en-US" dirty="0" smtClean="0"/>
              <a:t>Then </a:t>
            </a:r>
            <a:r>
              <a:rPr lang="en-US" dirty="0" smtClean="0">
                <a:solidFill>
                  <a:schemeClr val="tx2"/>
                </a:solidFill>
              </a:rPr>
              <a:t>testers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programmers</a:t>
            </a:r>
            <a:r>
              <a:rPr lang="en-US" dirty="0" smtClean="0"/>
              <a:t> can do their parts</a:t>
            </a:r>
          </a:p>
          <a:p>
            <a:pPr lvl="1"/>
            <a:r>
              <a:rPr lang="en-US" dirty="0" smtClean="0"/>
              <a:t>Find values</a:t>
            </a:r>
          </a:p>
          <a:p>
            <a:pPr lvl="1"/>
            <a:r>
              <a:rPr lang="en-US" dirty="0" smtClean="0"/>
              <a:t>Automate the tests</a:t>
            </a:r>
          </a:p>
          <a:p>
            <a:pPr lvl="1"/>
            <a:r>
              <a:rPr lang="en-US" dirty="0" smtClean="0"/>
              <a:t>Run the tests</a:t>
            </a:r>
          </a:p>
          <a:p>
            <a:pPr lvl="1"/>
            <a:r>
              <a:rPr lang="en-US" dirty="0" smtClean="0"/>
              <a:t>Evaluate the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69817" y="5251575"/>
            <a:ext cx="5404367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Testers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ain’t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mathematicians !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Isolate</a:t>
            </a:r>
          </a:p>
          <a:p>
            <a:pPr marL="914400" lvl="1" indent="-514350"/>
            <a:r>
              <a:rPr lang="en-US" dirty="0" smtClean="0"/>
              <a:t>One mathematician supporting a group of engineers</a:t>
            </a:r>
          </a:p>
          <a:p>
            <a:pPr marL="914400" lvl="1" indent="-514350"/>
            <a:r>
              <a:rPr lang="en-US" dirty="0" smtClean="0"/>
              <a:t>An “enabler” to cross the barrier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Disguise</a:t>
            </a:r>
          </a:p>
          <a:p>
            <a:pPr marL="914400" lvl="1" indent="-514350"/>
            <a:r>
              <a:rPr lang="en-US" dirty="0" smtClean="0"/>
              <a:t>Refine the formal methods into engineering techniques</a:t>
            </a:r>
          </a:p>
          <a:p>
            <a:pPr marL="914400" lvl="1" indent="-514350"/>
            <a:r>
              <a:rPr lang="en-US" dirty="0" smtClean="0"/>
              <a:t>Hide the math in programming standards, frameworks or language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Embed</a:t>
            </a:r>
          </a:p>
          <a:p>
            <a:pPr marL="914400" lvl="1" indent="-514350"/>
            <a:r>
              <a:rPr lang="en-US" dirty="0" smtClean="0"/>
              <a:t>Put the math into tools</a:t>
            </a:r>
          </a:p>
          <a:p>
            <a:pPr marL="914400" lvl="1" indent="-514350"/>
            <a:r>
              <a:rPr lang="en-US" dirty="0" smtClean="0"/>
              <a:t>Hide them in processes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  <p:sp>
        <p:nvSpPr>
          <p:cNvPr id="7" name="Rounded Rectangle 6"/>
          <p:cNvSpPr/>
          <p:nvPr/>
        </p:nvSpPr>
        <p:spPr>
          <a:xfrm>
            <a:off x="4369575" y="4111310"/>
            <a:ext cx="4697642" cy="2450034"/>
          </a:xfrm>
          <a:prstGeom prst="roundRect">
            <a:avLst/>
          </a:prstGeom>
          <a:solidFill>
            <a:srgbClr val="00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All this science,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 don't understand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It's just my job,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5 days a week.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 rocket man!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 – Elton John</a:t>
            </a:r>
            <a:endParaRPr lang="en-US" altLang="zh-CN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500" y="2550696"/>
            <a:ext cx="8985871" cy="2021305"/>
          </a:xfrm>
          <a:prstGeom prst="round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Disguise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5539"/>
            <a:ext cx="9144000" cy="572372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Building construction uses many </a:t>
            </a:r>
            <a:r>
              <a:rPr lang="en-US" dirty="0" smtClean="0">
                <a:solidFill>
                  <a:schemeClr val="tx2"/>
                </a:solidFill>
              </a:rPr>
              <a:t>standards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They have “</a:t>
            </a:r>
            <a:r>
              <a:rPr lang="en-US" dirty="0" smtClean="0">
                <a:solidFill>
                  <a:schemeClr val="tx2"/>
                </a:solidFill>
              </a:rPr>
              <a:t>codes</a:t>
            </a:r>
            <a:r>
              <a:rPr lang="en-US" dirty="0" smtClean="0"/>
              <a:t>” for where door knobs go, how many electrical outlets to use, doors, …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Team </a:t>
            </a:r>
            <a:r>
              <a:rPr lang="en-US" dirty="0" smtClean="0">
                <a:solidFill>
                  <a:schemeClr val="tx2"/>
                </a:solidFill>
              </a:rPr>
              <a:t>foremen</a:t>
            </a:r>
            <a:r>
              <a:rPr lang="en-US" dirty="0" smtClean="0"/>
              <a:t> know the standards,</a:t>
            </a:r>
          </a:p>
          <a:p>
            <a:pPr lvl="1">
              <a:spcBef>
                <a:spcPts val="500"/>
              </a:spcBef>
              <a:buNone/>
            </a:pPr>
            <a:r>
              <a:rPr lang="en-US" dirty="0" smtClean="0"/>
              <a:t>    but workers often do not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Software engineering needs to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tx2"/>
                </a:solidFill>
              </a:rPr>
              <a:t>disguise </a:t>
            </a:r>
            <a:r>
              <a:rPr lang="en-US" dirty="0" smtClean="0"/>
              <a:t>formal methods into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 engineering techniques &amp;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 processes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This is how </a:t>
            </a:r>
            <a:r>
              <a:rPr lang="en-US" dirty="0" smtClean="0">
                <a:solidFill>
                  <a:schemeClr val="tx2"/>
                </a:solidFill>
              </a:rPr>
              <a:t>design-by-contracts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 started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Offutt, 2008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29</a:t>
            </a:fld>
            <a:endParaRPr lang="en-US" altLang="zh-CN"/>
          </a:p>
        </p:txBody>
      </p:sp>
      <p:pic>
        <p:nvPicPr>
          <p:cNvPr id="8" name="Picture 7" descr="buildingConstruc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777" y="1932316"/>
            <a:ext cx="3103343" cy="463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Formal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NASA’s Mars </a:t>
            </a:r>
            <a:r>
              <a:rPr lang="en-US" sz="2800" dirty="0" err="1" smtClean="0">
                <a:solidFill>
                  <a:schemeClr val="tx2"/>
                </a:solidFill>
              </a:rPr>
              <a:t>lander</a:t>
            </a:r>
            <a:r>
              <a:rPr lang="en-US" sz="2800" dirty="0" smtClean="0"/>
              <a:t>, September 1999, crashed due to a units integration fault—over </a:t>
            </a:r>
            <a:r>
              <a:rPr lang="en-US" sz="2400" dirty="0" smtClean="0"/>
              <a:t>$50 million US !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Huge losses </a:t>
            </a:r>
            <a:r>
              <a:rPr lang="en-US" sz="2800" dirty="0" smtClean="0"/>
              <a:t>due to web application failures</a:t>
            </a:r>
            <a:endParaRPr lang="en-US" sz="1400" baseline="80000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Financial</a:t>
            </a:r>
            <a:r>
              <a:rPr lang="en-US" sz="2400" dirty="0" smtClean="0"/>
              <a:t> services : $6.5 million per hour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Credit card sales</a:t>
            </a:r>
            <a:r>
              <a:rPr lang="en-US" sz="2400" dirty="0" smtClean="0"/>
              <a:t> applications : $2.4 million per hour</a:t>
            </a:r>
          </a:p>
          <a:p>
            <a:r>
              <a:rPr lang="en-US" sz="2800" dirty="0" smtClean="0"/>
              <a:t>In Dec 2006, </a:t>
            </a:r>
            <a:r>
              <a:rPr lang="en-US" sz="2800" i="1" dirty="0" err="1" smtClean="0"/>
              <a:t>amazon.com’s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BOGO</a:t>
            </a:r>
            <a:r>
              <a:rPr lang="en-US" sz="2800" dirty="0" smtClean="0"/>
              <a:t> offer turned into a </a:t>
            </a:r>
            <a:r>
              <a:rPr lang="en-US" sz="2800" dirty="0" smtClean="0">
                <a:solidFill>
                  <a:schemeClr val="tx2"/>
                </a:solidFill>
              </a:rPr>
              <a:t>double discount</a:t>
            </a:r>
          </a:p>
          <a:p>
            <a:r>
              <a:rPr lang="en-US" sz="2800" dirty="0" smtClean="0"/>
              <a:t>Symantec says that most </a:t>
            </a:r>
            <a:r>
              <a:rPr lang="en-US" sz="2800" dirty="0" smtClean="0">
                <a:solidFill>
                  <a:srgbClr val="FFFF00"/>
                </a:solidFill>
              </a:rPr>
              <a:t>security vulnerabilities </a:t>
            </a:r>
            <a:r>
              <a:rPr lang="en-US" sz="2800" dirty="0" smtClean="0"/>
              <a:t>are due to faulty software</a:t>
            </a:r>
          </a:p>
          <a:p>
            <a:r>
              <a:rPr lang="en-US" sz="2800" dirty="0" smtClean="0"/>
              <a:t>Formal methods could solve most of these problems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2973" y="5818960"/>
            <a:ext cx="8938054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World-wide monetary loss due to poor software is staggering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pic>
        <p:nvPicPr>
          <p:cNvPr id="8" name="Picture 7" descr="marsLand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506" y="1334959"/>
            <a:ext cx="2441390" cy="1569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Disguising in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216727"/>
          </a:xfrm>
        </p:spPr>
        <p:txBody>
          <a:bodyPr/>
          <a:lstStyle/>
          <a:p>
            <a:r>
              <a:rPr lang="en-US" sz="2800" dirty="0" smtClean="0"/>
              <a:t>The first course in our </a:t>
            </a:r>
            <a:r>
              <a:rPr lang="en-US" sz="2800" dirty="0" smtClean="0">
                <a:solidFill>
                  <a:schemeClr val="tx2"/>
                </a:solidFill>
              </a:rPr>
              <a:t>MS in Software Engineering </a:t>
            </a:r>
            <a:r>
              <a:rPr lang="en-US" sz="2800" dirty="0" smtClean="0"/>
              <a:t>is Object-Oriented Design and Construction</a:t>
            </a:r>
          </a:p>
          <a:p>
            <a:r>
              <a:rPr lang="en-US" sz="2800" dirty="0" smtClean="0"/>
              <a:t>We teach </a:t>
            </a:r>
            <a:r>
              <a:rPr lang="en-US" sz="2800" dirty="0" smtClean="0">
                <a:solidFill>
                  <a:schemeClr val="tx2"/>
                </a:solidFill>
              </a:rPr>
              <a:t>type theory</a:t>
            </a:r>
            <a:r>
              <a:rPr lang="en-US" sz="2800" dirty="0" smtClean="0"/>
              <a:t>, representation invariants, polymorphism theory, component specification, and refinement</a:t>
            </a:r>
          </a:p>
          <a:p>
            <a:r>
              <a:rPr lang="en-US" sz="2800" dirty="0" smtClean="0"/>
              <a:t>All </a:t>
            </a:r>
            <a:r>
              <a:rPr lang="en-US" sz="2800" dirty="0" smtClean="0">
                <a:solidFill>
                  <a:schemeClr val="tx2"/>
                </a:solidFill>
              </a:rPr>
              <a:t>formal methods</a:t>
            </a:r>
            <a:r>
              <a:rPr lang="en-US" sz="2800" dirty="0" smtClean="0"/>
              <a:t> topics …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4988" y="3710003"/>
            <a:ext cx="6974025" cy="461665"/>
          </a:xfrm>
          <a:prstGeom prst="rect">
            <a:avLst/>
          </a:prstGeom>
          <a:solidFill>
            <a:srgbClr val="3333FF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48" charset="-128"/>
                <a:cs typeface="Arial" charset="0"/>
              </a:rPr>
              <a:t>But the students think it’s a programming class !!!</a:t>
            </a:r>
            <a:endParaRPr lang="sv-SE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ＭＳ Ｐゴシック" pitchFamily="48" charset="-128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4149436"/>
            <a:ext cx="9144000" cy="241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Instead of teaching the math directly, we teach them proper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and programming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The formalism is </a:t>
            </a:r>
            <a:r>
              <a:rPr lang="en-US" sz="2800" kern="0" dirty="0" smtClean="0">
                <a:solidFill>
                  <a:schemeClr val="tx2"/>
                </a:solidFill>
                <a:latin typeface="+mn-lt"/>
              </a:rPr>
              <a:t>refined</a:t>
            </a:r>
            <a:r>
              <a:rPr lang="en-US" sz="2800" kern="0" dirty="0" smtClean="0">
                <a:latin typeface="+mn-lt"/>
              </a:rPr>
              <a:t> into practical programming guidelines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 class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in disguise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Stealthy Formal Methods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</a:t>
            </a:r>
            <a:r>
              <a:rPr lang="en-US" sz="2800" dirty="0" smtClean="0">
                <a:solidFill>
                  <a:schemeClr val="tx2"/>
                </a:solidFill>
              </a:rPr>
              <a:t>stealthy approach </a:t>
            </a:r>
            <a:r>
              <a:rPr lang="en-US" sz="2800" dirty="0" smtClean="0"/>
              <a:t>is greatly helped by two books:</a:t>
            </a:r>
          </a:p>
          <a:p>
            <a:pPr lvl="1"/>
            <a:r>
              <a:rPr lang="en-US" sz="2400" dirty="0" err="1" smtClean="0"/>
              <a:t>Liskov</a:t>
            </a:r>
            <a:r>
              <a:rPr lang="en-US" sz="2400" dirty="0" smtClean="0"/>
              <a:t> with </a:t>
            </a:r>
            <a:r>
              <a:rPr lang="en-US" sz="2400" dirty="0" err="1" smtClean="0"/>
              <a:t>Guttag</a:t>
            </a:r>
            <a:r>
              <a:rPr lang="en-US" sz="2400" dirty="0" smtClean="0"/>
              <a:t>, </a:t>
            </a:r>
            <a:r>
              <a:rPr lang="en-US" sz="2400" i="1" dirty="0" smtClean="0"/>
              <a:t>Program Development in Java</a:t>
            </a:r>
          </a:p>
          <a:p>
            <a:pPr lvl="1"/>
            <a:r>
              <a:rPr lang="en-US" sz="2400" dirty="0" smtClean="0"/>
              <a:t>Bloch, </a:t>
            </a:r>
            <a:r>
              <a:rPr lang="en-US" sz="2400" i="1" dirty="0" smtClean="0"/>
              <a:t>Effective Java</a:t>
            </a:r>
          </a:p>
          <a:p>
            <a:r>
              <a:rPr lang="en-US" sz="2800" dirty="0" err="1" smtClean="0"/>
              <a:t>Liskov</a:t>
            </a:r>
            <a:r>
              <a:rPr lang="en-US" sz="2800" dirty="0" smtClean="0"/>
              <a:t>, of course, </a:t>
            </a:r>
            <a:r>
              <a:rPr lang="en-US" sz="2800" dirty="0" smtClean="0">
                <a:solidFill>
                  <a:schemeClr val="tx2"/>
                </a:solidFill>
              </a:rPr>
              <a:t>invented</a:t>
            </a:r>
            <a:r>
              <a:rPr lang="en-US" sz="2800" dirty="0" smtClean="0"/>
              <a:t> much of type theory</a:t>
            </a:r>
          </a:p>
          <a:p>
            <a:pPr lvl="1"/>
            <a:r>
              <a:rPr lang="en-US" sz="2400" dirty="0" smtClean="0"/>
              <a:t>This book explains </a:t>
            </a:r>
            <a:r>
              <a:rPr lang="en-US" sz="2400" dirty="0" smtClean="0">
                <a:solidFill>
                  <a:schemeClr val="tx2"/>
                </a:solidFill>
              </a:rPr>
              <a:t>how to build OO</a:t>
            </a:r>
            <a:r>
              <a:rPr lang="en-US" sz="2400" dirty="0" smtClean="0"/>
              <a:t> classes and type hierarchies that are type-safe (among other things)</a:t>
            </a:r>
          </a:p>
          <a:p>
            <a:r>
              <a:rPr lang="en-US" sz="2800" dirty="0" smtClean="0"/>
              <a:t>Bloch teaches how OO program components can </a:t>
            </a:r>
            <a:r>
              <a:rPr lang="en-US" sz="2800" dirty="0" smtClean="0">
                <a:solidFill>
                  <a:schemeClr val="tx2"/>
                </a:solidFill>
              </a:rPr>
              <a:t>safely interact</a:t>
            </a:r>
            <a:r>
              <a:rPr lang="en-US" sz="2800" dirty="0" smtClean="0"/>
              <a:t> without violating formal requirements</a:t>
            </a:r>
          </a:p>
          <a:p>
            <a:r>
              <a:rPr lang="en-US" sz="2800" dirty="0" smtClean="0"/>
              <a:t>Students who later take a formal methods class are </a:t>
            </a:r>
            <a:r>
              <a:rPr lang="en-US" sz="2800" dirty="0" smtClean="0">
                <a:solidFill>
                  <a:schemeClr val="tx2"/>
                </a:solidFill>
              </a:rPr>
              <a:t>thrilled</a:t>
            </a:r>
            <a:r>
              <a:rPr lang="en-US" sz="2800" dirty="0" smtClean="0"/>
              <a:t> to see the theory behind the practice</a:t>
            </a:r>
          </a:p>
          <a:p>
            <a:pPr lvl="1"/>
            <a:r>
              <a:rPr lang="en-US" sz="2400" dirty="0" smtClean="0"/>
              <a:t>Learning theory in front of practice is for mathematicians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31099" y="5968810"/>
            <a:ext cx="5881802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Programmers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ain’t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mathematicians !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Disguising Abstract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18295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/>
                </a:solidFill>
              </a:rPr>
              <a:t>1980</a:t>
            </a:r>
            <a:r>
              <a:rPr lang="en-US" dirty="0" smtClean="0"/>
              <a:t>, as a 3rd year math major, I took a class in </a:t>
            </a:r>
            <a:r>
              <a:rPr lang="en-US" dirty="0" smtClean="0">
                <a:solidFill>
                  <a:schemeClr val="tx2"/>
                </a:solidFill>
              </a:rPr>
              <a:t>Abstract Algebra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Group theory</a:t>
            </a:r>
            <a:r>
              <a:rPr lang="en-US" dirty="0" smtClean="0"/>
              <a:t>, rings, </a:t>
            </a:r>
            <a:r>
              <a:rPr lang="en-US" dirty="0" err="1" smtClean="0"/>
              <a:t>homomorphisms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Fun stuff !    (for a </a:t>
            </a:r>
            <a:r>
              <a:rPr lang="en-US" dirty="0" smtClean="0">
                <a:solidFill>
                  <a:schemeClr val="tx2"/>
                </a:solidFill>
              </a:rPr>
              <a:t>mathematician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Midway through, I discovered that abstract algebras can be used to represent the </a:t>
            </a:r>
            <a:r>
              <a:rPr lang="en-US" dirty="0" smtClean="0">
                <a:solidFill>
                  <a:schemeClr val="tx2"/>
                </a:solidFill>
              </a:rPr>
              <a:t>Rubik’s</a:t>
            </a:r>
            <a:r>
              <a:rPr lang="en-US" dirty="0" smtClean="0"/>
              <a:t> cube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  <p:pic>
        <p:nvPicPr>
          <p:cNvPr id="7" name="Picture 6" descr="rubikCu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362" y="3568061"/>
            <a:ext cx="1171575" cy="1181100"/>
          </a:xfrm>
          <a:prstGeom prst="rect">
            <a:avLst/>
          </a:prstGeom>
        </p:spPr>
      </p:pic>
      <p:pic>
        <p:nvPicPr>
          <p:cNvPr id="8" name="Picture 7" descr="rubikCub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828" y="4306898"/>
            <a:ext cx="1152525" cy="12192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3462164"/>
            <a:ext cx="9144000" cy="115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 developed an algebra to solve it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321" y="4384214"/>
            <a:ext cx="9144000" cy="21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structures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informal algebraic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+mn-lt"/>
              </a:rPr>
              <a:t>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But well disguised !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31099" y="6025958"/>
            <a:ext cx="5881802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Programmers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ain’t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mathematicians !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0" grpId="0"/>
      <p:bldP spid="11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Isolate</a:t>
            </a:r>
          </a:p>
          <a:p>
            <a:pPr marL="914400" lvl="1" indent="-514350"/>
            <a:r>
              <a:rPr lang="en-US" dirty="0" smtClean="0"/>
              <a:t>One mathematician supporting a group of engineers</a:t>
            </a:r>
          </a:p>
          <a:p>
            <a:pPr marL="914400" lvl="1" indent="-514350"/>
            <a:r>
              <a:rPr lang="en-US" dirty="0" smtClean="0"/>
              <a:t>An “enabler” to cross the barrier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Disguise</a:t>
            </a:r>
          </a:p>
          <a:p>
            <a:pPr marL="914400" lvl="1" indent="-514350"/>
            <a:r>
              <a:rPr lang="en-US" dirty="0" smtClean="0"/>
              <a:t>Refine the formal methods into engineering techniques</a:t>
            </a:r>
          </a:p>
          <a:p>
            <a:pPr marL="914400" lvl="1" indent="-514350"/>
            <a:r>
              <a:rPr lang="en-US" dirty="0" smtClean="0"/>
              <a:t>Hide the math in programming standards, frameworks or language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Embed</a:t>
            </a:r>
          </a:p>
          <a:p>
            <a:pPr marL="914400" lvl="1" indent="-514350"/>
            <a:r>
              <a:rPr lang="en-US" dirty="0" smtClean="0"/>
              <a:t>Put the math into tools</a:t>
            </a:r>
          </a:p>
          <a:p>
            <a:pPr marL="914400" lvl="1" indent="-514350"/>
            <a:r>
              <a:rPr lang="en-US" dirty="0" smtClean="0"/>
              <a:t>Hide them in processes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  <p:sp>
        <p:nvSpPr>
          <p:cNvPr id="7" name="Rounded Rectangle 6"/>
          <p:cNvSpPr/>
          <p:nvPr/>
        </p:nvSpPr>
        <p:spPr>
          <a:xfrm>
            <a:off x="4404475" y="4111310"/>
            <a:ext cx="4697642" cy="2450034"/>
          </a:xfrm>
          <a:prstGeom prst="roundRect">
            <a:avLst/>
          </a:prstGeom>
          <a:solidFill>
            <a:srgbClr val="0000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All this science,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 don't understand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It's just my job,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5 days a week.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A rocket man!</a:t>
            </a:r>
          </a:p>
          <a:p>
            <a:pPr algn="ctr">
              <a:defRPr/>
            </a:pPr>
            <a:r>
              <a:rPr lang="en-US" altLang="zh-CN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 – Elton John</a:t>
            </a:r>
            <a:endParaRPr lang="en-US" altLang="zh-CN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501" y="4567962"/>
            <a:ext cx="4363016" cy="1595514"/>
          </a:xfrm>
          <a:prstGeom prst="round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Embed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5539"/>
            <a:ext cx="9144000" cy="572372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Building construction is starting to use </a:t>
            </a:r>
            <a:r>
              <a:rPr lang="en-US" dirty="0" smtClean="0">
                <a:solidFill>
                  <a:schemeClr val="tx2"/>
                </a:solidFill>
              </a:rPr>
              <a:t>pre-fabricated modular units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The units save </a:t>
            </a:r>
            <a:r>
              <a:rPr lang="en-US" dirty="0" smtClean="0">
                <a:solidFill>
                  <a:schemeClr val="tx2"/>
                </a:solidFill>
              </a:rPr>
              <a:t>time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They also allow the </a:t>
            </a:r>
            <a:r>
              <a:rPr lang="en-US" dirty="0" smtClean="0">
                <a:solidFill>
                  <a:schemeClr val="tx2"/>
                </a:solidFill>
              </a:rPr>
              <a:t>math</a:t>
            </a:r>
            <a:r>
              <a:rPr lang="en-US" dirty="0" smtClean="0"/>
              <a:t> to be</a:t>
            </a:r>
          </a:p>
          <a:p>
            <a:pPr lvl="1">
              <a:spcBef>
                <a:spcPts val="500"/>
              </a:spcBef>
              <a:buNone/>
            </a:pPr>
            <a:r>
              <a:rPr lang="en-US" dirty="0" smtClean="0"/>
              <a:t>    embedded in the units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Standards, stress, …</a:t>
            </a:r>
          </a:p>
          <a:p>
            <a:pPr>
              <a:spcBef>
                <a:spcPts val="500"/>
              </a:spcBef>
            </a:pPr>
            <a:r>
              <a:rPr lang="en-US" dirty="0" smtClean="0">
                <a:solidFill>
                  <a:schemeClr val="tx2"/>
                </a:solidFill>
              </a:rPr>
              <a:t>Software engineering</a:t>
            </a:r>
            <a:r>
              <a:rPr lang="en-US" dirty="0" smtClean="0"/>
              <a:t> needs to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embed formal methods in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   languages, components, processes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Isn’t that what </a:t>
            </a:r>
            <a:r>
              <a:rPr lang="en-US" dirty="0" smtClean="0">
                <a:solidFill>
                  <a:schemeClr val="tx2"/>
                </a:solidFill>
              </a:rPr>
              <a:t>strong typing</a:t>
            </a:r>
            <a:r>
              <a:rPr lang="en-US" dirty="0" smtClean="0"/>
              <a:t> is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Offutt, 2008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  <p:pic>
        <p:nvPicPr>
          <p:cNvPr id="9" name="Picture 8" descr="moving-tow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930" y="1467974"/>
            <a:ext cx="3027206" cy="4523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and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I was a professional programmer, we built </a:t>
            </a:r>
            <a:r>
              <a:rPr lang="en-US" sz="2800" dirty="0" smtClean="0">
                <a:solidFill>
                  <a:schemeClr val="tx2"/>
                </a:solidFill>
              </a:rPr>
              <a:t>data structures</a:t>
            </a:r>
            <a:r>
              <a:rPr lang="en-US" sz="2800" dirty="0" smtClean="0"/>
              <a:t> out of pointers, records and arrays</a:t>
            </a:r>
          </a:p>
          <a:p>
            <a:pPr lvl="1"/>
            <a:r>
              <a:rPr lang="en-US" sz="2400" dirty="0" smtClean="0"/>
              <a:t>Mistakes allowed structures to have </a:t>
            </a:r>
            <a:r>
              <a:rPr lang="en-US" sz="2400" dirty="0" smtClean="0">
                <a:solidFill>
                  <a:schemeClr val="tx2"/>
                </a:solidFill>
              </a:rPr>
              <a:t>invalid states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formal specs</a:t>
            </a:r>
            <a:r>
              <a:rPr lang="en-US" sz="2400" dirty="0" smtClean="0"/>
              <a:t>, although not explicitly stated, were not always satisfied</a:t>
            </a:r>
          </a:p>
          <a:p>
            <a:r>
              <a:rPr lang="en-US" sz="2800" dirty="0" smtClean="0"/>
              <a:t>Frameworks like the </a:t>
            </a:r>
            <a:r>
              <a:rPr lang="en-US" sz="2800" dirty="0" smtClean="0">
                <a:solidFill>
                  <a:schemeClr val="tx2"/>
                </a:solidFill>
              </a:rPr>
              <a:t>Java Collections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embed </a:t>
            </a:r>
            <a:r>
              <a:rPr lang="en-US" sz="2800" dirty="0" smtClean="0"/>
              <a:t>the formal specs into software so programmers do not have to understand them</a:t>
            </a:r>
          </a:p>
          <a:p>
            <a:pPr lvl="1"/>
            <a:r>
              <a:rPr lang="en-US" sz="2400" dirty="0" smtClean="0"/>
              <a:t>Programmers can now use data structures </a:t>
            </a:r>
            <a:r>
              <a:rPr lang="en-US" sz="2400" dirty="0" smtClean="0">
                <a:solidFill>
                  <a:schemeClr val="tx2"/>
                </a:solidFill>
              </a:rPr>
              <a:t>without knowing</a:t>
            </a:r>
            <a:r>
              <a:rPr lang="en-US" sz="2400" dirty="0" smtClean="0"/>
              <a:t> how to build them</a:t>
            </a:r>
          </a:p>
          <a:p>
            <a:r>
              <a:rPr lang="en-US" sz="2800" dirty="0" smtClean="0"/>
              <a:t>The use of </a:t>
            </a:r>
            <a:r>
              <a:rPr lang="en-US" sz="2800" dirty="0" smtClean="0">
                <a:solidFill>
                  <a:schemeClr val="tx2"/>
                </a:solidFill>
              </a:rPr>
              <a:t>frameworks is expanding</a:t>
            </a:r>
            <a:r>
              <a:rPr lang="en-US" sz="2800" dirty="0" smtClean="0"/>
              <a:t>—very common now in web applications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Math in 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015836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tx2"/>
                </a:solidFill>
              </a:rPr>
              <a:t>specification-based testing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Each clause is tested separately when it determines the value of the predicate  (</a:t>
            </a:r>
            <a:r>
              <a:rPr lang="en-US" sz="2400" i="1" dirty="0" smtClean="0"/>
              <a:t>CACC</a:t>
            </a:r>
            <a:r>
              <a:rPr lang="en-US" sz="2400" dirty="0" smtClean="0"/>
              <a:t> 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36</a:t>
            </a:fld>
            <a:endParaRPr lang="en-US" altLang="zh-CN"/>
          </a:p>
        </p:txBody>
      </p:sp>
      <p:grpSp>
        <p:nvGrpSpPr>
          <p:cNvPr id="9" name="Group 8"/>
          <p:cNvGrpSpPr/>
          <p:nvPr/>
        </p:nvGrpSpPr>
        <p:grpSpPr>
          <a:xfrm>
            <a:off x="180109" y="2244735"/>
            <a:ext cx="8963891" cy="1446550"/>
            <a:chOff x="96982" y="2937452"/>
            <a:chExt cx="8963891" cy="144655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6982" y="2937452"/>
              <a:ext cx="2140527" cy="46166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sz="2400" u="sng" dirty="0">
                  <a:solidFill>
                    <a:schemeClr val="tx2"/>
                  </a:solidFill>
                </a:rPr>
                <a:t>Determination</a:t>
              </a:r>
              <a:r>
                <a:rPr lang="en-US" sz="2400" dirty="0">
                  <a:solidFill>
                    <a:schemeClr val="tx1"/>
                  </a:solidFill>
                </a:rPr>
                <a:t> :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244436" y="2937452"/>
              <a:ext cx="6816437" cy="144655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Clause </a:t>
              </a:r>
              <a:r>
                <a:rPr lang="en-US" sz="3200" i="1" dirty="0" err="1">
                  <a:solidFill>
                    <a:schemeClr val="tx1"/>
                  </a:solidFill>
                </a:rPr>
                <a:t>c</a:t>
              </a:r>
              <a:r>
                <a:rPr lang="en-US" sz="3200" i="1" baseline="-25000" dirty="0" err="1">
                  <a:solidFill>
                    <a:schemeClr val="tx1"/>
                  </a:solidFill>
                </a:rPr>
                <a:t>i</a:t>
              </a:r>
              <a:r>
                <a:rPr lang="en-US" sz="2400" dirty="0">
                  <a:solidFill>
                    <a:schemeClr val="tx1"/>
                  </a:solidFill>
                </a:rPr>
                <a:t> in predicate </a:t>
              </a:r>
              <a:r>
                <a:rPr lang="en-US" sz="2400" i="1" dirty="0">
                  <a:solidFill>
                    <a:schemeClr val="tx1"/>
                  </a:solidFill>
                </a:rPr>
                <a:t>p</a:t>
              </a:r>
              <a:r>
                <a:rPr lang="en-US" sz="2400" dirty="0">
                  <a:solidFill>
                    <a:schemeClr val="tx1"/>
                  </a:solidFill>
                </a:rPr>
                <a:t>, </a:t>
              </a:r>
              <a:r>
                <a:rPr lang="en-US" sz="2400" dirty="0" smtClean="0">
                  <a:solidFill>
                    <a:schemeClr val="tx1"/>
                  </a:solidFill>
                </a:rPr>
                <a:t>the </a:t>
              </a:r>
              <a:r>
                <a:rPr lang="en-US" sz="2400" u="sng" dirty="0">
                  <a:solidFill>
                    <a:schemeClr val="tx1"/>
                  </a:solidFill>
                </a:rPr>
                <a:t>major clause</a:t>
              </a:r>
              <a:r>
                <a:rPr lang="en-US" sz="2400" dirty="0">
                  <a:solidFill>
                    <a:schemeClr val="tx1"/>
                  </a:solidFill>
                </a:rPr>
                <a:t>, </a:t>
              </a:r>
              <a:r>
                <a:rPr lang="en-US" sz="2400" u="sng" dirty="0">
                  <a:solidFill>
                    <a:schemeClr val="tx2"/>
                  </a:solidFill>
                </a:rPr>
                <a:t>determines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i="1" dirty="0">
                  <a:solidFill>
                    <a:schemeClr val="tx1"/>
                  </a:solidFill>
                </a:rPr>
                <a:t>p</a:t>
              </a:r>
              <a:r>
                <a:rPr lang="en-US" sz="2400" dirty="0">
                  <a:solidFill>
                    <a:schemeClr val="tx1"/>
                  </a:solidFill>
                </a:rPr>
                <a:t> if and only if </a:t>
              </a:r>
              <a:r>
                <a:rPr lang="en-US" sz="2400" dirty="0" smtClean="0">
                  <a:solidFill>
                    <a:schemeClr val="tx1"/>
                  </a:solidFill>
                </a:rPr>
                <a:t>values for the </a:t>
              </a:r>
              <a:r>
                <a:rPr lang="en-US" sz="2400" dirty="0">
                  <a:solidFill>
                    <a:schemeClr val="tx1"/>
                  </a:solidFill>
                </a:rPr>
                <a:t>remaining </a:t>
              </a:r>
              <a:r>
                <a:rPr lang="en-US" sz="2400" u="sng" dirty="0">
                  <a:solidFill>
                    <a:schemeClr val="tx1"/>
                  </a:solidFill>
                </a:rPr>
                <a:t>minor clauses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</a:rPr>
                <a:t>c</a:t>
              </a:r>
              <a:r>
                <a:rPr lang="en-US" sz="3200" baseline="-25000" dirty="0" err="1">
                  <a:solidFill>
                    <a:schemeClr val="tx1"/>
                  </a:solidFill>
                </a:rPr>
                <a:t>j</a:t>
              </a:r>
              <a:r>
                <a:rPr lang="en-US" sz="2400" dirty="0">
                  <a:solidFill>
                    <a:schemeClr val="tx1"/>
                  </a:solidFill>
                </a:rPr>
                <a:t> are such that changing </a:t>
              </a:r>
              <a:r>
                <a:rPr lang="en-US" sz="3200" i="1" dirty="0" err="1">
                  <a:solidFill>
                    <a:schemeClr val="tx1"/>
                  </a:solidFill>
                </a:rPr>
                <a:t>c</a:t>
              </a:r>
              <a:r>
                <a:rPr lang="en-US" sz="3200" i="1" baseline="-25000" dirty="0" err="1">
                  <a:solidFill>
                    <a:schemeClr val="tx1"/>
                  </a:solidFill>
                </a:rPr>
                <a:t>i</a:t>
              </a:r>
              <a:r>
                <a:rPr lang="en-US" sz="2400" dirty="0">
                  <a:solidFill>
                    <a:schemeClr val="tx1"/>
                  </a:solidFill>
                </a:rPr>
                <a:t> changes the value of </a:t>
              </a:r>
              <a:r>
                <a:rPr lang="en-US" sz="2400" i="1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3602182"/>
            <a:ext cx="9144000" cy="253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 Derivatives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=true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with every occurrence of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replaced by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true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=false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with every occurrence of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replaced by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false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find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minor clause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values for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determine the value, solve the following:</a:t>
            </a: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484418" y="5611091"/>
            <a:ext cx="3671454" cy="602674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c=true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c=false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into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82291"/>
            <a:ext cx="9144000" cy="2618509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This is not very </a:t>
            </a:r>
            <a:r>
              <a:rPr lang="en-US" dirty="0" smtClean="0">
                <a:solidFill>
                  <a:schemeClr val="tx2"/>
                </a:solidFill>
              </a:rPr>
              <a:t>difficult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But there is no reason for </a:t>
            </a:r>
            <a:r>
              <a:rPr lang="en-US" dirty="0" smtClean="0">
                <a:solidFill>
                  <a:schemeClr val="tx2"/>
                </a:solidFill>
              </a:rPr>
              <a:t>all testers</a:t>
            </a:r>
            <a:r>
              <a:rPr lang="en-US" dirty="0" smtClean="0"/>
              <a:t> to know this !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Embed this computation </a:t>
            </a:r>
            <a:r>
              <a:rPr lang="en-US" dirty="0" smtClean="0">
                <a:solidFill>
                  <a:schemeClr val="tx2"/>
                </a:solidFill>
              </a:rPr>
              <a:t>in a tool</a:t>
            </a:r>
            <a:r>
              <a:rPr lang="en-US" dirty="0" smtClean="0"/>
              <a:t>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729338" y="775870"/>
            <a:ext cx="3671454" cy="60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c=true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Symbol" pitchFamily="18" charset="2"/>
              </a:rPr>
              <a:t>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36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c=false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17224" y="1376658"/>
            <a:ext cx="6135687" cy="249299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/>
              <a:t>p = a </a:t>
            </a:r>
            <a:r>
              <a:rPr lang="en-US" u="sng">
                <a:solidFill>
                  <a:schemeClr val="tx2"/>
                </a:solidFill>
                <a:sym typeface="Symbol" pitchFamily="18" charset="2"/>
              </a:rPr>
              <a:t></a:t>
            </a:r>
            <a:r>
              <a:rPr lang="en-US" u="sng"/>
              <a:t> (b </a:t>
            </a:r>
            <a:r>
              <a:rPr lang="en-US" u="sng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 u="sng"/>
              <a:t> 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</a:rPr>
              <a:t>p</a:t>
            </a:r>
            <a:r>
              <a:rPr lang="en-US" sz="2800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 = p</a:t>
            </a:r>
            <a:r>
              <a:rPr lang="en-US" sz="2800" baseline="-25000">
                <a:solidFill>
                  <a:schemeClr val="tx1"/>
                </a:solidFill>
              </a:rPr>
              <a:t>a=true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</a:t>
            </a:r>
            <a:r>
              <a:rPr lang="en-US"/>
              <a:t>  </a:t>
            </a:r>
            <a:r>
              <a:rPr lang="en-US">
                <a:solidFill>
                  <a:schemeClr val="tx1"/>
                </a:solidFill>
              </a:rPr>
              <a:t>p</a:t>
            </a:r>
            <a:r>
              <a:rPr lang="en-US" sz="2800" baseline="-25000">
                <a:solidFill>
                  <a:schemeClr val="tx1"/>
                </a:solidFill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</a:rPr>
              <a:t>     = (true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</a:rPr>
              <a:t> (b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c))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</a:rPr>
              <a:t>(false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 </a:t>
            </a:r>
            <a:r>
              <a:rPr lang="en-US">
                <a:solidFill>
                  <a:schemeClr val="tx1"/>
                </a:solidFill>
              </a:rPr>
              <a:t>(b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c))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</a:rPr>
              <a:t>     = true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</a:rPr>
              <a:t>(b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</a:rPr>
              <a:t>     = </a:t>
            </a:r>
            <a:r>
              <a:rPr lang="en-US">
                <a:solidFill>
                  <a:schemeClr val="tx2"/>
                </a:solidFill>
              </a:rPr>
              <a:t>¬ </a:t>
            </a:r>
            <a:r>
              <a:rPr lang="en-US">
                <a:solidFill>
                  <a:schemeClr val="tx1"/>
                </a:solidFill>
              </a:rPr>
              <a:t>(b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</a:rPr>
              <a:t>     = </a:t>
            </a:r>
            <a:r>
              <a:rPr lang="en-US">
                <a:solidFill>
                  <a:schemeClr val="tx2"/>
                </a:solidFill>
              </a:rPr>
              <a:t>¬</a:t>
            </a:r>
            <a:r>
              <a:rPr lang="en-US"/>
              <a:t>  </a:t>
            </a:r>
            <a:r>
              <a:rPr lang="en-US">
                <a:solidFill>
                  <a:schemeClr val="tx1"/>
                </a:solidFill>
              </a:rPr>
              <a:t>b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¬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69813" y="6072733"/>
            <a:ext cx="5404367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Testers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ain’t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mathematicians !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457569" y="5459651"/>
            <a:ext cx="821178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hlinkClick r:id="rId2"/>
              </a:rPr>
              <a:t>http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hlinkClick r:id="rId2"/>
              </a:rPr>
              <a:t>://cs.gmu.edu:8080/offutt/coverage/LogicCoverage</a:t>
            </a:r>
            <a:endParaRPr lang="en-US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uiExpand="1" build="p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38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73872" y="1602702"/>
            <a:ext cx="3786890" cy="280076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 smtClean="0">
                <a:solidFill>
                  <a:schemeClr val="tx2"/>
                </a:solidFill>
                <a:latin typeface="Comic Sans MS" pitchFamily="66" charset="0"/>
              </a:rPr>
              <a:t>Agenda for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marL="514350" indent="-514350">
              <a:spcBef>
                <a:spcPct val="50000"/>
              </a:spcBef>
              <a:buAutoNum type="arabicPeriod"/>
              <a:defRPr/>
            </a:pP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Researchers</a:t>
            </a:r>
          </a:p>
          <a:p>
            <a:pPr marL="514350" indent="-514350">
              <a:spcBef>
                <a:spcPct val="50000"/>
              </a:spcBef>
              <a:buAutoNum type="arabicPeriod"/>
              <a:defRPr/>
            </a:pP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Teachers</a:t>
            </a:r>
          </a:p>
          <a:p>
            <a:pPr marL="514350" indent="-514350">
              <a:spcBef>
                <a:spcPct val="50000"/>
              </a:spcBef>
              <a:buAutoNum type="arabicPeriod"/>
              <a:defRPr/>
            </a:pP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Practitioners</a:t>
            </a:r>
            <a:endParaRPr lang="en-US" altLang="zh-CN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95000"/>
                  </a:srgbClr>
                </a:outerShdw>
              </a:effectLst>
              <a:latin typeface="Comic Sans MS" pitchFamily="66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Invent</a:t>
            </a:r>
            <a:r>
              <a:rPr lang="en-US" dirty="0" smtClean="0"/>
              <a:t> processes and techniques that </a:t>
            </a:r>
            <a:r>
              <a:rPr lang="en-US" dirty="0" smtClean="0">
                <a:solidFill>
                  <a:schemeClr val="tx2"/>
                </a:solidFill>
              </a:rPr>
              <a:t>isolate</a:t>
            </a:r>
            <a:r>
              <a:rPr lang="en-US" dirty="0" smtClean="0"/>
              <a:t> math so that only a few individuals need to use 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Discover</a:t>
            </a:r>
            <a:r>
              <a:rPr lang="en-US" dirty="0" smtClean="0"/>
              <a:t> engineering techniques, standards and frameworks that </a:t>
            </a:r>
            <a:r>
              <a:rPr lang="en-US" dirty="0" smtClean="0">
                <a:solidFill>
                  <a:schemeClr val="tx2"/>
                </a:solidFill>
              </a:rPr>
              <a:t>disguise</a:t>
            </a:r>
            <a:r>
              <a:rPr lang="en-US" dirty="0" smtClean="0"/>
              <a:t> the math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Develop</a:t>
            </a:r>
            <a:r>
              <a:rPr lang="en-US" dirty="0" smtClean="0"/>
              <a:t> more clever ways to </a:t>
            </a:r>
            <a:r>
              <a:rPr lang="en-US" dirty="0" smtClean="0">
                <a:solidFill>
                  <a:schemeClr val="tx2"/>
                </a:solidFill>
              </a:rPr>
              <a:t>embed</a:t>
            </a:r>
            <a:r>
              <a:rPr lang="en-US" dirty="0" smtClean="0"/>
              <a:t> the math into tools and processes</a:t>
            </a:r>
          </a:p>
          <a:p>
            <a:r>
              <a:rPr lang="en-US" dirty="0" smtClean="0"/>
              <a:t>Empirically validate the </a:t>
            </a:r>
            <a:r>
              <a:rPr lang="en-US" dirty="0" smtClean="0">
                <a:solidFill>
                  <a:schemeClr val="tx2"/>
                </a:solidFill>
              </a:rPr>
              <a:t>benefits</a:t>
            </a:r>
            <a:r>
              <a:rPr lang="en-US" dirty="0" smtClean="0"/>
              <a:t> of formal methods</a:t>
            </a:r>
          </a:p>
          <a:p>
            <a:pPr lvl="1"/>
            <a:r>
              <a:rPr lang="en-US" dirty="0" smtClean="0"/>
              <a:t>Industry doesn’t believe they help !</a:t>
            </a:r>
          </a:p>
          <a:p>
            <a:pPr lvl="1"/>
            <a:r>
              <a:rPr lang="en-US" dirty="0" smtClean="0"/>
              <a:t>Do you </a:t>
            </a:r>
            <a:r>
              <a:rPr lang="en-US" dirty="0" smtClean="0">
                <a:solidFill>
                  <a:schemeClr val="tx2"/>
                </a:solidFill>
              </a:rPr>
              <a:t>know</a:t>
            </a:r>
            <a:r>
              <a:rPr lang="en-US" dirty="0" smtClean="0"/>
              <a:t> they help, or only </a:t>
            </a:r>
            <a:r>
              <a:rPr lang="en-US" dirty="0" smtClean="0">
                <a:solidFill>
                  <a:schemeClr val="tx2"/>
                </a:solidFill>
              </a:rPr>
              <a:t>believe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43" y="0"/>
            <a:ext cx="7263714" cy="1249448"/>
          </a:xfrm>
        </p:spPr>
        <p:txBody>
          <a:bodyPr/>
          <a:lstStyle/>
          <a:p>
            <a:r>
              <a:rPr lang="en-US" dirty="0" smtClean="0"/>
              <a:t>Evolving From 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0242"/>
            <a:ext cx="9144000" cy="5430558"/>
          </a:xfrm>
        </p:spPr>
        <p:txBody>
          <a:bodyPr/>
          <a:lstStyle/>
          <a:p>
            <a:r>
              <a:rPr lang="en-US" dirty="0" smtClean="0"/>
              <a:t>BS in </a:t>
            </a:r>
            <a:r>
              <a:rPr lang="en-US" dirty="0" smtClean="0">
                <a:solidFill>
                  <a:srgbClr val="FFFF00"/>
                </a:solidFill>
              </a:rPr>
              <a:t>Mathematics</a:t>
            </a:r>
          </a:p>
          <a:p>
            <a:pPr lvl="1"/>
            <a:r>
              <a:rPr lang="en-US" dirty="0" smtClean="0"/>
              <a:t>I fell in love with </a:t>
            </a:r>
            <a:r>
              <a:rPr lang="en-US" dirty="0" smtClean="0">
                <a:solidFill>
                  <a:srgbClr val="FFFF00"/>
                </a:solidFill>
              </a:rPr>
              <a:t>abstract algebra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programming</a:t>
            </a:r>
          </a:p>
          <a:p>
            <a:r>
              <a:rPr lang="en-US" dirty="0" smtClean="0">
                <a:latin typeface="Comic Sans MS" pitchFamily="66" charset="0"/>
              </a:rPr>
              <a:t>to …</a:t>
            </a:r>
            <a:r>
              <a:rPr lang="en-US" dirty="0" smtClean="0"/>
              <a:t> MS / PhD in </a:t>
            </a:r>
            <a:r>
              <a:rPr lang="en-US" dirty="0" smtClean="0">
                <a:solidFill>
                  <a:srgbClr val="FFFF00"/>
                </a:solidFill>
              </a:rPr>
              <a:t>Computer Science</a:t>
            </a:r>
          </a:p>
          <a:p>
            <a:pPr lvl="1"/>
            <a:r>
              <a:rPr lang="en-US" dirty="0" smtClean="0"/>
              <a:t>I was shocked at how </a:t>
            </a:r>
            <a:r>
              <a:rPr lang="en-US" dirty="0" smtClean="0">
                <a:solidFill>
                  <a:srgbClr val="FFFF00"/>
                </a:solidFill>
              </a:rPr>
              <a:t>hard</a:t>
            </a:r>
            <a:r>
              <a:rPr lang="en-US" dirty="0" smtClean="0"/>
              <a:t> it was to </a:t>
            </a:r>
            <a:r>
              <a:rPr lang="en-US" dirty="0" smtClean="0">
                <a:solidFill>
                  <a:srgbClr val="FFFF00"/>
                </a:solidFill>
              </a:rPr>
              <a:t>build bad software</a:t>
            </a:r>
            <a:r>
              <a:rPr lang="en-US" dirty="0" smtClean="0"/>
              <a:t> – and wondered how to make it </a:t>
            </a:r>
            <a:r>
              <a:rPr lang="en-US" dirty="0" smtClean="0">
                <a:solidFill>
                  <a:srgbClr val="FFFF00"/>
                </a:solidFill>
              </a:rPr>
              <a:t>easier to build good software</a:t>
            </a:r>
          </a:p>
          <a:p>
            <a:r>
              <a:rPr lang="en-US" dirty="0" smtClean="0">
                <a:latin typeface="Comic Sans MS" pitchFamily="66" charset="0"/>
              </a:rPr>
              <a:t>to …</a:t>
            </a:r>
            <a:r>
              <a:rPr lang="en-US" dirty="0" smtClean="0"/>
              <a:t> Research in </a:t>
            </a:r>
            <a:r>
              <a:rPr lang="en-US" dirty="0" smtClean="0">
                <a:solidFill>
                  <a:srgbClr val="FFFF00"/>
                </a:solidFill>
              </a:rPr>
              <a:t>Software Engineering</a:t>
            </a:r>
          </a:p>
          <a:p>
            <a:pPr lvl="1"/>
            <a:r>
              <a:rPr lang="en-US" dirty="0" smtClean="0"/>
              <a:t>Applying </a:t>
            </a:r>
            <a:r>
              <a:rPr lang="en-US" dirty="0" smtClean="0">
                <a:solidFill>
                  <a:srgbClr val="FFFF00"/>
                </a:solidFill>
              </a:rPr>
              <a:t>math</a:t>
            </a:r>
            <a:r>
              <a:rPr lang="en-US" dirty="0" smtClean="0"/>
              <a:t> to build </a:t>
            </a:r>
            <a:r>
              <a:rPr lang="en-US" dirty="0" smtClean="0">
                <a:solidFill>
                  <a:srgbClr val="FFFF00"/>
                </a:solidFill>
              </a:rPr>
              <a:t>high quality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Not just efficiency, but reliability, maintainability, usability, security,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Teach</a:t>
            </a:r>
            <a:r>
              <a:rPr lang="en-US" dirty="0" smtClean="0"/>
              <a:t> classes to engineers that </a:t>
            </a:r>
            <a:r>
              <a:rPr lang="en-US" dirty="0" smtClean="0">
                <a:solidFill>
                  <a:schemeClr val="tx2"/>
                </a:solidFill>
              </a:rPr>
              <a:t>disguise</a:t>
            </a:r>
            <a:r>
              <a:rPr lang="en-US" dirty="0" smtClean="0"/>
              <a:t> the math</a:t>
            </a:r>
          </a:p>
          <a:p>
            <a:pPr lvl="1"/>
            <a:r>
              <a:rPr lang="en-US" dirty="0" smtClean="0"/>
              <a:t>We must understand </a:t>
            </a:r>
            <a:r>
              <a:rPr lang="en-US" dirty="0" smtClean="0">
                <a:solidFill>
                  <a:schemeClr val="tx2"/>
                </a:solidFill>
              </a:rPr>
              <a:t>both sides</a:t>
            </a:r>
          </a:p>
          <a:p>
            <a:pPr lvl="1"/>
            <a:r>
              <a:rPr lang="en-US" dirty="0" smtClean="0"/>
              <a:t>We need to become </a:t>
            </a:r>
            <a:r>
              <a:rPr lang="en-US" dirty="0" smtClean="0">
                <a:solidFill>
                  <a:schemeClr val="tx2"/>
                </a:solidFill>
              </a:rPr>
              <a:t>enablers</a:t>
            </a:r>
          </a:p>
          <a:p>
            <a:r>
              <a:rPr lang="en-US" dirty="0" smtClean="0"/>
              <a:t>Ask ourselves </a:t>
            </a:r>
            <a:r>
              <a:rPr lang="en-US" dirty="0" smtClean="0">
                <a:solidFill>
                  <a:schemeClr val="tx2"/>
                </a:solidFill>
              </a:rPr>
              <a:t>when</a:t>
            </a:r>
            <a:r>
              <a:rPr lang="en-US" dirty="0" smtClean="0"/>
              <a:t> math is needed</a:t>
            </a:r>
          </a:p>
          <a:p>
            <a:pPr lvl="1"/>
            <a:r>
              <a:rPr lang="en-US" dirty="0" smtClean="0"/>
              <a:t>And when it can be </a:t>
            </a:r>
            <a:r>
              <a:rPr lang="en-US" dirty="0" smtClean="0">
                <a:solidFill>
                  <a:schemeClr val="tx2"/>
                </a:solidFill>
              </a:rPr>
              <a:t>omitted</a:t>
            </a:r>
            <a:r>
              <a:rPr lang="en-US" dirty="0" smtClean="0"/>
              <a:t> (isolated, disguised, embedded)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Restructure our curricula</a:t>
            </a:r>
            <a:r>
              <a:rPr lang="en-US" dirty="0" smtClean="0"/>
              <a:t> so that we teach the needed math to a few</a:t>
            </a:r>
          </a:p>
          <a:p>
            <a:pPr lvl="1"/>
            <a:r>
              <a:rPr lang="en-US" dirty="0" smtClean="0"/>
              <a:t>And don’t make the rest </a:t>
            </a:r>
            <a:r>
              <a:rPr lang="en-US" dirty="0" smtClean="0">
                <a:solidFill>
                  <a:schemeClr val="tx2"/>
                </a:solidFill>
              </a:rPr>
              <a:t>suffer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Organize</a:t>
            </a:r>
            <a:r>
              <a:rPr lang="en-US" dirty="0" smtClean="0"/>
              <a:t> test and QA teams to make </a:t>
            </a:r>
            <a:r>
              <a:rPr lang="en-US" dirty="0" smtClean="0">
                <a:solidFill>
                  <a:schemeClr val="tx2"/>
                </a:solidFill>
              </a:rPr>
              <a:t>effective use</a:t>
            </a:r>
            <a:r>
              <a:rPr lang="en-US" dirty="0" smtClean="0"/>
              <a:t> of individual abilities</a:t>
            </a:r>
          </a:p>
          <a:p>
            <a:pPr lvl="1"/>
            <a:r>
              <a:rPr lang="en-US" dirty="0" smtClean="0"/>
              <a:t>One math-head can support many </a:t>
            </a:r>
            <a:r>
              <a:rPr lang="en-US" dirty="0" smtClean="0"/>
              <a:t>testers</a:t>
            </a:r>
          </a:p>
          <a:p>
            <a:r>
              <a:rPr lang="en-US" dirty="0" smtClean="0"/>
              <a:t>Think carefully about </a:t>
            </a:r>
            <a:r>
              <a:rPr lang="en-US" dirty="0" smtClean="0">
                <a:solidFill>
                  <a:schemeClr val="tx2"/>
                </a:solidFill>
              </a:rPr>
              <a:t>who</a:t>
            </a:r>
            <a:r>
              <a:rPr lang="en-US" dirty="0" smtClean="0"/>
              <a:t> should create formal models and </a:t>
            </a:r>
            <a:r>
              <a:rPr lang="en-US" dirty="0" smtClean="0">
                <a:solidFill>
                  <a:schemeClr val="tx2"/>
                </a:solidFill>
              </a:rPr>
              <a:t>how</a:t>
            </a:r>
            <a:r>
              <a:rPr lang="en-US" dirty="0" smtClean="0"/>
              <a:t> they interact with programmers</a:t>
            </a:r>
            <a:endParaRPr lang="en-US" dirty="0" smtClean="0"/>
          </a:p>
          <a:p>
            <a:r>
              <a:rPr lang="en-US" dirty="0" smtClean="0"/>
              <a:t>Encourage </a:t>
            </a:r>
            <a:r>
              <a:rPr lang="en-US" dirty="0" smtClean="0">
                <a:solidFill>
                  <a:schemeClr val="tx2"/>
                </a:solidFill>
              </a:rPr>
              <a:t>researchers</a:t>
            </a:r>
            <a:r>
              <a:rPr lang="en-US" dirty="0" smtClean="0"/>
              <a:t> to embed and isolate</a:t>
            </a:r>
          </a:p>
          <a:p>
            <a:pPr lvl="1"/>
            <a:r>
              <a:rPr lang="en-US" dirty="0" smtClean="0"/>
              <a:t>We are very responsive to </a:t>
            </a:r>
            <a:r>
              <a:rPr lang="en-US" dirty="0" smtClean="0">
                <a:solidFill>
                  <a:schemeClr val="tx2"/>
                </a:solidFill>
              </a:rPr>
              <a:t>research grants</a:t>
            </a:r>
            <a:r>
              <a:rPr lang="en-US" dirty="0" smtClean="0"/>
              <a:t> 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Get involved</a:t>
            </a:r>
            <a:r>
              <a:rPr lang="en-US" dirty="0" smtClean="0"/>
              <a:t> in curricular design efforts through industrial advisory boards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 Jeff Offutt, 2008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42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/>
                <a:cs typeface="宋体"/>
              </a:rPr>
              <a:t>Contact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2171700" y="2209800"/>
            <a:ext cx="4800600" cy="2062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ICFEM 2008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08927" y="4708046"/>
            <a:ext cx="5116066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Domo arigato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gozai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mashta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Specification-Based Testing (SBT)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the early 1990s I got interested in </a:t>
            </a:r>
            <a:r>
              <a:rPr lang="en-US" sz="2800" dirty="0" smtClean="0">
                <a:solidFill>
                  <a:schemeClr val="tx2"/>
                </a:solidFill>
              </a:rPr>
              <a:t>algebraic specifications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Taught</a:t>
            </a:r>
            <a:r>
              <a:rPr lang="en-US" sz="2400" dirty="0" smtClean="0"/>
              <a:t> in several courses</a:t>
            </a:r>
          </a:p>
          <a:p>
            <a:pPr lvl="1"/>
            <a:r>
              <a:rPr lang="en-US" sz="2400" dirty="0" smtClean="0"/>
              <a:t>Wrote an </a:t>
            </a:r>
            <a:r>
              <a:rPr lang="en-US" sz="2400" dirty="0" smtClean="0">
                <a:solidFill>
                  <a:schemeClr val="tx2"/>
                </a:solidFill>
              </a:rPr>
              <a:t>NSF proposal</a:t>
            </a:r>
            <a:r>
              <a:rPr lang="en-US" sz="2400" dirty="0" smtClean="0"/>
              <a:t> on spec-based testing</a:t>
            </a:r>
          </a:p>
          <a:p>
            <a:r>
              <a:rPr lang="en-US" sz="2800" dirty="0" smtClean="0"/>
              <a:t>Eventually </a:t>
            </a:r>
            <a:r>
              <a:rPr lang="en-US" sz="2800" dirty="0" smtClean="0">
                <a:solidFill>
                  <a:schemeClr val="tx2"/>
                </a:solidFill>
              </a:rPr>
              <a:t>concluded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Very hard to </a:t>
            </a:r>
            <a:r>
              <a:rPr lang="en-US" sz="2400" dirty="0" smtClean="0">
                <a:solidFill>
                  <a:schemeClr val="tx2"/>
                </a:solidFill>
              </a:rPr>
              <a:t>scale</a:t>
            </a:r>
            <a:r>
              <a:rPr lang="en-US" sz="2400" dirty="0" smtClean="0"/>
              <a:t> algebraic specs beyond stacks and queues</a:t>
            </a:r>
          </a:p>
          <a:p>
            <a:pPr lvl="1"/>
            <a:r>
              <a:rPr lang="en-US" sz="2400" dirty="0" smtClean="0"/>
              <a:t>Nobody in </a:t>
            </a:r>
            <a:r>
              <a:rPr lang="en-US" sz="2400" dirty="0" smtClean="0">
                <a:solidFill>
                  <a:schemeClr val="tx2"/>
                </a:solidFill>
              </a:rPr>
              <a:t>industry</a:t>
            </a:r>
            <a:r>
              <a:rPr lang="en-US" sz="2400" dirty="0" smtClean="0"/>
              <a:t> would use them</a:t>
            </a:r>
          </a:p>
          <a:p>
            <a:r>
              <a:rPr lang="en-US" sz="2800" dirty="0" smtClean="0"/>
              <a:t>Later Paul Ammann and I did some work on generating tests from </a:t>
            </a:r>
            <a:r>
              <a:rPr lang="en-US" sz="2800" dirty="0" smtClean="0">
                <a:solidFill>
                  <a:schemeClr val="tx2"/>
                </a:solidFill>
              </a:rPr>
              <a:t>Z specifications</a:t>
            </a:r>
          </a:p>
          <a:p>
            <a:pPr lvl="1"/>
            <a:r>
              <a:rPr lang="en-US" sz="2400" dirty="0" smtClean="0"/>
              <a:t>But I had to </a:t>
            </a:r>
            <a:r>
              <a:rPr lang="en-US" sz="2400" dirty="0" smtClean="0">
                <a:solidFill>
                  <a:schemeClr val="tx2"/>
                </a:solidFill>
              </a:rPr>
              <a:t>re-learn the syntax</a:t>
            </a:r>
            <a:r>
              <a:rPr lang="en-US" sz="2400" dirty="0" smtClean="0"/>
              <a:t> every time I saw a Z spec</a:t>
            </a:r>
          </a:p>
          <a:p>
            <a:pPr lvl="1"/>
            <a:r>
              <a:rPr lang="en-US" sz="2400" dirty="0" smtClean="0"/>
              <a:t>The strongest part of that paper was in </a:t>
            </a:r>
            <a:r>
              <a:rPr lang="en-US" sz="2400" dirty="0" smtClean="0">
                <a:solidFill>
                  <a:schemeClr val="tx2"/>
                </a:solidFill>
              </a:rPr>
              <a:t>input space partitioning</a:t>
            </a:r>
            <a:r>
              <a:rPr lang="en-US" sz="2400" dirty="0" smtClean="0"/>
              <a:t>–in particular, the </a:t>
            </a:r>
            <a:r>
              <a:rPr lang="en-US" sz="2400" dirty="0" smtClean="0">
                <a:solidFill>
                  <a:schemeClr val="tx2"/>
                </a:solidFill>
              </a:rPr>
              <a:t>base choice</a:t>
            </a:r>
            <a:r>
              <a:rPr lang="en-US" sz="2400" dirty="0" smtClean="0"/>
              <a:t> criteria</a:t>
            </a:r>
          </a:p>
          <a:p>
            <a:r>
              <a:rPr lang="en-US" dirty="0" smtClean="0"/>
              <a:t>This led to an interest in </a:t>
            </a:r>
            <a:r>
              <a:rPr lang="en-US" dirty="0" smtClean="0">
                <a:solidFill>
                  <a:schemeClr val="tx2"/>
                </a:solidFill>
              </a:rPr>
              <a:t>state-based specifications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Offutt, 2008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State-Based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mid-1990s I started looking at test criteria on </a:t>
            </a:r>
            <a:r>
              <a:rPr lang="en-US" dirty="0" smtClean="0">
                <a:solidFill>
                  <a:schemeClr val="tx2"/>
                </a:solidFill>
              </a:rPr>
              <a:t>state-based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Steve Miller and Dave </a:t>
            </a:r>
            <a:r>
              <a:rPr lang="en-US" dirty="0" err="1" smtClean="0"/>
              <a:t>Statezni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chemeClr val="tx2"/>
                </a:solidFill>
              </a:rPr>
              <a:t>Rockwell-Collins</a:t>
            </a:r>
            <a:r>
              <a:rPr lang="en-US" dirty="0" smtClean="0"/>
              <a:t> asked for help</a:t>
            </a:r>
          </a:p>
          <a:p>
            <a:pPr lvl="1"/>
            <a:r>
              <a:rPr lang="en-US" dirty="0" smtClean="0"/>
              <a:t>They had specifications in </a:t>
            </a:r>
            <a:r>
              <a:rPr lang="en-US" dirty="0" smtClean="0">
                <a:solidFill>
                  <a:schemeClr val="tx2"/>
                </a:solidFill>
              </a:rPr>
              <a:t>SCR</a:t>
            </a:r>
          </a:p>
          <a:p>
            <a:pPr lvl="1"/>
            <a:r>
              <a:rPr lang="en-US" dirty="0" smtClean="0"/>
              <a:t>The U.S. </a:t>
            </a:r>
            <a:r>
              <a:rPr lang="en-US" dirty="0" smtClean="0">
                <a:solidFill>
                  <a:schemeClr val="tx2"/>
                </a:solidFill>
              </a:rPr>
              <a:t>Federal Aviation Administration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FAA</a:t>
            </a:r>
            <a:r>
              <a:rPr lang="en-US" dirty="0" smtClean="0"/>
              <a:t>) required them to apply </a:t>
            </a:r>
            <a:r>
              <a:rPr lang="en-US" dirty="0" smtClean="0">
                <a:solidFill>
                  <a:schemeClr val="tx2"/>
                </a:solidFill>
              </a:rPr>
              <a:t>MCDC</a:t>
            </a:r>
            <a:r>
              <a:rPr lang="en-US" dirty="0" smtClean="0"/>
              <a:t> to code so I started there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0531" y="4660196"/>
            <a:ext cx="8262938" cy="175432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 Condition Decision Coverage (MCDC)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MCDC requires that each condition in a decision be shown by execution to independently affect the outcome of the decision.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— </a:t>
            </a:r>
            <a:r>
              <a:rPr lang="en-US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Chilenski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Miller, RTCA-DO-178B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MCDC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grpSp>
        <p:nvGrpSpPr>
          <p:cNvPr id="13" name="Group 12"/>
          <p:cNvGrpSpPr/>
          <p:nvPr/>
        </p:nvGrpSpPr>
        <p:grpSpPr>
          <a:xfrm>
            <a:off x="117840" y="976921"/>
            <a:ext cx="8908320" cy="954107"/>
            <a:chOff x="117840" y="976921"/>
            <a:chExt cx="8908320" cy="954107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17840" y="976921"/>
              <a:ext cx="4395864" cy="95410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dirty="0" smtClean="0"/>
                <a:t>What </a:t>
              </a:r>
              <a:r>
                <a:rPr lang="en-US" u="sng" dirty="0" smtClean="0"/>
                <a:t>does</a:t>
              </a:r>
              <a:r>
                <a:rPr lang="en-US" dirty="0" smtClean="0"/>
                <a:t> “</a:t>
              </a:r>
              <a:r>
                <a:rPr lang="en-US" sz="2800" i="1" dirty="0" smtClean="0">
                  <a:solidFill>
                    <a:schemeClr val="tx2"/>
                  </a:solidFill>
                </a:rPr>
                <a:t>independently effect the outcome</a:t>
              </a:r>
              <a:r>
                <a:rPr lang="en-US" dirty="0" smtClean="0"/>
                <a:t>”  mean ?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31544" y="976921"/>
              <a:ext cx="4394616" cy="8925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dirty="0" smtClean="0"/>
                <a:t>What does “</a:t>
              </a:r>
              <a:r>
                <a:rPr lang="en-US" i="1" dirty="0" smtClean="0">
                  <a:solidFill>
                    <a:schemeClr val="tx2"/>
                  </a:solidFill>
                </a:rPr>
                <a:t>show </a:t>
              </a:r>
              <a:r>
                <a:rPr lang="en-US" sz="2800" i="1" dirty="0" smtClean="0">
                  <a:solidFill>
                    <a:schemeClr val="tx2"/>
                  </a:solidFill>
                </a:rPr>
                <a:t>by execution</a:t>
              </a:r>
              <a:r>
                <a:rPr lang="en-US" dirty="0" smtClean="0"/>
                <a:t>”  mean ?</a:t>
              </a: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0573" y="2224271"/>
            <a:ext cx="8982854" cy="174201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 dirty="0" smtClean="0"/>
              <a:t>In </a:t>
            </a:r>
            <a:r>
              <a:rPr lang="en-US" sz="2800" i="1" u="sng" dirty="0" smtClean="0">
                <a:solidFill>
                  <a:schemeClr val="tx2"/>
                </a:solidFill>
              </a:rPr>
              <a:t>p </a:t>
            </a:r>
            <a:r>
              <a:rPr lang="en-US" sz="2800" i="1" u="sng" dirty="0">
                <a:solidFill>
                  <a:schemeClr val="tx2"/>
                </a:solidFill>
              </a:rPr>
              <a:t>= a </a:t>
            </a:r>
            <a:r>
              <a:rPr lang="en-US" sz="2800" i="1" u="sng" dirty="0">
                <a:solidFill>
                  <a:schemeClr val="tx2"/>
                </a:solidFill>
                <a:sym typeface="Symbol" pitchFamily="18" charset="2"/>
              </a:rPr>
              <a:t></a:t>
            </a:r>
            <a:r>
              <a:rPr lang="en-US" sz="2800" i="1" u="sng" dirty="0">
                <a:solidFill>
                  <a:schemeClr val="tx2"/>
                </a:solidFill>
              </a:rPr>
              <a:t> (b </a:t>
            </a:r>
            <a:r>
              <a:rPr lang="en-US" sz="2800" i="1" u="sng" dirty="0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US" sz="2800" i="1" u="sng" dirty="0">
                <a:solidFill>
                  <a:schemeClr val="tx2"/>
                </a:solidFill>
              </a:rPr>
              <a:t> c</a:t>
            </a:r>
            <a:r>
              <a:rPr lang="en-US" sz="2800" i="1" u="sng" dirty="0" smtClean="0">
                <a:solidFill>
                  <a:schemeClr val="tx2"/>
                </a:solidFill>
              </a:rPr>
              <a:t>)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chemeClr val="tx2"/>
                </a:solidFill>
              </a:rPr>
              <a:t>a</a:t>
            </a:r>
            <a:r>
              <a:rPr lang="en-US" sz="2800" dirty="0" smtClean="0"/>
              <a:t> determines </a:t>
            </a:r>
            <a:r>
              <a:rPr lang="en-US" sz="2800" i="1" dirty="0" smtClean="0">
                <a:solidFill>
                  <a:schemeClr val="tx2"/>
                </a:solidFill>
              </a:rPr>
              <a:t>p</a:t>
            </a:r>
            <a:r>
              <a:rPr lang="en-US" sz="2800" dirty="0" smtClean="0"/>
              <a:t> when (</a:t>
            </a:r>
            <a:r>
              <a:rPr lang="en-US" sz="2800" i="1" dirty="0" err="1" smtClean="0">
                <a:solidFill>
                  <a:schemeClr val="tx2"/>
                </a:solidFill>
              </a:rPr>
              <a:t>bc</a:t>
            </a:r>
            <a:r>
              <a:rPr lang="en-US" sz="2800" dirty="0" smtClean="0"/>
              <a:t>) = (</a:t>
            </a:r>
            <a:r>
              <a:rPr lang="en-US" sz="2800" i="1" dirty="0" err="1" smtClean="0"/>
              <a:t>tt</a:t>
            </a:r>
            <a:r>
              <a:rPr lang="en-US" sz="2800" dirty="0" smtClean="0"/>
              <a:t>), (</a:t>
            </a:r>
            <a:r>
              <a:rPr lang="en-US" sz="2800" i="1" dirty="0" err="1" smtClean="0"/>
              <a:t>tf</a:t>
            </a:r>
            <a:r>
              <a:rPr lang="en-US" sz="2800" dirty="0" smtClean="0"/>
              <a:t>), or (</a:t>
            </a:r>
            <a:r>
              <a:rPr lang="en-US" sz="2800" i="1" dirty="0" smtClean="0"/>
              <a:t>ft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spcBef>
                <a:spcPct val="1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Which one ?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</a:pPr>
            <a:r>
              <a:rPr lang="en-US" dirty="0" smtClean="0"/>
              <a:t> Must </a:t>
            </a:r>
            <a:r>
              <a:rPr lang="en-US" i="1" dirty="0" smtClean="0">
                <a:solidFill>
                  <a:schemeClr val="tx2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tx2"/>
                </a:solidFill>
              </a:rPr>
              <a:t>c</a:t>
            </a:r>
            <a:r>
              <a:rPr lang="en-US" dirty="0" smtClean="0"/>
              <a:t> be the  same when </a:t>
            </a:r>
            <a:r>
              <a:rPr lang="en-US" i="1" dirty="0" smtClean="0">
                <a:solidFill>
                  <a:schemeClr val="tx2"/>
                </a:solidFill>
              </a:rPr>
              <a:t>a</a:t>
            </a:r>
            <a:r>
              <a:rPr lang="en-US" i="1" dirty="0" smtClean="0"/>
              <a:t>=t</a:t>
            </a:r>
            <a:r>
              <a:rPr lang="en-US" dirty="0" smtClean="0"/>
              <a:t> and when </a:t>
            </a:r>
            <a:r>
              <a:rPr lang="en-US" i="1" dirty="0" smtClean="0">
                <a:solidFill>
                  <a:schemeClr val="tx2"/>
                </a:solidFill>
              </a:rPr>
              <a:t>a</a:t>
            </a:r>
            <a:r>
              <a:rPr lang="en-US" i="1" dirty="0" smtClean="0"/>
              <a:t>=f</a:t>
            </a:r>
            <a:r>
              <a:rPr lang="en-US" dirty="0" smtClean="0"/>
              <a:t> ?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</a:pPr>
            <a:r>
              <a:rPr lang="en-US" dirty="0" smtClean="0"/>
              <a:t> What if </a:t>
            </a:r>
            <a:r>
              <a:rPr lang="en-US" i="1" dirty="0" smtClean="0">
                <a:solidFill>
                  <a:schemeClr val="tx2"/>
                </a:solidFill>
              </a:rPr>
              <a:t>p</a:t>
            </a:r>
            <a:r>
              <a:rPr lang="en-US" dirty="0" smtClean="0"/>
              <a:t> has the same value when </a:t>
            </a:r>
            <a:r>
              <a:rPr lang="en-US" i="1" dirty="0" smtClean="0">
                <a:solidFill>
                  <a:schemeClr val="tx2"/>
                </a:solidFill>
              </a:rPr>
              <a:t>a</a:t>
            </a:r>
            <a:r>
              <a:rPr lang="en-US" i="1" dirty="0" smtClean="0"/>
              <a:t>=t</a:t>
            </a:r>
            <a:r>
              <a:rPr lang="en-US" dirty="0" smtClean="0"/>
              <a:t> and when </a:t>
            </a:r>
            <a:r>
              <a:rPr lang="en-US" i="1" dirty="0" smtClean="0">
                <a:solidFill>
                  <a:schemeClr val="tx2"/>
                </a:solidFill>
              </a:rPr>
              <a:t>a</a:t>
            </a:r>
            <a:r>
              <a:rPr lang="en-US" i="1" dirty="0" smtClean="0"/>
              <a:t>=f</a:t>
            </a:r>
            <a:r>
              <a:rPr lang="en-US" dirty="0" smtClean="0"/>
              <a:t> ?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1204" y="4321084"/>
            <a:ext cx="9001592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Full Predicate Coverage (FP)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For each clause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must control the value of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“correlated”)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— Offutt, </a:t>
            </a:r>
            <a:r>
              <a:rPr lang="en-US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Xiong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Liu, ICECCS, 1999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5997" y="5876210"/>
            <a:ext cx="8372007" cy="52322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 dirty="0" smtClean="0"/>
              <a:t>FP does </a:t>
            </a:r>
            <a:r>
              <a:rPr lang="en-US" sz="2800" u="sng" dirty="0" smtClean="0"/>
              <a:t>not</a:t>
            </a:r>
            <a:r>
              <a:rPr lang="en-US" sz="2800" dirty="0" smtClean="0"/>
              <a:t> require the predicate to have different values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animBg="1" autoUpdateAnimBg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Clause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97043"/>
          </a:xfrm>
        </p:spPr>
        <p:txBody>
          <a:bodyPr/>
          <a:lstStyle/>
          <a:p>
            <a:r>
              <a:rPr lang="en-US" dirty="0" smtClean="0"/>
              <a:t>Later Paul Ammann and I revisited this controversy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6194" y="1780517"/>
            <a:ext cx="8971613" cy="156966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Active Clause Coverage (ACC)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For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each clause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the other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clauses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values so that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determines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and p must be true for one value of c and false for the other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— Ammann and Offutt, ISSRE 2003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0531" y="3519251"/>
            <a:ext cx="8262938" cy="2092881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variations :</a:t>
            </a: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Restricted Active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Clause Coverage </a:t>
            </a:r>
            <a:r>
              <a:rPr lang="en-US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(RACC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values for the other clauses must be the same with both values for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Correlated Active Clause Coverage (CACC)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The values for the other clauses </a:t>
            </a:r>
            <a:r>
              <a:rPr 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be different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both values for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5781205"/>
            <a:ext cx="9144000" cy="69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Clearer terminology, no ambiguity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 autoUpdateAnimBg="0"/>
      <p:bldP spid="8" grpId="0" animBg="1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SPC &amp; Model-Based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302177"/>
          </a:xfrm>
        </p:spPr>
        <p:txBody>
          <a:bodyPr/>
          <a:lstStyle/>
          <a:p>
            <a:r>
              <a:rPr lang="en-US" dirty="0" smtClean="0"/>
              <a:t>In 1999 I adapted full predicate to </a:t>
            </a:r>
            <a:r>
              <a:rPr lang="en-US" dirty="0" smtClean="0">
                <a:solidFill>
                  <a:schemeClr val="tx2"/>
                </a:solidFill>
              </a:rPr>
              <a:t>UML </a:t>
            </a:r>
            <a:r>
              <a:rPr lang="en-US" dirty="0" err="1" smtClean="0">
                <a:solidFill>
                  <a:schemeClr val="tx2"/>
                </a:solidFill>
              </a:rPr>
              <a:t>statecharts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for Rockwell-Collins</a:t>
            </a:r>
          </a:p>
          <a:p>
            <a:pPr lvl="1"/>
            <a:r>
              <a:rPr lang="en-US" dirty="0" smtClean="0"/>
              <a:t>Now the field of </a:t>
            </a:r>
            <a:r>
              <a:rPr lang="en-US" dirty="0" smtClean="0">
                <a:solidFill>
                  <a:schemeClr val="tx2"/>
                </a:solidFill>
              </a:rPr>
              <a:t>model-based testing</a:t>
            </a:r>
            <a:r>
              <a:rPr lang="en-US" dirty="0" smtClean="0"/>
              <a:t> is quite active with dozens of papers every year</a:t>
            </a:r>
          </a:p>
          <a:p>
            <a:r>
              <a:rPr lang="en-US" dirty="0" smtClean="0"/>
              <a:t>In my many visits to </a:t>
            </a:r>
            <a:r>
              <a:rPr lang="en-US" dirty="0" smtClean="0">
                <a:solidFill>
                  <a:schemeClr val="tx2"/>
                </a:solidFill>
              </a:rPr>
              <a:t>Rockwell-Collins</a:t>
            </a:r>
            <a:r>
              <a:rPr lang="en-US" dirty="0" smtClean="0"/>
              <a:t>, I realized</a:t>
            </a:r>
          </a:p>
          <a:p>
            <a:pPr lvl="1"/>
            <a:r>
              <a:rPr lang="en-US" sz="2400" dirty="0" smtClean="0"/>
              <a:t>The engineers </a:t>
            </a:r>
            <a:r>
              <a:rPr lang="en-US" sz="2400" dirty="0" smtClean="0">
                <a:solidFill>
                  <a:schemeClr val="tx2"/>
                </a:solidFill>
              </a:rPr>
              <a:t>hated</a:t>
            </a:r>
            <a:r>
              <a:rPr lang="en-US" sz="2400" dirty="0" smtClean="0"/>
              <a:t> MCDC, FP, and the FAA requirements</a:t>
            </a:r>
          </a:p>
          <a:p>
            <a:pPr lvl="1"/>
            <a:r>
              <a:rPr lang="en-US" sz="2400" dirty="0" smtClean="0"/>
              <a:t>They often took </a:t>
            </a:r>
            <a:r>
              <a:rPr lang="en-US" sz="2400" dirty="0" smtClean="0">
                <a:solidFill>
                  <a:schemeClr val="tx2"/>
                </a:solidFill>
              </a:rPr>
              <a:t>shortcuts</a:t>
            </a:r>
          </a:p>
          <a:p>
            <a:pPr lvl="1"/>
            <a:r>
              <a:rPr lang="en-US" sz="2400" dirty="0" smtClean="0"/>
              <a:t>Hand computations were incredibly </a:t>
            </a:r>
            <a:r>
              <a:rPr lang="en-US" sz="2400" dirty="0" smtClean="0">
                <a:solidFill>
                  <a:schemeClr val="tx2"/>
                </a:solidFill>
              </a:rPr>
              <a:t>expensive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2"/>
                </a:solidFill>
              </a:rPr>
              <a:t>error-prone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ICFEM 2008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Offutt, 2008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31099" y="4857473"/>
            <a:ext cx="5881802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Programmers </a:t>
            </a:r>
            <a:r>
              <a:rPr lang="en-U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ain’t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mathematicians !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5336496"/>
            <a:ext cx="9144000" cy="120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cannot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programmers use formal methods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underlying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3248</Words>
  <Application>Microsoft PowerPoint</Application>
  <PresentationFormat>On-screen Show (4:3)</PresentationFormat>
  <Paragraphs>636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Programmers Ain’t Mathematicians and Neither Are Testers</vt:lpstr>
      <vt:lpstr>ICFEM – 10 Year Anniversary</vt:lpstr>
      <vt:lpstr>Why Formal Methods?</vt:lpstr>
      <vt:lpstr>Evolving From Formal Methods</vt:lpstr>
      <vt:lpstr>Specification-Based Testing (SBT)</vt:lpstr>
      <vt:lpstr>State-Based Specifications</vt:lpstr>
      <vt:lpstr>MCDC Problems</vt:lpstr>
      <vt:lpstr>Active Clause Coverage</vt:lpstr>
      <vt:lpstr>SPC &amp; Model-Based Testing</vt:lpstr>
      <vt:lpstr>Math, CS, Software Engineering</vt:lpstr>
      <vt:lpstr>Goals of Science and Engineering</vt:lpstr>
      <vt:lpstr>Computing is Different</vt:lpstr>
      <vt:lpstr>The Changing Face of Computing</vt:lpstr>
      <vt:lpstr>Historical Perspective</vt:lpstr>
      <vt:lpstr>Possible Computing Fields (2020)</vt:lpstr>
      <vt:lpstr>Evolution of Formalism in Software Engineering</vt:lpstr>
      <vt:lpstr>Key Difference</vt:lpstr>
      <vt:lpstr>What Versus How</vt:lpstr>
      <vt:lpstr>What Can We Do ?</vt:lpstr>
      <vt:lpstr>Three Approaches</vt:lpstr>
      <vt:lpstr>1. Isolate</vt:lpstr>
      <vt:lpstr>1. Isolation in Software Testing</vt:lpstr>
      <vt:lpstr>Types of Test Activities</vt:lpstr>
      <vt:lpstr>Summary of Test Activities</vt:lpstr>
      <vt:lpstr>Model-Driven Test Design – Steps</vt:lpstr>
      <vt:lpstr>MDTD – Activities</vt:lpstr>
      <vt:lpstr>1. Using MDTD to Isolate</vt:lpstr>
      <vt:lpstr>Three Approaches</vt:lpstr>
      <vt:lpstr>2. Disguise</vt:lpstr>
      <vt:lpstr>2. Disguising in Programming</vt:lpstr>
      <vt:lpstr>2. Stealthy Formal Methods Class</vt:lpstr>
      <vt:lpstr>2. Disguising Abstract Algebra</vt:lpstr>
      <vt:lpstr>Three Approaches</vt:lpstr>
      <vt:lpstr>3. Embed</vt:lpstr>
      <vt:lpstr>Data Structures and Frameworks</vt:lpstr>
      <vt:lpstr>Embedding Math in Testing Tools</vt:lpstr>
      <vt:lpstr>Embedding into Tools</vt:lpstr>
      <vt:lpstr>Slide 38</vt:lpstr>
      <vt:lpstr>Agenda for Researchers</vt:lpstr>
      <vt:lpstr>Agenda for Teachers</vt:lpstr>
      <vt:lpstr>Agenda for Practitioners</vt:lpstr>
      <vt:lpstr>Contact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XML-based Testing of Web Services</dc:title>
  <dc:creator>Jeff Offutt</dc:creator>
  <cp:lastModifiedBy>IT&amp;E</cp:lastModifiedBy>
  <cp:revision>299</cp:revision>
  <dcterms:created xsi:type="dcterms:W3CDTF">2001-09-18T20:16:12Z</dcterms:created>
  <dcterms:modified xsi:type="dcterms:W3CDTF">2008-10-29T08:37:24Z</dcterms:modified>
</cp:coreProperties>
</file>