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handoutMasterIdLst>
    <p:handoutMasterId r:id="rId45"/>
  </p:handoutMasterIdLst>
  <p:sldIdLst>
    <p:sldId id="262" r:id="rId2"/>
    <p:sldId id="468" r:id="rId3"/>
    <p:sldId id="475" r:id="rId4"/>
    <p:sldId id="477" r:id="rId5"/>
    <p:sldId id="478" r:id="rId6"/>
    <p:sldId id="476" r:id="rId7"/>
    <p:sldId id="480" r:id="rId8"/>
    <p:sldId id="481" r:id="rId9"/>
    <p:sldId id="496" r:id="rId10"/>
    <p:sldId id="483" r:id="rId11"/>
    <p:sldId id="470" r:id="rId12"/>
    <p:sldId id="426" r:id="rId13"/>
    <p:sldId id="427" r:id="rId14"/>
    <p:sldId id="428" r:id="rId15"/>
    <p:sldId id="429" r:id="rId16"/>
    <p:sldId id="430" r:id="rId17"/>
    <p:sldId id="471" r:id="rId18"/>
    <p:sldId id="484" r:id="rId19"/>
    <p:sldId id="485" r:id="rId20"/>
    <p:sldId id="486" r:id="rId21"/>
    <p:sldId id="487" r:id="rId22"/>
    <p:sldId id="488" r:id="rId23"/>
    <p:sldId id="472" r:id="rId24"/>
    <p:sldId id="440" r:id="rId25"/>
    <p:sldId id="491" r:id="rId26"/>
    <p:sldId id="467" r:id="rId27"/>
    <p:sldId id="473" r:id="rId28"/>
    <p:sldId id="439" r:id="rId29"/>
    <p:sldId id="444" r:id="rId30"/>
    <p:sldId id="492" r:id="rId31"/>
    <p:sldId id="445" r:id="rId32"/>
    <p:sldId id="447" r:id="rId33"/>
    <p:sldId id="474" r:id="rId34"/>
    <p:sldId id="457" r:id="rId35"/>
    <p:sldId id="459" r:id="rId36"/>
    <p:sldId id="460" r:id="rId37"/>
    <p:sldId id="411" r:id="rId38"/>
    <p:sldId id="461" r:id="rId39"/>
    <p:sldId id="490" r:id="rId40"/>
    <p:sldId id="489" r:id="rId41"/>
    <p:sldId id="463" r:id="rId42"/>
    <p:sldId id="280" r:id="rId43"/>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clrMru>
    <a:srgbClr val="FF7C80"/>
    <a:srgbClr val="000000"/>
    <a:srgbClr val="FF6600"/>
    <a:srgbClr val="D55000"/>
    <a:srgbClr val="FFFF00"/>
    <a:srgbClr val="FF9933"/>
    <a:srgbClr val="99CCFF"/>
    <a:srgbClr val="009973"/>
    <a:srgbClr val="000066"/>
    <a:srgbClr val="FFCC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5513" autoAdjust="0"/>
    <p:restoredTop sz="94586" autoAdjust="0"/>
  </p:normalViewPr>
  <p:slideViewPr>
    <p:cSldViewPr snapToGrid="0">
      <p:cViewPr varScale="1">
        <p:scale>
          <a:sx n="83" d="100"/>
          <a:sy n="83" d="100"/>
        </p:scale>
        <p:origin x="-1374" y="-8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1200"/>
    </p:cViewPr>
  </p:sorterViewPr>
  <p:notesViewPr>
    <p:cSldViewPr snapToGrid="0">
      <p:cViewPr varScale="1">
        <p:scale>
          <a:sx n="58" d="100"/>
          <a:sy n="58" d="100"/>
        </p:scale>
        <p:origin x="-504" y="-5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hPercent val="65"/>
      <c:depthPercent val="100"/>
      <c:rAngAx val="1"/>
    </c:view3D>
    <c:floor>
      <c:spPr>
        <a:solidFill>
          <a:srgbClr val="C0C0C0"/>
        </a:solidFill>
        <a:ln w="3175">
          <a:solidFill>
            <a:schemeClr val="tx1"/>
          </a:solidFill>
          <a:prstDash val="solid"/>
        </a:ln>
      </c:spPr>
    </c:floor>
    <c:sideWall>
      <c:spPr>
        <a:gradFill rotWithShape="0">
          <a:gsLst>
            <a:gs pos="0">
              <a:srgbClr val="00CCFF">
                <a:gamma/>
                <a:shade val="46275"/>
                <a:invGamma/>
              </a:srgbClr>
            </a:gs>
            <a:gs pos="50000">
              <a:srgbClr val="00CCFF"/>
            </a:gs>
            <a:gs pos="100000">
              <a:srgbClr val="00CCFF">
                <a:gamma/>
                <a:shade val="46275"/>
                <a:invGamma/>
              </a:srgbClr>
            </a:gs>
          </a:gsLst>
          <a:lin ang="5400000" scaled="1"/>
        </a:gradFill>
        <a:ln w="25400">
          <a:solidFill>
            <a:srgbClr val="000000"/>
          </a:solidFill>
          <a:prstDash val="solid"/>
        </a:ln>
      </c:spPr>
    </c:sideWall>
    <c:backWall>
      <c:spPr>
        <a:gradFill rotWithShape="0">
          <a:gsLst>
            <a:gs pos="0">
              <a:srgbClr val="00CCFF">
                <a:gamma/>
                <a:shade val="46275"/>
                <a:invGamma/>
              </a:srgbClr>
            </a:gs>
            <a:gs pos="50000">
              <a:srgbClr val="00CCFF"/>
            </a:gs>
            <a:gs pos="100000">
              <a:srgbClr val="00CCFF">
                <a:gamma/>
                <a:shade val="46275"/>
                <a:invGamma/>
              </a:srgbClr>
            </a:gs>
          </a:gsLst>
          <a:lin ang="5400000" scaled="1"/>
        </a:gradFill>
        <a:ln w="25400">
          <a:solidFill>
            <a:srgbClr val="000000"/>
          </a:solidFill>
          <a:prstDash val="solid"/>
        </a:ln>
      </c:spPr>
    </c:backWall>
    <c:plotArea>
      <c:layout>
        <c:manualLayout>
          <c:layoutTarget val="inner"/>
          <c:xMode val="edge"/>
          <c:yMode val="edge"/>
          <c:x val="0.1017532081114485"/>
          <c:y val="3.1499068528812006E-2"/>
          <c:w val="0.88678786029265844"/>
          <c:h val="0.84263663467729177"/>
        </c:manualLayout>
      </c:layout>
      <c:bar3DChart>
        <c:barDir val="col"/>
        <c:grouping val="clustered"/>
        <c:ser>
          <c:idx val="0"/>
          <c:order val="0"/>
          <c:tx>
            <c:strRef>
              <c:f>Sheet1!$A$2</c:f>
              <c:strCache>
                <c:ptCount val="1"/>
                <c:pt idx="0">
                  <c:v>Count</c:v>
                </c:pt>
              </c:strCache>
            </c:strRef>
          </c:tx>
          <c:spPr>
            <a:solidFill>
              <a:schemeClr val="accent1"/>
            </a:solidFill>
            <a:ln w="14763">
              <a:solidFill>
                <a:schemeClr val="tx1"/>
              </a:solidFill>
              <a:prstDash val="solid"/>
            </a:ln>
          </c:spPr>
          <c:dLbls>
            <c:dLbl>
              <c:idx val="0"/>
              <c:layout>
                <c:manualLayout>
                  <c:x val="1.8714958852636503E-2"/>
                  <c:y val="-7.9641542556566584E-3"/>
                </c:manualLayout>
              </c:layout>
              <c:showVal val="1"/>
            </c:dLbl>
            <c:dLbl>
              <c:idx val="1"/>
              <c:layout>
                <c:manualLayout>
                  <c:x val="1.8603231762210796E-2"/>
                  <c:y val="-1.3440860215053915E-2"/>
                </c:manualLayout>
              </c:layout>
              <c:showVal val="1"/>
            </c:dLbl>
            <c:dLbl>
              <c:idx val="2"/>
              <c:layout>
                <c:manualLayout>
                  <c:x val="1.8603231762210796E-2"/>
                  <c:y val="-1.3440860215053915E-2"/>
                </c:manualLayout>
              </c:layout>
              <c:showVal val="1"/>
            </c:dLbl>
            <c:dLbl>
              <c:idx val="3"/>
              <c:layout>
                <c:manualLayout>
                  <c:x val="9.1899762131526959E-3"/>
                  <c:y val="8.6648579717278726E-2"/>
                </c:manualLayout>
              </c:layout>
              <c:showVal val="1"/>
            </c:dLbl>
            <c:dLbl>
              <c:idx val="4"/>
              <c:layout>
                <c:manualLayout>
                  <c:x val="1.8603231762210796E-2"/>
                  <c:y val="-2.6881720430107725E-2"/>
                </c:manualLayout>
              </c:layout>
              <c:showVal val="1"/>
            </c:dLbl>
            <c:spPr>
              <a:noFill/>
              <a:ln w="29527">
                <a:noFill/>
              </a:ln>
            </c:spPr>
            <c:txPr>
              <a:bodyPr/>
              <a:lstStyle/>
              <a:p>
                <a:pPr>
                  <a:defRPr sz="2092" b="1" i="0" u="none" strike="noStrike" baseline="0">
                    <a:solidFill>
                      <a:srgbClr val="000000"/>
                    </a:solidFill>
                    <a:latin typeface="Times New Roman"/>
                    <a:ea typeface="Times New Roman"/>
                    <a:cs typeface="Times New Roman"/>
                  </a:defRPr>
                </a:pPr>
                <a:endParaRPr lang="en-US"/>
              </a:p>
            </c:txPr>
            <c:showVal val="1"/>
          </c:dLbls>
          <c:cat>
            <c:strRef>
              <c:f>Sheet1!$B$1:$F$1</c:f>
              <c:strCache>
                <c:ptCount val="5"/>
                <c:pt idx="0">
                  <c:v>JCrasher</c:v>
                </c:pt>
                <c:pt idx="1">
                  <c:v>TestGen</c:v>
                </c:pt>
                <c:pt idx="2">
                  <c:v>JUB</c:v>
                </c:pt>
                <c:pt idx="3">
                  <c:v>EC</c:v>
                </c:pt>
                <c:pt idx="4">
                  <c:v>Random</c:v>
                </c:pt>
              </c:strCache>
            </c:strRef>
          </c:cat>
          <c:val>
            <c:numRef>
              <c:f>Sheet1!$B$2:$F$2</c:f>
              <c:numCache>
                <c:formatCode>0%</c:formatCode>
                <c:ptCount val="5"/>
                <c:pt idx="0">
                  <c:v>0.45</c:v>
                </c:pt>
                <c:pt idx="1">
                  <c:v>0.4</c:v>
                </c:pt>
                <c:pt idx="2">
                  <c:v>0.33000000000000185</c:v>
                </c:pt>
                <c:pt idx="3">
                  <c:v>0.68000000000000294</c:v>
                </c:pt>
                <c:pt idx="4">
                  <c:v>0.39000000000000157</c:v>
                </c:pt>
              </c:numCache>
            </c:numRef>
          </c:val>
        </c:ser>
        <c:dLbls>
          <c:showVal val="1"/>
        </c:dLbls>
        <c:gapDepth val="0"/>
        <c:shape val="box"/>
        <c:axId val="57812096"/>
        <c:axId val="57813632"/>
        <c:axId val="0"/>
      </c:bar3DChart>
      <c:catAx>
        <c:axId val="57812096"/>
        <c:scaling>
          <c:orientation val="minMax"/>
        </c:scaling>
        <c:axPos val="b"/>
        <c:numFmt formatCode="General" sourceLinked="1"/>
        <c:tickLblPos val="low"/>
        <c:spPr>
          <a:ln w="3691">
            <a:solidFill>
              <a:schemeClr val="tx1"/>
            </a:solidFill>
            <a:prstDash val="solid"/>
          </a:ln>
        </c:spPr>
        <c:txPr>
          <a:bodyPr rot="0" vert="horz"/>
          <a:lstStyle/>
          <a:p>
            <a:pPr>
              <a:defRPr sz="2092" b="1" i="0" u="none" strike="noStrike" baseline="0">
                <a:solidFill>
                  <a:srgbClr val="000000"/>
                </a:solidFill>
                <a:latin typeface="Times New Roman"/>
                <a:ea typeface="Times New Roman"/>
                <a:cs typeface="Times New Roman"/>
              </a:defRPr>
            </a:pPr>
            <a:endParaRPr lang="en-US"/>
          </a:p>
        </c:txPr>
        <c:crossAx val="57813632"/>
        <c:crosses val="autoZero"/>
        <c:auto val="1"/>
        <c:lblAlgn val="ctr"/>
        <c:lblOffset val="100"/>
        <c:tickLblSkip val="1"/>
        <c:tickMarkSkip val="1"/>
      </c:catAx>
      <c:valAx>
        <c:axId val="57813632"/>
        <c:scaling>
          <c:orientation val="minMax"/>
        </c:scaling>
        <c:axPos val="l"/>
        <c:majorGridlines>
          <c:spPr>
            <a:ln w="3691">
              <a:solidFill>
                <a:schemeClr val="tx1"/>
              </a:solidFill>
              <a:prstDash val="solid"/>
            </a:ln>
          </c:spPr>
        </c:majorGridlines>
        <c:numFmt formatCode="0%" sourceLinked="1"/>
        <c:tickLblPos val="nextTo"/>
        <c:spPr>
          <a:ln w="3691">
            <a:solidFill>
              <a:schemeClr val="tx1"/>
            </a:solidFill>
            <a:prstDash val="solid"/>
          </a:ln>
        </c:spPr>
        <c:txPr>
          <a:bodyPr rot="0" vert="horz"/>
          <a:lstStyle/>
          <a:p>
            <a:pPr>
              <a:defRPr sz="2092" b="1" i="0" u="none" strike="noStrike" baseline="0">
                <a:solidFill>
                  <a:srgbClr val="000000"/>
                </a:solidFill>
                <a:latin typeface="Times New Roman"/>
                <a:ea typeface="Times New Roman"/>
                <a:cs typeface="Times New Roman"/>
              </a:defRPr>
            </a:pPr>
            <a:endParaRPr lang="en-US"/>
          </a:p>
        </c:txPr>
        <c:crossAx val="57812096"/>
        <c:crosses val="autoZero"/>
        <c:crossBetween val="between"/>
      </c:valAx>
      <c:spPr>
        <a:solidFill>
          <a:srgbClr val="99CCFF"/>
        </a:solidFill>
        <a:ln w="29527">
          <a:noFill/>
        </a:ln>
      </c:spPr>
    </c:plotArea>
    <c:plotVisOnly val="1"/>
    <c:dispBlanksAs val="gap"/>
  </c:chart>
  <c:spPr>
    <a:noFill/>
    <a:ln>
      <a:noFill/>
    </a:ln>
  </c:spPr>
  <c:txPr>
    <a:bodyPr/>
    <a:lstStyle/>
    <a:p>
      <a:pPr>
        <a:defRPr sz="2092" b="1" i="0" u="none" strike="noStrike" baseline="0">
          <a:solidFill>
            <a:schemeClr val="tx1"/>
          </a:solidFill>
          <a:latin typeface="Times New Roman"/>
          <a:ea typeface="Times New Roman"/>
          <a:cs typeface="Times New Roman"/>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view3D>
      <c:rAngAx val="1"/>
    </c:view3D>
    <c:sideWall>
      <c:spPr>
        <a:gradFill>
          <a:gsLst>
            <a:gs pos="0">
              <a:srgbClr val="000099">
                <a:lumMod val="40000"/>
                <a:lumOff val="60000"/>
              </a:srgbClr>
            </a:gs>
            <a:gs pos="50000">
              <a:schemeClr val="bg1">
                <a:lumMod val="20000"/>
                <a:lumOff val="80000"/>
              </a:schemeClr>
            </a:gs>
            <a:gs pos="100000">
              <a:srgbClr val="000099">
                <a:lumMod val="40000"/>
                <a:lumOff val="60000"/>
              </a:srgbClr>
            </a:gs>
          </a:gsLst>
          <a:lin ang="5400000" scaled="0"/>
        </a:gradFill>
        <a:ln cap="rnd">
          <a:solidFill>
            <a:schemeClr val="bg1">
              <a:lumMod val="60000"/>
              <a:lumOff val="40000"/>
            </a:schemeClr>
          </a:solidFill>
        </a:ln>
        <a:effectLst>
          <a:outerShdw blurRad="50800" dist="50800" dir="5400000" sx="1000" sy="1000" algn="ctr" rotWithShape="0">
            <a:srgbClr val="000000">
              <a:alpha val="43137"/>
            </a:srgbClr>
          </a:outerShdw>
        </a:effectLst>
        <a:scene3d>
          <a:camera prst="orthographicFront"/>
          <a:lightRig rig="threePt" dir="t"/>
        </a:scene3d>
        <a:sp3d>
          <a:bevelT w="0" h="0"/>
        </a:sp3d>
      </c:spPr>
    </c:sideWall>
    <c:backWall>
      <c:spPr>
        <a:gradFill>
          <a:gsLst>
            <a:gs pos="0">
              <a:srgbClr val="000099">
                <a:lumMod val="40000"/>
                <a:lumOff val="60000"/>
              </a:srgbClr>
            </a:gs>
            <a:gs pos="50000">
              <a:schemeClr val="bg1">
                <a:lumMod val="20000"/>
                <a:lumOff val="80000"/>
              </a:schemeClr>
            </a:gs>
            <a:gs pos="100000">
              <a:srgbClr val="000099">
                <a:lumMod val="40000"/>
                <a:lumOff val="60000"/>
              </a:srgbClr>
            </a:gs>
          </a:gsLst>
          <a:lin ang="5400000" scaled="0"/>
        </a:gradFill>
        <a:ln cap="rnd">
          <a:solidFill>
            <a:schemeClr val="bg1">
              <a:lumMod val="60000"/>
              <a:lumOff val="40000"/>
            </a:schemeClr>
          </a:solidFill>
        </a:ln>
        <a:effectLst>
          <a:outerShdw blurRad="50800" dist="50800" dir="5400000" sx="1000" sy="1000" algn="ctr" rotWithShape="0">
            <a:srgbClr val="000000">
              <a:alpha val="43137"/>
            </a:srgbClr>
          </a:outerShdw>
        </a:effectLst>
        <a:scene3d>
          <a:camera prst="orthographicFront"/>
          <a:lightRig rig="threePt" dir="t"/>
        </a:scene3d>
        <a:sp3d>
          <a:bevelT w="0" h="0"/>
        </a:sp3d>
      </c:spPr>
    </c:backWall>
    <c:plotArea>
      <c:layout>
        <c:manualLayout>
          <c:layoutTarget val="inner"/>
          <c:xMode val="edge"/>
          <c:yMode val="edge"/>
          <c:x val="8.1029964539339264E-2"/>
          <c:y val="4.7968749999999998E-2"/>
          <c:w val="0.74707368943869856"/>
          <c:h val="0.79043736530897357"/>
        </c:manualLayout>
      </c:layout>
      <c:bar3DChart>
        <c:barDir val="col"/>
        <c:grouping val="clustered"/>
        <c:ser>
          <c:idx val="0"/>
          <c:order val="0"/>
          <c:tx>
            <c:strRef>
              <c:f>Sheet1!$B$1</c:f>
              <c:strCache>
                <c:ptCount val="1"/>
                <c:pt idx="0">
                  <c:v>Faults Found</c:v>
                </c:pt>
              </c:strCache>
            </c:strRef>
          </c:tx>
          <c:spPr>
            <a:ln w="12700">
              <a:solidFill>
                <a:srgbClr val="000000"/>
              </a:solidFill>
            </a:ln>
          </c:spPr>
          <c:dLbls>
            <c:dLbl>
              <c:idx val="0"/>
              <c:layout>
                <c:manualLayout>
                  <c:x val="1.082218145474954E-2"/>
                  <c:y val="-8.8774623599092248E-3"/>
                </c:manualLayout>
              </c:layout>
              <c:showVal val="1"/>
            </c:dLbl>
            <c:dLbl>
              <c:idx val="1"/>
              <c:layout>
                <c:manualLayout>
                  <c:x val="1.3914233298963746E-2"/>
                  <c:y val="-8.8774623599092248E-3"/>
                </c:manualLayout>
              </c:layout>
              <c:showVal val="1"/>
            </c:dLbl>
            <c:dLbl>
              <c:idx val="2"/>
              <c:layout>
                <c:manualLayout>
                  <c:x val="1.2368207376856599E-2"/>
                  <c:y val="-8.8774623599092248E-3"/>
                </c:manualLayout>
              </c:layout>
              <c:showVal val="1"/>
            </c:dLbl>
            <c:dLbl>
              <c:idx val="3"/>
              <c:layout>
                <c:manualLayout>
                  <c:x val="1.082218145474954E-2"/>
                  <c:y val="-2.9591541199697003E-3"/>
                </c:manualLayout>
              </c:layout>
              <c:showVal val="1"/>
            </c:dLbl>
            <c:dLbl>
              <c:idx val="4"/>
              <c:layout>
                <c:manualLayout>
                  <c:x val="9.2761555326424747E-3"/>
                  <c:y val="-2.3300426140815572E-7"/>
                </c:manualLayout>
              </c:layout>
              <c:showVal val="1"/>
            </c:dLbl>
            <c:txPr>
              <a:bodyPr/>
              <a:lstStyle/>
              <a:p>
                <a:pPr>
                  <a:defRPr b="1">
                    <a:solidFill>
                      <a:srgbClr val="000000"/>
                    </a:solidFill>
                  </a:defRPr>
                </a:pPr>
                <a:endParaRPr lang="en-US"/>
              </a:p>
            </c:txPr>
            <c:showVal val="1"/>
          </c:dLbls>
          <c:cat>
            <c:strRef>
              <c:f>Sheet1!$A$2:$A$6</c:f>
              <c:strCache>
                <c:ptCount val="5"/>
                <c:pt idx="0">
                  <c:v>Edge</c:v>
                </c:pt>
                <c:pt idx="1">
                  <c:v>Edge-Pair</c:v>
                </c:pt>
                <c:pt idx="2">
                  <c:v>All-Uses</c:v>
                </c:pt>
                <c:pt idx="3">
                  <c:v>Prime Path</c:v>
                </c:pt>
                <c:pt idx="4">
                  <c:v>Mutation</c:v>
                </c:pt>
              </c:strCache>
            </c:strRef>
          </c:cat>
          <c:val>
            <c:numRef>
              <c:f>Sheet1!$B$2:$B$6</c:f>
              <c:numCache>
                <c:formatCode>General</c:formatCode>
                <c:ptCount val="5"/>
                <c:pt idx="0">
                  <c:v>35</c:v>
                </c:pt>
                <c:pt idx="1">
                  <c:v>54</c:v>
                </c:pt>
                <c:pt idx="2">
                  <c:v>53</c:v>
                </c:pt>
                <c:pt idx="3">
                  <c:v>56</c:v>
                </c:pt>
                <c:pt idx="4">
                  <c:v>75</c:v>
                </c:pt>
              </c:numCache>
            </c:numRef>
          </c:val>
        </c:ser>
        <c:ser>
          <c:idx val="1"/>
          <c:order val="1"/>
          <c:tx>
            <c:strRef>
              <c:f>Sheet1!$C$1</c:f>
              <c:strCache>
                <c:ptCount val="1"/>
                <c:pt idx="0">
                  <c:v>Tests (normalized)</c:v>
                </c:pt>
              </c:strCache>
            </c:strRef>
          </c:tx>
          <c:spPr>
            <a:ln w="12700">
              <a:solidFill>
                <a:srgbClr val="000000"/>
              </a:solidFill>
            </a:ln>
            <a:scene3d>
              <a:camera prst="orthographicFront"/>
              <a:lightRig rig="threePt" dir="t"/>
            </a:scene3d>
            <a:sp3d>
              <a:bevelB w="0" h="0"/>
              <a:contourClr>
                <a:srgbClr val="000000"/>
              </a:contourClr>
            </a:sp3d>
          </c:spPr>
          <c:cat>
            <c:strRef>
              <c:f>Sheet1!$A$2:$A$6</c:f>
              <c:strCache>
                <c:ptCount val="5"/>
                <c:pt idx="0">
                  <c:v>Edge</c:v>
                </c:pt>
                <c:pt idx="1">
                  <c:v>Edge-Pair</c:v>
                </c:pt>
                <c:pt idx="2">
                  <c:v>All-Uses</c:v>
                </c:pt>
                <c:pt idx="3">
                  <c:v>Prime Path</c:v>
                </c:pt>
                <c:pt idx="4">
                  <c:v>Mutation</c:v>
                </c:pt>
              </c:strCache>
            </c:strRef>
          </c:cat>
          <c:val>
            <c:numRef>
              <c:f>Sheet1!$C$2:$C$6</c:f>
              <c:numCache>
                <c:formatCode>General</c:formatCode>
                <c:ptCount val="5"/>
                <c:pt idx="0">
                  <c:v>22.5</c:v>
                </c:pt>
                <c:pt idx="1">
                  <c:v>34.800000000000004</c:v>
                </c:pt>
                <c:pt idx="2">
                  <c:v>36.4</c:v>
                </c:pt>
                <c:pt idx="3">
                  <c:v>42.9</c:v>
                </c:pt>
                <c:pt idx="4">
                  <c:v>27.9</c:v>
                </c:pt>
              </c:numCache>
            </c:numRef>
          </c:val>
        </c:ser>
        <c:shape val="box"/>
        <c:axId val="64626048"/>
        <c:axId val="64706816"/>
        <c:axId val="0"/>
      </c:bar3DChart>
      <c:catAx>
        <c:axId val="64626048"/>
        <c:scaling>
          <c:orientation val="minMax"/>
        </c:scaling>
        <c:axPos val="b"/>
        <c:tickLblPos val="nextTo"/>
        <c:txPr>
          <a:bodyPr/>
          <a:lstStyle/>
          <a:p>
            <a:pPr>
              <a:defRPr b="1">
                <a:solidFill>
                  <a:srgbClr val="000000"/>
                </a:solidFill>
              </a:defRPr>
            </a:pPr>
            <a:endParaRPr lang="en-US"/>
          </a:p>
        </c:txPr>
        <c:crossAx val="64706816"/>
        <c:crosses val="autoZero"/>
        <c:auto val="1"/>
        <c:lblAlgn val="ctr"/>
        <c:lblOffset val="100"/>
      </c:catAx>
      <c:valAx>
        <c:axId val="64706816"/>
        <c:scaling>
          <c:orientation val="minMax"/>
        </c:scaling>
        <c:axPos val="l"/>
        <c:majorGridlines/>
        <c:numFmt formatCode="General" sourceLinked="1"/>
        <c:tickLblPos val="nextTo"/>
        <c:txPr>
          <a:bodyPr/>
          <a:lstStyle/>
          <a:p>
            <a:pPr>
              <a:defRPr b="1">
                <a:solidFill>
                  <a:srgbClr val="000000"/>
                </a:solidFill>
              </a:defRPr>
            </a:pPr>
            <a:endParaRPr lang="en-US"/>
          </a:p>
        </c:txPr>
        <c:crossAx val="64626048"/>
        <c:crosses val="autoZero"/>
        <c:crossBetween val="between"/>
      </c:valAx>
    </c:plotArea>
    <c:legend>
      <c:legendPos val="r"/>
      <c:layout>
        <c:manualLayout>
          <c:xMode val="edge"/>
          <c:yMode val="edge"/>
          <c:x val="0.80857033991875449"/>
          <c:y val="0.18832639330140832"/>
          <c:w val="0.18566152257989121"/>
          <c:h val="0.38897244094488587"/>
        </c:manualLayout>
      </c:layout>
      <c:txPr>
        <a:bodyPr/>
        <a:lstStyle/>
        <a:p>
          <a:pPr>
            <a:defRPr b="1">
              <a:solidFill>
                <a:srgbClr val="000000"/>
              </a:solidFill>
            </a:defRPr>
          </a:pPr>
          <a:endParaRPr lang="en-US"/>
        </a:p>
      </c:txPr>
    </c:legend>
    <c:plotVisOnly val="1"/>
  </c:chart>
  <c:spPr>
    <a:solidFill>
      <a:srgbClr val="99CCFF"/>
    </a:solidFill>
  </c:spPr>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ltLang="zh-CN"/>
          </a:p>
        </p:txBody>
      </p:sp>
      <p:sp>
        <p:nvSpPr>
          <p:cNvPr id="17411"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ltLang="zh-CN"/>
          </a:p>
        </p:txBody>
      </p:sp>
      <p:sp>
        <p:nvSpPr>
          <p:cNvPr id="17412"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ltLang="zh-CN"/>
          </a:p>
        </p:txBody>
      </p:sp>
      <p:sp>
        <p:nvSpPr>
          <p:cNvPr id="17413"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3DF8F328-6988-4659-91EF-4CB4EE2CD8DB}"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ltLang="zh-CN"/>
          </a:p>
        </p:txBody>
      </p:sp>
      <p:sp>
        <p:nvSpPr>
          <p:cNvPr id="1843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ltLang="zh-CN"/>
          </a:p>
        </p:txBody>
      </p:sp>
      <p:sp>
        <p:nvSpPr>
          <p:cNvPr id="5222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1843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ltLang="zh-CN"/>
          </a:p>
        </p:txBody>
      </p:sp>
      <p:sp>
        <p:nvSpPr>
          <p:cNvPr id="1843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F6FB9554-397F-48F2-9E50-3D9FEE38E095}"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6FB9554-397F-48F2-9E50-3D9FEE38E095}" type="slidenum">
              <a:rPr lang="zh-CN" altLang="en-US" smtClean="0"/>
              <a:pPr>
                <a:defRPr/>
              </a:pPr>
              <a:t>2</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28-Oct-2010,</a:t>
            </a:r>
            <a:r>
              <a:rPr lang="en-US" baseline="0" dirty="0" smtClean="0"/>
              <a:t> at GTAC, added the animation to demonstrate increasing the number of faults found early, thereby decreasing the number of faults found late, and finally saving money. Lots of it! This animation is fairly complicated … must practice first!!</a:t>
            </a:r>
            <a:endParaRPr lang="en-US" dirty="0"/>
          </a:p>
        </p:txBody>
      </p:sp>
      <p:sp>
        <p:nvSpPr>
          <p:cNvPr id="4" name="Slide Number Placeholder 3"/>
          <p:cNvSpPr>
            <a:spLocks noGrp="1"/>
          </p:cNvSpPr>
          <p:nvPr>
            <p:ph type="sldNum" sz="quarter" idx="10"/>
          </p:nvPr>
        </p:nvSpPr>
        <p:spPr/>
        <p:txBody>
          <a:bodyPr/>
          <a:lstStyle/>
          <a:p>
            <a:pPr>
              <a:defRPr/>
            </a:pPr>
            <a:fld id="{F6FB9554-397F-48F2-9E50-3D9FEE38E095}" type="slidenum">
              <a:rPr lang="zh-CN" altLang="en-US" smtClean="0"/>
              <a:pPr>
                <a:defRPr/>
              </a:pPr>
              <a:t>9</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6FB9554-397F-48F2-9E50-3D9FEE38E095}" type="slidenum">
              <a:rPr lang="zh-CN" altLang="en-US" smtClean="0"/>
              <a:pPr>
                <a:defRPr/>
              </a:pPr>
              <a:t>11</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6FB9554-397F-48F2-9E50-3D9FEE38E095}" type="slidenum">
              <a:rPr lang="zh-CN" altLang="en-US" smtClean="0"/>
              <a:pPr>
                <a:defRPr/>
              </a:pPr>
              <a:t>17</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6FB9554-397F-48F2-9E50-3D9FEE38E095}" type="slidenum">
              <a:rPr lang="zh-CN" altLang="en-US" smtClean="0"/>
              <a:pPr>
                <a:defRPr/>
              </a:pPr>
              <a:t>23</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smtClean="0"/>
          </a:p>
        </p:txBody>
      </p:sp>
      <p:sp>
        <p:nvSpPr>
          <p:cNvPr id="56324" name="Slide Number Placeholder 3"/>
          <p:cNvSpPr>
            <a:spLocks noGrp="1"/>
          </p:cNvSpPr>
          <p:nvPr>
            <p:ph type="sldNum" sz="quarter" idx="5"/>
          </p:nvPr>
        </p:nvSpPr>
        <p:spPr>
          <a:noFill/>
        </p:spPr>
        <p:txBody>
          <a:bodyPr/>
          <a:lstStyle/>
          <a:p>
            <a:fld id="{0C7E303C-F63B-433D-B9F8-CFB8589DFCA7}" type="slidenum">
              <a:rPr lang="zh-CN" altLang="en-US" smtClean="0"/>
              <a:pPr/>
              <a:t>24</a:t>
            </a:fld>
            <a:endParaRPr lang="en-US"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6FB9554-397F-48F2-9E50-3D9FEE38E095}" type="slidenum">
              <a:rPr lang="zh-CN" altLang="en-US" smtClean="0"/>
              <a:pPr>
                <a:defRPr/>
              </a:pPr>
              <a:t>27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6FB9554-397F-48F2-9E50-3D9FEE38E095}" type="slidenum">
              <a:rPr lang="zh-CN" altLang="en-US" smtClean="0"/>
              <a:pPr>
                <a:defRPr/>
              </a:pPr>
              <a:t>33</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6FB9554-397F-48F2-9E50-3D9FEE38E095}" type="slidenum">
              <a:rPr lang="zh-CN" altLang="en-US" smtClean="0"/>
              <a:pPr>
                <a:defRPr/>
              </a:pPr>
              <a:t>40</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ltLang="zh-CN" smtClean="0"/>
              <a:t>GTAC, October 2010</a:t>
            </a:r>
            <a:endParaRPr lang="en-US" altLang="zh-CN" dirty="0"/>
          </a:p>
        </p:txBody>
      </p:sp>
      <p:sp>
        <p:nvSpPr>
          <p:cNvPr id="5" name="Footer Placeholder 4"/>
          <p:cNvSpPr>
            <a:spLocks noGrp="1"/>
          </p:cNvSpPr>
          <p:nvPr>
            <p:ph type="ftr" sz="quarter" idx="11"/>
          </p:nvPr>
        </p:nvSpPr>
        <p:spPr/>
        <p:txBody>
          <a:bodyPr/>
          <a:lstStyle>
            <a:lvl1pPr>
              <a:defRPr/>
            </a:lvl1pPr>
          </a:lstStyle>
          <a:p>
            <a:pPr>
              <a:defRPr/>
            </a:pPr>
            <a:r>
              <a:rPr lang="en-US" altLang="zh-CN" smtClean="0"/>
              <a:t>©  Jeff Offutt</a:t>
            </a: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10B31D23-390E-405E-8AD4-F30314049B1E}" type="slidenum">
              <a:rPr lang="zh-CN" altLang="en-US"/>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zh-CN" smtClean="0"/>
              <a:t>GTAC, October 2010</a:t>
            </a:r>
            <a:endParaRPr lang="en-US" altLang="zh-CN" dirty="0"/>
          </a:p>
        </p:txBody>
      </p:sp>
      <p:sp>
        <p:nvSpPr>
          <p:cNvPr id="5" name="Footer Placeholder 4"/>
          <p:cNvSpPr>
            <a:spLocks noGrp="1"/>
          </p:cNvSpPr>
          <p:nvPr>
            <p:ph type="ftr" sz="quarter" idx="11"/>
          </p:nvPr>
        </p:nvSpPr>
        <p:spPr/>
        <p:txBody>
          <a:bodyPr/>
          <a:lstStyle>
            <a:lvl1pPr>
              <a:defRPr/>
            </a:lvl1pPr>
          </a:lstStyle>
          <a:p>
            <a:pPr>
              <a:defRPr/>
            </a:pPr>
            <a:r>
              <a:rPr lang="en-US" altLang="zh-CN" smtClean="0"/>
              <a:t>©  Jeff Offutt</a:t>
            </a: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0C9C8547-4423-4647-844E-1165F35A0505}" type="slidenum">
              <a:rPr lang="zh-CN" altLang="en-US"/>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zh-CN" smtClean="0"/>
              <a:t>GTAC, October 2010</a:t>
            </a:r>
            <a:endParaRPr lang="en-US" altLang="zh-CN" dirty="0"/>
          </a:p>
        </p:txBody>
      </p:sp>
      <p:sp>
        <p:nvSpPr>
          <p:cNvPr id="5" name="Footer Placeholder 4"/>
          <p:cNvSpPr>
            <a:spLocks noGrp="1"/>
          </p:cNvSpPr>
          <p:nvPr>
            <p:ph type="ftr" sz="quarter" idx="11"/>
          </p:nvPr>
        </p:nvSpPr>
        <p:spPr/>
        <p:txBody>
          <a:bodyPr/>
          <a:lstStyle>
            <a:lvl1pPr>
              <a:defRPr/>
            </a:lvl1pPr>
          </a:lstStyle>
          <a:p>
            <a:pPr>
              <a:defRPr/>
            </a:pPr>
            <a:r>
              <a:rPr lang="en-US" altLang="zh-CN" smtClean="0"/>
              <a:t>©  Jeff Offutt</a:t>
            </a: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D39F2111-9D23-486C-BACD-4C1CE1547145}" type="slidenum">
              <a:rPr lang="zh-CN" altLang="en-US"/>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01000" cy="1219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0" y="1219200"/>
            <a:ext cx="9144000" cy="5181600"/>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r>
              <a:rPr lang="en-US" altLang="zh-CN" smtClean="0"/>
              <a:t>GTAC, October 2010</a:t>
            </a:r>
            <a:endParaRPr lang="en-US" altLang="zh-CN" dirty="0"/>
          </a:p>
        </p:txBody>
      </p:sp>
      <p:sp>
        <p:nvSpPr>
          <p:cNvPr id="5" name="Footer Placeholder 4"/>
          <p:cNvSpPr>
            <a:spLocks noGrp="1"/>
          </p:cNvSpPr>
          <p:nvPr>
            <p:ph type="ftr" sz="quarter" idx="11"/>
          </p:nvPr>
        </p:nvSpPr>
        <p:spPr/>
        <p:txBody>
          <a:bodyPr/>
          <a:lstStyle>
            <a:lvl1pPr>
              <a:defRPr/>
            </a:lvl1pPr>
          </a:lstStyle>
          <a:p>
            <a:pPr>
              <a:defRPr/>
            </a:pPr>
            <a:r>
              <a:rPr lang="en-US" altLang="zh-CN" smtClean="0"/>
              <a:t>©  Jeff Offutt</a:t>
            </a: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B53D5190-9DD7-4646-BDAF-E78333A90B11}" type="slidenum">
              <a:rPr lang="zh-CN" altLang="en-US"/>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0143" y="0"/>
            <a:ext cx="7263714" cy="1219200"/>
          </a:xfrm>
        </p:spPr>
        <p:txBody>
          <a:bodyPr/>
          <a:lstStyle>
            <a:lvl1pPr algn="ct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818535"/>
            <a:ext cx="9144000" cy="579611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ltLang="zh-CN" smtClean="0"/>
              <a:t>GTAC, October 2010</a:t>
            </a:r>
            <a:endParaRPr lang="en-US" altLang="zh-CN" dirty="0"/>
          </a:p>
        </p:txBody>
      </p:sp>
      <p:sp>
        <p:nvSpPr>
          <p:cNvPr id="5" name="Footer Placeholder 4"/>
          <p:cNvSpPr>
            <a:spLocks noGrp="1"/>
          </p:cNvSpPr>
          <p:nvPr>
            <p:ph type="ftr" sz="quarter" idx="11"/>
          </p:nvPr>
        </p:nvSpPr>
        <p:spPr/>
        <p:txBody>
          <a:bodyPr/>
          <a:lstStyle>
            <a:lvl1pPr>
              <a:defRPr/>
            </a:lvl1pPr>
          </a:lstStyle>
          <a:p>
            <a:pPr>
              <a:defRPr/>
            </a:pPr>
            <a:r>
              <a:rPr lang="en-US" altLang="zh-CN" dirty="0" smtClean="0"/>
              <a:t>©  Jeff Offutt</a:t>
            </a:r>
            <a:endParaRPr lang="en-US" altLang="zh-CN" dirty="0"/>
          </a:p>
        </p:txBody>
      </p:sp>
      <p:sp>
        <p:nvSpPr>
          <p:cNvPr id="6" name="Slide Number Placeholder 5"/>
          <p:cNvSpPr>
            <a:spLocks noGrp="1"/>
          </p:cNvSpPr>
          <p:nvPr>
            <p:ph type="sldNum" sz="quarter" idx="12"/>
          </p:nvPr>
        </p:nvSpPr>
        <p:spPr/>
        <p:txBody>
          <a:bodyPr/>
          <a:lstStyle>
            <a:lvl1pPr>
              <a:defRPr/>
            </a:lvl1pPr>
          </a:lstStyle>
          <a:p>
            <a:pPr>
              <a:defRPr/>
            </a:pPr>
            <a:fld id="{0DC9CB03-E83B-49A3-95A8-3CE1C35F1E70}" type="slidenum">
              <a:rPr lang="zh-CN" altLang="en-US"/>
              <a:pPr>
                <a:defRPr/>
              </a:pPr>
              <a:t>‹#›</a:t>
            </a:fld>
            <a:endParaRPr lang="en-US"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zh-CN" smtClean="0"/>
              <a:t>GTAC, October 2010</a:t>
            </a:r>
            <a:endParaRPr lang="en-US" altLang="zh-CN" dirty="0"/>
          </a:p>
        </p:txBody>
      </p:sp>
      <p:sp>
        <p:nvSpPr>
          <p:cNvPr id="5" name="Footer Placeholder 4"/>
          <p:cNvSpPr>
            <a:spLocks noGrp="1"/>
          </p:cNvSpPr>
          <p:nvPr>
            <p:ph type="ftr" sz="quarter" idx="11"/>
          </p:nvPr>
        </p:nvSpPr>
        <p:spPr/>
        <p:txBody>
          <a:bodyPr/>
          <a:lstStyle>
            <a:lvl1pPr>
              <a:defRPr/>
            </a:lvl1pPr>
          </a:lstStyle>
          <a:p>
            <a:pPr>
              <a:defRPr/>
            </a:pPr>
            <a:r>
              <a:rPr lang="en-US" altLang="zh-CN" smtClean="0"/>
              <a:t>©  Jeff Offutt</a:t>
            </a: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2E85824A-164E-41E3-82AA-1FF6B0667043}" type="slidenum">
              <a:rPr lang="zh-CN" altLang="en-US"/>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219200"/>
            <a:ext cx="4495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495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sz="800">
                <a:latin typeface="Comic Sans MS" pitchFamily="66" charset="0"/>
              </a:defRPr>
            </a:lvl1pPr>
          </a:lstStyle>
          <a:p>
            <a:pPr>
              <a:defRPr/>
            </a:pPr>
            <a:r>
              <a:rPr lang="en-US" altLang="zh-CN" smtClean="0"/>
              <a:t>GTAC, October 2010</a:t>
            </a:r>
            <a:endParaRPr lang="en-US" altLang="zh-CN" dirty="0"/>
          </a:p>
        </p:txBody>
      </p:sp>
      <p:sp>
        <p:nvSpPr>
          <p:cNvPr id="6" name="Footer Placeholder 5"/>
          <p:cNvSpPr>
            <a:spLocks noGrp="1"/>
          </p:cNvSpPr>
          <p:nvPr>
            <p:ph type="ftr" sz="quarter" idx="11"/>
          </p:nvPr>
        </p:nvSpPr>
        <p:spPr/>
        <p:txBody>
          <a:bodyPr/>
          <a:lstStyle>
            <a:lvl1pPr>
              <a:defRPr sz="800">
                <a:latin typeface="Comic Sans MS" pitchFamily="66" charset="0"/>
              </a:defRPr>
            </a:lvl1pPr>
          </a:lstStyle>
          <a:p>
            <a:pPr>
              <a:defRPr/>
            </a:pPr>
            <a:r>
              <a:rPr lang="en-US" altLang="zh-CN" smtClean="0"/>
              <a:t>©  Jeff Offutt</a:t>
            </a:r>
            <a:endParaRPr lang="en-US" altLang="zh-CN"/>
          </a:p>
        </p:txBody>
      </p:sp>
      <p:sp>
        <p:nvSpPr>
          <p:cNvPr id="7" name="Slide Number Placeholder 6"/>
          <p:cNvSpPr>
            <a:spLocks noGrp="1"/>
          </p:cNvSpPr>
          <p:nvPr>
            <p:ph type="sldNum" sz="quarter" idx="12"/>
          </p:nvPr>
        </p:nvSpPr>
        <p:spPr/>
        <p:txBody>
          <a:bodyPr/>
          <a:lstStyle>
            <a:lvl1pPr>
              <a:defRPr sz="800">
                <a:latin typeface="Comic Sans MS" pitchFamily="66" charset="0"/>
              </a:defRPr>
            </a:lvl1pPr>
          </a:lstStyle>
          <a:p>
            <a:pPr>
              <a:defRPr/>
            </a:pPr>
            <a:fld id="{11B780DA-4779-4652-8E6B-DBD65B6C1505}" type="slidenum">
              <a:rPr lang="zh-CN" altLang="en-US"/>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400" y="2174874"/>
            <a:ext cx="4344988" cy="4225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346575" cy="4225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vl1pPr>
          </a:lstStyle>
          <a:p>
            <a:pPr>
              <a:defRPr/>
            </a:pPr>
            <a:r>
              <a:rPr lang="en-US" altLang="zh-CN" smtClean="0"/>
              <a:t>GTAC, October 2010</a:t>
            </a:r>
            <a:endParaRPr lang="en-US" altLang="zh-CN" dirty="0"/>
          </a:p>
        </p:txBody>
      </p:sp>
      <p:sp>
        <p:nvSpPr>
          <p:cNvPr id="8" name="Footer Placeholder 7"/>
          <p:cNvSpPr>
            <a:spLocks noGrp="1"/>
          </p:cNvSpPr>
          <p:nvPr>
            <p:ph type="ftr" sz="quarter" idx="11"/>
          </p:nvPr>
        </p:nvSpPr>
        <p:spPr/>
        <p:txBody>
          <a:bodyPr/>
          <a:lstStyle>
            <a:lvl1pPr>
              <a:defRPr/>
            </a:lvl1pPr>
          </a:lstStyle>
          <a:p>
            <a:pPr>
              <a:defRPr/>
            </a:pPr>
            <a:r>
              <a:rPr lang="en-US" altLang="zh-CN" smtClean="0"/>
              <a:t>©  Jeff Offutt</a:t>
            </a:r>
            <a:endParaRPr lang="en-US" altLang="zh-CN"/>
          </a:p>
        </p:txBody>
      </p:sp>
      <p:sp>
        <p:nvSpPr>
          <p:cNvPr id="9" name="Slide Number Placeholder 8"/>
          <p:cNvSpPr>
            <a:spLocks noGrp="1"/>
          </p:cNvSpPr>
          <p:nvPr>
            <p:ph type="sldNum" sz="quarter" idx="12"/>
          </p:nvPr>
        </p:nvSpPr>
        <p:spPr/>
        <p:txBody>
          <a:bodyPr/>
          <a:lstStyle>
            <a:lvl1pPr>
              <a:defRPr/>
            </a:lvl1pPr>
          </a:lstStyle>
          <a:p>
            <a:pPr>
              <a:defRPr/>
            </a:pPr>
            <a:fld id="{0B12451D-FA51-40C6-AFE5-E346C75C1B35}" type="slidenum">
              <a:rPr lang="zh-CN" altLang="en-US"/>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altLang="zh-CN" smtClean="0"/>
              <a:t>GTAC, October 2010</a:t>
            </a:r>
            <a:endParaRPr lang="en-US" altLang="zh-CN" dirty="0"/>
          </a:p>
        </p:txBody>
      </p:sp>
      <p:sp>
        <p:nvSpPr>
          <p:cNvPr id="4" name="Footer Placeholder 3"/>
          <p:cNvSpPr>
            <a:spLocks noGrp="1"/>
          </p:cNvSpPr>
          <p:nvPr>
            <p:ph type="ftr" sz="quarter" idx="11"/>
          </p:nvPr>
        </p:nvSpPr>
        <p:spPr/>
        <p:txBody>
          <a:bodyPr/>
          <a:lstStyle>
            <a:lvl1pPr>
              <a:defRPr/>
            </a:lvl1pPr>
          </a:lstStyle>
          <a:p>
            <a:pPr>
              <a:defRPr/>
            </a:pPr>
            <a:r>
              <a:rPr lang="en-US" altLang="zh-CN" smtClean="0"/>
              <a:t>©  Jeff Offutt</a:t>
            </a:r>
            <a:endParaRPr lang="en-US" altLang="zh-CN"/>
          </a:p>
        </p:txBody>
      </p:sp>
      <p:sp>
        <p:nvSpPr>
          <p:cNvPr id="5" name="Slide Number Placeholder 4"/>
          <p:cNvSpPr>
            <a:spLocks noGrp="1"/>
          </p:cNvSpPr>
          <p:nvPr>
            <p:ph type="sldNum" sz="quarter" idx="12"/>
          </p:nvPr>
        </p:nvSpPr>
        <p:spPr/>
        <p:txBody>
          <a:bodyPr/>
          <a:lstStyle>
            <a:lvl1pPr>
              <a:defRPr/>
            </a:lvl1pPr>
          </a:lstStyle>
          <a:p>
            <a:pPr>
              <a:defRPr/>
            </a:pPr>
            <a:fld id="{1D0F80E7-B056-4C76-86F1-135BF336DD8E}" type="slidenum">
              <a:rPr lang="zh-CN" altLang="en-US"/>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ltLang="zh-CN" smtClean="0"/>
              <a:t>GTAC, October 2010</a:t>
            </a:r>
            <a:endParaRPr lang="en-US" altLang="zh-CN" dirty="0"/>
          </a:p>
        </p:txBody>
      </p:sp>
      <p:sp>
        <p:nvSpPr>
          <p:cNvPr id="3" name="Footer Placeholder 2"/>
          <p:cNvSpPr>
            <a:spLocks noGrp="1"/>
          </p:cNvSpPr>
          <p:nvPr>
            <p:ph type="ftr" sz="quarter" idx="11"/>
          </p:nvPr>
        </p:nvSpPr>
        <p:spPr/>
        <p:txBody>
          <a:bodyPr/>
          <a:lstStyle>
            <a:lvl1pPr>
              <a:defRPr/>
            </a:lvl1pPr>
          </a:lstStyle>
          <a:p>
            <a:pPr>
              <a:defRPr/>
            </a:pPr>
            <a:r>
              <a:rPr lang="en-US" altLang="zh-CN" smtClean="0"/>
              <a:t>©  Jeff Offutt</a:t>
            </a:r>
            <a:endParaRPr lang="en-US" altLang="zh-CN"/>
          </a:p>
        </p:txBody>
      </p:sp>
      <p:sp>
        <p:nvSpPr>
          <p:cNvPr id="4" name="Slide Number Placeholder 3"/>
          <p:cNvSpPr>
            <a:spLocks noGrp="1"/>
          </p:cNvSpPr>
          <p:nvPr>
            <p:ph type="sldNum" sz="quarter" idx="12"/>
          </p:nvPr>
        </p:nvSpPr>
        <p:spPr/>
        <p:txBody>
          <a:bodyPr/>
          <a:lstStyle>
            <a:lvl1pPr>
              <a:defRPr/>
            </a:lvl1pPr>
          </a:lstStyle>
          <a:p>
            <a:pPr>
              <a:defRPr/>
            </a:pPr>
            <a:fld id="{CC70A2D9-3984-4BAF-B138-D6DB38AF6FAB}" type="slidenum">
              <a:rPr lang="zh-CN" altLang="en-US"/>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ltLang="zh-CN" smtClean="0"/>
              <a:t>GTAC, October 2010</a:t>
            </a:r>
            <a:endParaRPr lang="en-US" altLang="zh-CN" dirty="0"/>
          </a:p>
        </p:txBody>
      </p:sp>
      <p:sp>
        <p:nvSpPr>
          <p:cNvPr id="6" name="Footer Placeholder 5"/>
          <p:cNvSpPr>
            <a:spLocks noGrp="1"/>
          </p:cNvSpPr>
          <p:nvPr>
            <p:ph type="ftr" sz="quarter" idx="11"/>
          </p:nvPr>
        </p:nvSpPr>
        <p:spPr/>
        <p:txBody>
          <a:bodyPr/>
          <a:lstStyle>
            <a:lvl1pPr>
              <a:defRPr/>
            </a:lvl1pPr>
          </a:lstStyle>
          <a:p>
            <a:pPr>
              <a:defRPr/>
            </a:pPr>
            <a:r>
              <a:rPr lang="en-US" altLang="zh-CN" smtClean="0"/>
              <a:t>©  Jeff Offutt</a:t>
            </a:r>
            <a:endParaRPr lang="en-US" altLang="zh-CN"/>
          </a:p>
        </p:txBody>
      </p:sp>
      <p:sp>
        <p:nvSpPr>
          <p:cNvPr id="7" name="Slide Number Placeholder 6"/>
          <p:cNvSpPr>
            <a:spLocks noGrp="1"/>
          </p:cNvSpPr>
          <p:nvPr>
            <p:ph type="sldNum" sz="quarter" idx="12"/>
          </p:nvPr>
        </p:nvSpPr>
        <p:spPr/>
        <p:txBody>
          <a:bodyPr/>
          <a:lstStyle>
            <a:lvl1pPr>
              <a:defRPr/>
            </a:lvl1pPr>
          </a:lstStyle>
          <a:p>
            <a:pPr>
              <a:defRPr/>
            </a:pPr>
            <a:fld id="{EEA28F80-B56A-4D79-88BD-11153BC576BE}" type="slidenum">
              <a:rPr lang="zh-CN" altLang="en-US"/>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ltLang="zh-CN" smtClean="0"/>
              <a:t>GTAC, October 2010</a:t>
            </a:r>
            <a:endParaRPr lang="en-US" altLang="zh-CN" dirty="0"/>
          </a:p>
        </p:txBody>
      </p:sp>
      <p:sp>
        <p:nvSpPr>
          <p:cNvPr id="6" name="Footer Placeholder 5"/>
          <p:cNvSpPr>
            <a:spLocks noGrp="1"/>
          </p:cNvSpPr>
          <p:nvPr>
            <p:ph type="ftr" sz="quarter" idx="11"/>
          </p:nvPr>
        </p:nvSpPr>
        <p:spPr/>
        <p:txBody>
          <a:bodyPr/>
          <a:lstStyle>
            <a:lvl1pPr>
              <a:defRPr/>
            </a:lvl1pPr>
          </a:lstStyle>
          <a:p>
            <a:pPr>
              <a:defRPr/>
            </a:pPr>
            <a:r>
              <a:rPr lang="en-US" altLang="zh-CN" smtClean="0"/>
              <a:t>©  Jeff Offutt</a:t>
            </a:r>
            <a:endParaRPr lang="en-US" altLang="zh-CN"/>
          </a:p>
        </p:txBody>
      </p:sp>
      <p:sp>
        <p:nvSpPr>
          <p:cNvPr id="7" name="Slide Number Placeholder 6"/>
          <p:cNvSpPr>
            <a:spLocks noGrp="1"/>
          </p:cNvSpPr>
          <p:nvPr>
            <p:ph type="sldNum" sz="quarter" idx="12"/>
          </p:nvPr>
        </p:nvSpPr>
        <p:spPr/>
        <p:txBody>
          <a:bodyPr/>
          <a:lstStyle>
            <a:lvl1pPr>
              <a:defRPr/>
            </a:lvl1pPr>
          </a:lstStyle>
          <a:p>
            <a:pPr>
              <a:defRPr/>
            </a:pPr>
            <a:fld id="{AC67C1DD-5102-4756-A1EF-11E13CC0E333}" type="slidenum">
              <a:rPr lang="zh-CN" altLang="en-US"/>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66"/>
            </a:gs>
            <a:gs pos="67000">
              <a:schemeClr val="bg1">
                <a:gamma/>
                <a:shade val="46275"/>
                <a:invGamma/>
                <a:alpha val="93000"/>
              </a:schemeClr>
            </a:gs>
            <a:gs pos="100000">
              <a:schemeClr val="bg1">
                <a:gamma/>
                <a:shade val="46275"/>
                <a:invGamma/>
              </a:schemeClr>
            </a:gs>
          </a:gsLst>
          <a:path path="circle">
            <a:fillToRect l="100000" t="100000"/>
          </a:path>
          <a:tileRect r="-100000" b="-100000"/>
        </a:gradFill>
        <a:effectLst/>
      </p:bgPr>
    </p:bg>
    <p:spTree>
      <p:nvGrpSpPr>
        <p:cNvPr id="1" name=""/>
        <p:cNvGrpSpPr/>
        <p:nvPr/>
      </p:nvGrpSpPr>
      <p:grpSpPr>
        <a:xfrm>
          <a:off x="0" y="0"/>
          <a:ext cx="0" cy="0"/>
          <a:chOff x="0" y="0"/>
          <a:chExt cx="0" cy="0"/>
        </a:xfrm>
      </p:grpSpPr>
      <p:grpSp>
        <p:nvGrpSpPr>
          <p:cNvPr id="1026" name="Group 8"/>
          <p:cNvGrpSpPr>
            <a:grpSpLocks/>
          </p:cNvGrpSpPr>
          <p:nvPr/>
        </p:nvGrpSpPr>
        <p:grpSpPr bwMode="auto">
          <a:xfrm>
            <a:off x="0" y="0"/>
            <a:ext cx="1219200" cy="838200"/>
            <a:chOff x="4648200" y="2971800"/>
            <a:chExt cx="1676401" cy="914400"/>
          </a:xfrm>
        </p:grpSpPr>
        <p:sp>
          <p:nvSpPr>
            <p:cNvPr id="10" name="Rectangle 9"/>
            <p:cNvSpPr/>
            <p:nvPr/>
          </p:nvSpPr>
          <p:spPr>
            <a:xfrm>
              <a:off x="4648200" y="2971800"/>
              <a:ext cx="1676401" cy="914400"/>
            </a:xfrm>
            <a:prstGeom prst="rect">
              <a:avLst/>
            </a:prstGeom>
            <a:solidFill>
              <a:schemeClr val="bg1">
                <a:lumMod val="50000"/>
              </a:schemeClr>
            </a:solidFill>
          </p:spPr>
          <p:txBody>
            <a:bodyPr wrap="none">
              <a:prstTxWarp prst="textRingInside">
                <a:avLst/>
              </a:prstTxWarp>
              <a:spAutoFit/>
            </a:bodyPr>
            <a:lstStyle/>
            <a:p>
              <a:pPr algn="ctr">
                <a:defRPr/>
              </a:pPr>
              <a:r>
                <a:rPr lang="en-US" sz="2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Software Engineering</a:t>
              </a:r>
            </a:p>
          </p:txBody>
        </p:sp>
        <p:sp>
          <p:nvSpPr>
            <p:cNvPr id="11" name="Rectangle 10"/>
            <p:cNvSpPr/>
            <p:nvPr/>
          </p:nvSpPr>
          <p:spPr>
            <a:xfrm>
              <a:off x="5018243" y="3248689"/>
              <a:ext cx="936314" cy="360622"/>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1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GMU</a:t>
              </a:r>
            </a:p>
          </p:txBody>
        </p:sp>
      </p:grpSp>
      <p:sp>
        <p:nvSpPr>
          <p:cNvPr id="1027" name="Rectangle 2"/>
          <p:cNvSpPr>
            <a:spLocks noGrp="1" noChangeArrowheads="1"/>
          </p:cNvSpPr>
          <p:nvPr>
            <p:ph type="title"/>
          </p:nvPr>
        </p:nvSpPr>
        <p:spPr bwMode="auto">
          <a:xfrm>
            <a:off x="944262" y="0"/>
            <a:ext cx="7255476"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8" name="Rectangle 3"/>
          <p:cNvSpPr>
            <a:spLocks noGrp="1" noChangeArrowheads="1"/>
          </p:cNvSpPr>
          <p:nvPr>
            <p:ph type="body" idx="1"/>
          </p:nvPr>
        </p:nvSpPr>
        <p:spPr bwMode="auto">
          <a:xfrm>
            <a:off x="0" y="825023"/>
            <a:ext cx="9144000" cy="57476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2" name="Rectangle 4"/>
          <p:cNvSpPr>
            <a:spLocks noGrp="1" noChangeArrowheads="1"/>
          </p:cNvSpPr>
          <p:nvPr>
            <p:ph type="dt" sz="half" idx="2"/>
          </p:nvPr>
        </p:nvSpPr>
        <p:spPr bwMode="auto">
          <a:xfrm>
            <a:off x="76200" y="6613930"/>
            <a:ext cx="1905000" cy="22286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800">
                <a:latin typeface="Comic Sans MS" pitchFamily="66" charset="0"/>
                <a:ea typeface="宋体" charset="-122"/>
              </a:defRPr>
            </a:lvl1pPr>
          </a:lstStyle>
          <a:p>
            <a:pPr>
              <a:defRPr/>
            </a:pPr>
            <a:r>
              <a:rPr lang="en-US" altLang="zh-CN" smtClean="0"/>
              <a:t>GTAC, October 2010</a:t>
            </a:r>
            <a:endParaRPr lang="en-US" altLang="zh-CN" dirty="0"/>
          </a:p>
        </p:txBody>
      </p:sp>
      <p:sp>
        <p:nvSpPr>
          <p:cNvPr id="1029" name="Rectangle 5"/>
          <p:cNvSpPr>
            <a:spLocks noGrp="1" noChangeArrowheads="1"/>
          </p:cNvSpPr>
          <p:nvPr>
            <p:ph type="ftr" sz="quarter" idx="3"/>
          </p:nvPr>
        </p:nvSpPr>
        <p:spPr bwMode="auto">
          <a:xfrm>
            <a:off x="3124200" y="6613930"/>
            <a:ext cx="2895600" cy="22286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800">
                <a:latin typeface="Comic Sans MS" pitchFamily="66" charset="0"/>
                <a:ea typeface="宋体" charset="-122"/>
              </a:defRPr>
            </a:lvl1pPr>
          </a:lstStyle>
          <a:p>
            <a:pPr>
              <a:defRPr/>
            </a:pPr>
            <a:r>
              <a:rPr lang="en-US" altLang="zh-CN" dirty="0" smtClean="0"/>
              <a:t>©  Jeff Offutt</a:t>
            </a:r>
            <a:endParaRPr lang="en-US" altLang="zh-CN" dirty="0"/>
          </a:p>
        </p:txBody>
      </p:sp>
      <p:sp>
        <p:nvSpPr>
          <p:cNvPr id="1030" name="Rectangle 6"/>
          <p:cNvSpPr>
            <a:spLocks noGrp="1" noChangeArrowheads="1"/>
          </p:cNvSpPr>
          <p:nvPr>
            <p:ph type="sldNum" sz="quarter" idx="4"/>
          </p:nvPr>
        </p:nvSpPr>
        <p:spPr bwMode="auto">
          <a:xfrm>
            <a:off x="7162800" y="6613930"/>
            <a:ext cx="1905000" cy="22286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a:latin typeface="Comic Sans MS" pitchFamily="66" charset="0"/>
                <a:ea typeface="宋体" charset="-122"/>
              </a:defRPr>
            </a:lvl1pPr>
          </a:lstStyle>
          <a:p>
            <a:pPr>
              <a:defRPr/>
            </a:pPr>
            <a:fld id="{FCA47576-273B-4C08-83E9-0BA01A75FC5D}" type="slidenum">
              <a:rPr lang="zh-CN" altLang="en-US" smtClean="0"/>
              <a:pPr>
                <a:defRPr/>
              </a:pPr>
              <a:t>‹#›</a:t>
            </a:fld>
            <a:endParaRPr lang="en-US" altLang="zh-CN" dirty="0"/>
          </a:p>
        </p:txBody>
      </p:sp>
      <p:pic>
        <p:nvPicPr>
          <p:cNvPr id="1032" name="Picture 9" descr="gmulogo-color150"/>
          <p:cNvPicPr>
            <a:picLocks noChangeAspect="1" noChangeArrowheads="1"/>
          </p:cNvPicPr>
          <p:nvPr/>
        </p:nvPicPr>
        <p:blipFill>
          <a:blip r:embed="rId14" cstate="print"/>
          <a:srcRect/>
          <a:stretch>
            <a:fillRect/>
          </a:stretch>
        </p:blipFill>
        <p:spPr bwMode="auto">
          <a:xfrm>
            <a:off x="8001000" y="0"/>
            <a:ext cx="1143000" cy="852488"/>
          </a:xfrm>
          <a:prstGeom prst="rect">
            <a:avLst/>
          </a:prstGeom>
          <a:noFill/>
          <a:ln w="9525">
            <a:noFill/>
            <a:miter lim="800000"/>
            <a:headEnd/>
            <a:tailEnd/>
          </a:ln>
        </p:spPr>
      </p:pic>
      <p:sp>
        <p:nvSpPr>
          <p:cNvPr id="1034" name="Line 10"/>
          <p:cNvSpPr>
            <a:spLocks noChangeShapeType="1"/>
          </p:cNvSpPr>
          <p:nvPr/>
        </p:nvSpPr>
        <p:spPr bwMode="auto">
          <a:xfrm>
            <a:off x="0" y="838200"/>
            <a:ext cx="8001000" cy="0"/>
          </a:xfrm>
          <a:prstGeom prst="line">
            <a:avLst/>
          </a:prstGeom>
          <a:noFill/>
          <a:ln w="57150">
            <a:solidFill>
              <a:srgbClr val="009900"/>
            </a:solidFill>
            <a:round/>
            <a:headEnd/>
            <a:tailEnd/>
          </a:ln>
          <a:effectLst/>
        </p:spPr>
        <p:txBody>
          <a:bodyPr/>
          <a:lstStyle/>
          <a:p>
            <a:pPr>
              <a:defRPr/>
            </a:pPr>
            <a:endParaRPr lang="en-US"/>
          </a:p>
        </p:txBody>
      </p:sp>
    </p:spTree>
  </p:cSld>
  <p:clrMap bg1="dk2" tx1="lt1" bg2="dk1" tx2="lt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Lst>
  <p:hf hdr="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imes New Roman" pitchFamily="18" charset="0"/>
        </a:defRPr>
      </a:lvl2pPr>
      <a:lvl3pPr algn="ctr" rtl="0" eaLnBrk="0" fontAlgn="base" hangingPunct="0">
        <a:spcBef>
          <a:spcPct val="0"/>
        </a:spcBef>
        <a:spcAft>
          <a:spcPct val="0"/>
        </a:spcAft>
        <a:defRPr sz="3600" b="1">
          <a:solidFill>
            <a:schemeClr val="tx2"/>
          </a:solidFill>
          <a:latin typeface="Times New Roman" pitchFamily="18" charset="0"/>
        </a:defRPr>
      </a:lvl3pPr>
      <a:lvl4pPr algn="ctr" rtl="0" eaLnBrk="0" fontAlgn="base" hangingPunct="0">
        <a:spcBef>
          <a:spcPct val="0"/>
        </a:spcBef>
        <a:spcAft>
          <a:spcPct val="0"/>
        </a:spcAft>
        <a:defRPr sz="3600" b="1">
          <a:solidFill>
            <a:schemeClr val="tx2"/>
          </a:solidFill>
          <a:latin typeface="Times New Roman" pitchFamily="18" charset="0"/>
        </a:defRPr>
      </a:lvl4pPr>
      <a:lvl5pPr algn="ctr" rtl="0" eaLnBrk="0" fontAlgn="base" hangingPunct="0">
        <a:spcBef>
          <a:spcPct val="0"/>
        </a:spcBef>
        <a:spcAft>
          <a:spcPct val="0"/>
        </a:spcAft>
        <a:defRPr sz="3600" b="1">
          <a:solidFill>
            <a:schemeClr val="tx2"/>
          </a:solidFill>
          <a:latin typeface="Times New Roman" pitchFamily="18" charset="0"/>
        </a:defRPr>
      </a:lvl5pPr>
      <a:lvl6pPr marL="457200" algn="ctr" rtl="0" fontAlgn="base">
        <a:spcBef>
          <a:spcPct val="0"/>
        </a:spcBef>
        <a:spcAft>
          <a:spcPct val="0"/>
        </a:spcAft>
        <a:defRPr sz="3600" b="1">
          <a:solidFill>
            <a:schemeClr val="tx2"/>
          </a:solidFill>
          <a:latin typeface="Times New Roman" pitchFamily="18" charset="0"/>
        </a:defRPr>
      </a:lvl6pPr>
      <a:lvl7pPr marL="914400" algn="ctr" rtl="0" fontAlgn="base">
        <a:spcBef>
          <a:spcPct val="0"/>
        </a:spcBef>
        <a:spcAft>
          <a:spcPct val="0"/>
        </a:spcAft>
        <a:defRPr sz="3600" b="1">
          <a:solidFill>
            <a:schemeClr val="tx2"/>
          </a:solidFill>
          <a:latin typeface="Times New Roman" pitchFamily="18" charset="0"/>
        </a:defRPr>
      </a:lvl7pPr>
      <a:lvl8pPr marL="1371600" algn="ctr" rtl="0" fontAlgn="base">
        <a:spcBef>
          <a:spcPct val="0"/>
        </a:spcBef>
        <a:spcAft>
          <a:spcPct val="0"/>
        </a:spcAft>
        <a:defRPr sz="3600" b="1">
          <a:solidFill>
            <a:schemeClr val="tx2"/>
          </a:solidFill>
          <a:latin typeface="Times New Roman" pitchFamily="18" charset="0"/>
        </a:defRPr>
      </a:lvl8pPr>
      <a:lvl9pPr marL="1828800" algn="ctr" rtl="0" fontAlgn="base">
        <a:spcBef>
          <a:spcPct val="0"/>
        </a:spcBef>
        <a:spcAft>
          <a:spcPct val="0"/>
        </a:spcAft>
        <a:defRPr sz="36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wmf"/><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3.wmf"/><Relationship Id="rId3" Type="http://schemas.openxmlformats.org/officeDocument/2006/relationships/image" Target="../media/image3.png"/><Relationship Id="rId7" Type="http://schemas.openxmlformats.org/officeDocument/2006/relationships/image" Target="../media/image7.emf"/><Relationship Id="rId12" Type="http://schemas.openxmlformats.org/officeDocument/2006/relationships/image" Target="../media/image12.wm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emf"/><Relationship Id="rId5" Type="http://schemas.openxmlformats.org/officeDocument/2006/relationships/image" Target="../media/image5.jpeg"/><Relationship Id="rId15" Type="http://schemas.openxmlformats.org/officeDocument/2006/relationships/image" Target="../media/image15.wmf"/><Relationship Id="rId10" Type="http://schemas.openxmlformats.org/officeDocument/2006/relationships/image" Target="../media/image10.emf"/><Relationship Id="rId4" Type="http://schemas.openxmlformats.org/officeDocument/2006/relationships/image" Target="../media/image4.png"/><Relationship Id="rId9" Type="http://schemas.openxmlformats.org/officeDocument/2006/relationships/image" Target="../media/image9.emf"/><Relationship Id="rId14" Type="http://schemas.openxmlformats.org/officeDocument/2006/relationships/image" Target="../media/image14.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0" y="1114082"/>
            <a:ext cx="9144000" cy="1420396"/>
          </a:xfrm>
        </p:spPr>
        <p:txBody>
          <a:bodyPr/>
          <a:lstStyle/>
          <a:p>
            <a:r>
              <a:rPr lang="en-US" sz="4800" dirty="0" smtClean="0">
                <a:effectLst>
                  <a:outerShdw blurRad="38100" dist="38100" dir="2700000" algn="tl">
                    <a:srgbClr val="000000">
                      <a:alpha val="43137"/>
                    </a:srgbClr>
                  </a:outerShdw>
                </a:effectLst>
                <a:latin typeface="Comic Sans MS" pitchFamily="66" charset="0"/>
              </a:rPr>
              <a:t>Automatically Generating Test Data for Web Applications</a:t>
            </a:r>
          </a:p>
        </p:txBody>
      </p:sp>
      <p:sp>
        <p:nvSpPr>
          <p:cNvPr id="7" name="Rectangle 8"/>
          <p:cNvSpPr>
            <a:spLocks noChangeArrowheads="1"/>
          </p:cNvSpPr>
          <p:nvPr/>
        </p:nvSpPr>
        <p:spPr bwMode="auto">
          <a:xfrm>
            <a:off x="1830388" y="3026502"/>
            <a:ext cx="5472112" cy="2917825"/>
          </a:xfrm>
          <a:prstGeom prst="rect">
            <a:avLst/>
          </a:prstGeom>
          <a:solidFill>
            <a:srgbClr val="0000AF"/>
          </a:solidFill>
          <a:ln w="9525">
            <a:solidFill>
              <a:schemeClr val="tx1"/>
            </a:solidFill>
            <a:miter lim="800000"/>
            <a:headEnd/>
            <a:tailEnd/>
          </a:ln>
          <a:effectLst/>
        </p:spPr>
        <p:txBody>
          <a:bodyPr/>
          <a:lstStyle/>
          <a:p>
            <a:pPr algn="ctr">
              <a:spcBef>
                <a:spcPct val="20000"/>
              </a:spcBef>
              <a:defRPr/>
            </a:pPr>
            <a:r>
              <a:rPr lang="en-US" sz="3600" b="1" dirty="0">
                <a:solidFill>
                  <a:schemeClr val="tx2"/>
                </a:solidFill>
                <a:effectLst>
                  <a:outerShdw blurRad="38100" dist="38100" dir="2700000" algn="tl">
                    <a:srgbClr val="000000"/>
                  </a:outerShdw>
                </a:effectLst>
              </a:rPr>
              <a:t>Jeff Offutt</a:t>
            </a:r>
          </a:p>
          <a:p>
            <a:pPr algn="ctr">
              <a:spcBef>
                <a:spcPct val="20000"/>
              </a:spcBef>
              <a:defRPr/>
            </a:pPr>
            <a:r>
              <a:rPr lang="en-US" sz="2400" b="1" dirty="0">
                <a:solidFill>
                  <a:schemeClr val="tx2"/>
                </a:solidFill>
                <a:effectLst>
                  <a:outerShdw blurRad="38100" dist="38100" dir="2700000" algn="tl">
                    <a:srgbClr val="000000"/>
                  </a:outerShdw>
                </a:effectLst>
              </a:rPr>
              <a:t>Professor, Software Engineering</a:t>
            </a:r>
          </a:p>
          <a:p>
            <a:pPr algn="ctr">
              <a:spcBef>
                <a:spcPct val="20000"/>
              </a:spcBef>
              <a:defRPr/>
            </a:pPr>
            <a:r>
              <a:rPr lang="en-US" sz="2400" b="1" dirty="0">
                <a:solidFill>
                  <a:schemeClr val="tx2"/>
                </a:solidFill>
                <a:effectLst>
                  <a:outerShdw blurRad="38100" dist="38100" dir="2700000" algn="tl">
                    <a:srgbClr val="000000"/>
                  </a:outerShdw>
                </a:effectLst>
              </a:rPr>
              <a:t>George Mason University</a:t>
            </a:r>
          </a:p>
          <a:p>
            <a:pPr algn="ctr">
              <a:spcBef>
                <a:spcPct val="20000"/>
              </a:spcBef>
              <a:defRPr/>
            </a:pPr>
            <a:r>
              <a:rPr lang="en-US" sz="2400" b="1" dirty="0">
                <a:solidFill>
                  <a:schemeClr val="tx2"/>
                </a:solidFill>
                <a:effectLst>
                  <a:outerShdw blurRad="38100" dist="38100" dir="2700000" algn="tl">
                    <a:srgbClr val="000000"/>
                  </a:outerShdw>
                </a:effectLst>
              </a:rPr>
              <a:t>Fairfax, VA   USA</a:t>
            </a:r>
          </a:p>
          <a:p>
            <a:pPr algn="ctr">
              <a:spcBef>
                <a:spcPct val="20000"/>
              </a:spcBef>
              <a:defRPr/>
            </a:pPr>
            <a:r>
              <a:rPr lang="en-US" sz="2400" b="1" dirty="0">
                <a:solidFill>
                  <a:schemeClr val="tx2"/>
                </a:solidFill>
                <a:effectLst>
                  <a:outerShdw blurRad="38100" dist="38100" dir="2700000" algn="tl">
                    <a:srgbClr val="000000"/>
                  </a:outerShdw>
                </a:effectLst>
              </a:rPr>
              <a:t>www.cs.gmu.edu/~offutt/</a:t>
            </a:r>
          </a:p>
          <a:p>
            <a:pPr algn="ctr">
              <a:spcBef>
                <a:spcPct val="20000"/>
              </a:spcBef>
              <a:defRPr/>
            </a:pPr>
            <a:r>
              <a:rPr lang="en-US" sz="2400" b="1" dirty="0">
                <a:solidFill>
                  <a:schemeClr val="tx2"/>
                </a:solidFill>
                <a:effectLst>
                  <a:outerShdw blurRad="38100" dist="38100" dir="2700000" algn="tl">
                    <a:srgbClr val="000000"/>
                  </a:outerShdw>
                </a:effectLst>
              </a:rPr>
              <a:t>offutt@gmu.edu</a:t>
            </a:r>
          </a:p>
        </p:txBody>
      </p:sp>
      <p:sp>
        <p:nvSpPr>
          <p:cNvPr id="8" name="Rectangle 4"/>
          <p:cNvSpPr>
            <a:spLocks noChangeArrowheads="1"/>
          </p:cNvSpPr>
          <p:nvPr/>
        </p:nvSpPr>
        <p:spPr bwMode="auto">
          <a:xfrm>
            <a:off x="762000" y="6082863"/>
            <a:ext cx="7620000" cy="625549"/>
          </a:xfrm>
          <a:prstGeom prst="rect">
            <a:avLst/>
          </a:prstGeom>
          <a:solidFill>
            <a:srgbClr val="003399"/>
          </a:solidFill>
          <a:ln w="9525">
            <a:solidFill>
              <a:schemeClr val="tx1"/>
            </a:solidFill>
            <a:miter lim="800000"/>
            <a:headEnd/>
            <a:tailEnd/>
          </a:ln>
          <a:effectLst/>
        </p:spPr>
        <p:txBody>
          <a:bodyPr anchor="ctr"/>
          <a:lstStyle/>
          <a:p>
            <a:pPr marL="609600" indent="-609600" algn="ctr">
              <a:lnSpc>
                <a:spcPct val="90000"/>
              </a:lnSpc>
              <a:spcBef>
                <a:spcPct val="20000"/>
              </a:spcBef>
            </a:pPr>
            <a:r>
              <a:rPr lang="en-US" sz="2000" b="0" dirty="0">
                <a:solidFill>
                  <a:schemeClr val="tx1"/>
                </a:solidFill>
              </a:rPr>
              <a:t>Joint research with </a:t>
            </a:r>
            <a:r>
              <a:rPr lang="en-US" sz="2000" b="0" dirty="0" smtClean="0">
                <a:solidFill>
                  <a:schemeClr val="tx1"/>
                </a:solidFill>
              </a:rPr>
              <a:t>Blaine Donley, </a:t>
            </a:r>
            <a:r>
              <a:rPr lang="en-US" sz="2000" b="0" dirty="0" err="1" smtClean="0">
                <a:solidFill>
                  <a:schemeClr val="tx1"/>
                </a:solidFill>
              </a:rPr>
              <a:t>Xiaochen</a:t>
            </a:r>
            <a:r>
              <a:rPr lang="en-US" sz="2000" b="0" dirty="0" smtClean="0">
                <a:solidFill>
                  <a:schemeClr val="tx1"/>
                </a:solidFill>
              </a:rPr>
              <a:t> Du, Hong Huang, </a:t>
            </a:r>
            <a:r>
              <a:rPr lang="en-US" sz="2000" b="0" dirty="0" err="1" smtClean="0">
                <a:solidFill>
                  <a:schemeClr val="tx1"/>
                </a:solidFill>
              </a:rPr>
              <a:t>Zhenyi</a:t>
            </a:r>
            <a:r>
              <a:rPr lang="en-US" sz="2000" b="0" dirty="0" smtClean="0">
                <a:solidFill>
                  <a:schemeClr val="tx1"/>
                </a:solidFill>
              </a:rPr>
              <a:t> Jin, </a:t>
            </a:r>
            <a:r>
              <a:rPr lang="en-US" sz="2000" b="0" dirty="0" err="1" smtClean="0">
                <a:solidFill>
                  <a:schemeClr val="tx1"/>
                </a:solidFill>
              </a:rPr>
              <a:t>Jie</a:t>
            </a:r>
            <a:r>
              <a:rPr lang="en-US" sz="2000" b="0" dirty="0" smtClean="0">
                <a:solidFill>
                  <a:schemeClr val="tx1"/>
                </a:solidFill>
              </a:rPr>
              <a:t> Pan, </a:t>
            </a:r>
            <a:r>
              <a:rPr lang="en-US" sz="2000" b="0" dirty="0" err="1" smtClean="0">
                <a:solidFill>
                  <a:schemeClr val="tx1"/>
                </a:solidFill>
              </a:rPr>
              <a:t>Upsorn</a:t>
            </a:r>
            <a:r>
              <a:rPr lang="en-US" sz="2000" b="0" dirty="0" smtClean="0">
                <a:solidFill>
                  <a:schemeClr val="tx1"/>
                </a:solidFill>
              </a:rPr>
              <a:t> </a:t>
            </a:r>
            <a:r>
              <a:rPr lang="en-US" sz="2000" b="0" dirty="0" err="1" smtClean="0">
                <a:solidFill>
                  <a:schemeClr val="tx1"/>
                </a:solidFill>
              </a:rPr>
              <a:t>Praphamontripong</a:t>
            </a:r>
            <a:r>
              <a:rPr lang="en-US" sz="2000" b="0" dirty="0" smtClean="0">
                <a:solidFill>
                  <a:schemeClr val="tx1"/>
                </a:solidFill>
              </a:rPr>
              <a:t>, Ye Wu</a:t>
            </a:r>
            <a:endParaRPr lang="en-US" sz="2000" b="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smtClean="0"/>
              <a:t>How to Improve Testing ?</a:t>
            </a:r>
          </a:p>
        </p:txBody>
      </p:sp>
      <p:sp>
        <p:nvSpPr>
          <p:cNvPr id="87043" name="Content Placeholder 2"/>
          <p:cNvSpPr>
            <a:spLocks noGrp="1"/>
          </p:cNvSpPr>
          <p:nvPr>
            <p:ph idx="1"/>
          </p:nvPr>
        </p:nvSpPr>
        <p:spPr>
          <a:xfrm>
            <a:off x="88900" y="830263"/>
            <a:ext cx="8966200" cy="5546725"/>
          </a:xfrm>
        </p:spPr>
        <p:txBody>
          <a:bodyPr/>
          <a:lstStyle/>
          <a:p>
            <a:r>
              <a:rPr lang="en-US" dirty="0" smtClean="0"/>
              <a:t>Testers need more and better </a:t>
            </a:r>
            <a:r>
              <a:rPr lang="en-US" dirty="0" smtClean="0">
                <a:solidFill>
                  <a:schemeClr val="tx2"/>
                </a:solidFill>
              </a:rPr>
              <a:t>software tools</a:t>
            </a:r>
          </a:p>
          <a:p>
            <a:r>
              <a:rPr lang="en-US" dirty="0" smtClean="0"/>
              <a:t>Testers need to adopt </a:t>
            </a:r>
            <a:r>
              <a:rPr lang="en-US" dirty="0" smtClean="0">
                <a:solidFill>
                  <a:schemeClr val="tx2"/>
                </a:solidFill>
              </a:rPr>
              <a:t>practices and techniques </a:t>
            </a:r>
            <a:r>
              <a:rPr lang="en-US" dirty="0" smtClean="0"/>
              <a:t>that lead to more </a:t>
            </a:r>
            <a:r>
              <a:rPr lang="en-US" dirty="0" smtClean="0">
                <a:solidFill>
                  <a:schemeClr val="tx2"/>
                </a:solidFill>
              </a:rPr>
              <a:t>efficient</a:t>
            </a:r>
            <a:r>
              <a:rPr lang="en-US" dirty="0" smtClean="0"/>
              <a:t> and </a:t>
            </a:r>
            <a:r>
              <a:rPr lang="en-US" dirty="0" smtClean="0">
                <a:solidFill>
                  <a:schemeClr val="tx2"/>
                </a:solidFill>
              </a:rPr>
              <a:t>effective</a:t>
            </a:r>
            <a:r>
              <a:rPr lang="en-US" dirty="0" smtClean="0"/>
              <a:t> testing</a:t>
            </a:r>
          </a:p>
          <a:p>
            <a:pPr lvl="1"/>
            <a:r>
              <a:rPr lang="en-US" dirty="0" smtClean="0"/>
              <a:t>More </a:t>
            </a:r>
            <a:r>
              <a:rPr lang="en-US" dirty="0" smtClean="0">
                <a:solidFill>
                  <a:schemeClr val="tx2"/>
                </a:solidFill>
              </a:rPr>
              <a:t>education</a:t>
            </a:r>
          </a:p>
          <a:p>
            <a:pPr lvl="1"/>
            <a:r>
              <a:rPr lang="en-US" dirty="0" smtClean="0"/>
              <a:t>Different </a:t>
            </a:r>
            <a:r>
              <a:rPr lang="en-US" dirty="0" smtClean="0">
                <a:solidFill>
                  <a:schemeClr val="tx2"/>
                </a:solidFill>
              </a:rPr>
              <a:t>management</a:t>
            </a:r>
            <a:r>
              <a:rPr lang="en-US" dirty="0" smtClean="0"/>
              <a:t> organizational strategies</a:t>
            </a:r>
          </a:p>
          <a:p>
            <a:r>
              <a:rPr lang="en-US" dirty="0" smtClean="0"/>
              <a:t>Testing / QA teams need more </a:t>
            </a:r>
            <a:r>
              <a:rPr lang="en-US" dirty="0" smtClean="0">
                <a:solidFill>
                  <a:schemeClr val="tx2"/>
                </a:solidFill>
              </a:rPr>
              <a:t>technical expertise</a:t>
            </a:r>
          </a:p>
          <a:p>
            <a:pPr lvl="1"/>
            <a:r>
              <a:rPr lang="en-US" dirty="0" smtClean="0">
                <a:solidFill>
                  <a:schemeClr val="tx2"/>
                </a:solidFill>
              </a:rPr>
              <a:t>Developer</a:t>
            </a:r>
            <a:r>
              <a:rPr lang="en-US" dirty="0" smtClean="0"/>
              <a:t> expertise has been increasing dramatically</a:t>
            </a:r>
          </a:p>
          <a:p>
            <a:r>
              <a:rPr lang="en-US" dirty="0" smtClean="0"/>
              <a:t>Testing / QA teams need to </a:t>
            </a:r>
            <a:r>
              <a:rPr lang="en-US" dirty="0" smtClean="0">
                <a:solidFill>
                  <a:schemeClr val="tx2"/>
                </a:solidFill>
              </a:rPr>
              <a:t>specialize </a:t>
            </a:r>
            <a:r>
              <a:rPr lang="en-US" dirty="0" smtClean="0"/>
              <a:t>more</a:t>
            </a:r>
          </a:p>
          <a:p>
            <a:pPr lvl="1"/>
            <a:r>
              <a:rPr lang="en-US" dirty="0" smtClean="0"/>
              <a:t>This same trend happened for </a:t>
            </a:r>
            <a:r>
              <a:rPr lang="en-US" dirty="0" smtClean="0">
                <a:solidFill>
                  <a:schemeClr val="tx2"/>
                </a:solidFill>
              </a:rPr>
              <a:t>development</a:t>
            </a:r>
            <a:r>
              <a:rPr lang="en-US" dirty="0" smtClean="0"/>
              <a:t> in the 1990s</a:t>
            </a:r>
          </a:p>
          <a:p>
            <a:r>
              <a:rPr lang="en-US" dirty="0" smtClean="0"/>
              <a:t>Reduce the manual expense of </a:t>
            </a:r>
            <a:r>
              <a:rPr lang="en-US" dirty="0" smtClean="0">
                <a:solidFill>
                  <a:schemeClr val="tx2"/>
                </a:solidFill>
              </a:rPr>
              <a:t>test design</a:t>
            </a:r>
          </a:p>
        </p:txBody>
      </p:sp>
      <p:sp>
        <p:nvSpPr>
          <p:cNvPr id="87044" name="Date Placeholder 3"/>
          <p:cNvSpPr>
            <a:spLocks noGrp="1"/>
          </p:cNvSpPr>
          <p:nvPr>
            <p:ph type="dt" sz="quarter" idx="10"/>
          </p:nvPr>
        </p:nvSpPr>
        <p:spPr>
          <a:noFill/>
        </p:spPr>
        <p:txBody>
          <a:bodyPr/>
          <a:lstStyle/>
          <a:p>
            <a:r>
              <a:rPr lang="en-US" smtClean="0"/>
              <a:t>GTAC, October 2010</a:t>
            </a:r>
            <a:endParaRPr lang="en-US" u="sng" smtClean="0"/>
          </a:p>
        </p:txBody>
      </p:sp>
      <p:sp>
        <p:nvSpPr>
          <p:cNvPr id="87045" name="Footer Placeholder 4"/>
          <p:cNvSpPr>
            <a:spLocks noGrp="1"/>
          </p:cNvSpPr>
          <p:nvPr>
            <p:ph type="ftr" sz="quarter" idx="11"/>
          </p:nvPr>
        </p:nvSpPr>
        <p:spPr>
          <a:noFill/>
        </p:spPr>
        <p:txBody>
          <a:bodyPr/>
          <a:lstStyle/>
          <a:p>
            <a:r>
              <a:rPr lang="en-US" smtClean="0"/>
              <a:t>©  Jeff Offutt</a:t>
            </a:r>
          </a:p>
        </p:txBody>
      </p:sp>
      <p:sp>
        <p:nvSpPr>
          <p:cNvPr id="87046" name="Slide Number Placeholder 5"/>
          <p:cNvSpPr>
            <a:spLocks noGrp="1"/>
          </p:cNvSpPr>
          <p:nvPr>
            <p:ph type="sldNum" sz="quarter" idx="12"/>
          </p:nvPr>
        </p:nvSpPr>
        <p:spPr>
          <a:noFill/>
        </p:spPr>
        <p:txBody>
          <a:bodyPr/>
          <a:lstStyle/>
          <a:p>
            <a:fld id="{69597E01-D941-4341-A96B-1393F28FAC68}" type="slidenum">
              <a:rPr lang="en-US" smtClean="0"/>
              <a:pPr/>
              <a:t>10</a:t>
            </a:fld>
            <a:endParaRPr lang="en-US"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Date Placeholder 2"/>
          <p:cNvSpPr>
            <a:spLocks noGrp="1"/>
          </p:cNvSpPr>
          <p:nvPr>
            <p:ph type="dt" sz="half" idx="10"/>
          </p:nvPr>
        </p:nvSpPr>
        <p:spPr/>
        <p:txBody>
          <a:bodyPr/>
          <a:lstStyle/>
          <a:p>
            <a:pPr>
              <a:defRPr/>
            </a:pPr>
            <a:r>
              <a:rPr lang="en-US" altLang="zh-CN" smtClean="0"/>
              <a:t>GTAC, October 2010</a:t>
            </a:r>
            <a:endParaRPr lang="en-US" altLang="zh-CN" dirty="0"/>
          </a:p>
        </p:txBody>
      </p:sp>
      <p:sp>
        <p:nvSpPr>
          <p:cNvPr id="4" name="Footer Placeholder 3"/>
          <p:cNvSpPr>
            <a:spLocks noGrp="1"/>
          </p:cNvSpPr>
          <p:nvPr>
            <p:ph type="ftr" sz="quarter" idx="11"/>
          </p:nvPr>
        </p:nvSpPr>
        <p:spPr/>
        <p:txBody>
          <a:bodyPr/>
          <a:lstStyle/>
          <a:p>
            <a:pPr>
              <a:defRPr/>
            </a:pPr>
            <a:r>
              <a:rPr lang="en-US" altLang="zh-CN" smtClean="0"/>
              <a:t>©  Jeff Offutt</a:t>
            </a:r>
            <a:endParaRPr lang="en-US" altLang="zh-CN"/>
          </a:p>
        </p:txBody>
      </p:sp>
      <p:sp>
        <p:nvSpPr>
          <p:cNvPr id="5" name="Slide Number Placeholder 4"/>
          <p:cNvSpPr>
            <a:spLocks noGrp="1"/>
          </p:cNvSpPr>
          <p:nvPr>
            <p:ph type="sldNum" sz="quarter" idx="12"/>
          </p:nvPr>
        </p:nvSpPr>
        <p:spPr/>
        <p:txBody>
          <a:bodyPr/>
          <a:lstStyle/>
          <a:p>
            <a:pPr>
              <a:defRPr/>
            </a:pPr>
            <a:fld id="{1D0F80E7-B056-4C76-86F1-135BF336DD8E}" type="slidenum">
              <a:rPr lang="zh-CN" altLang="en-US" smtClean="0"/>
              <a:pPr>
                <a:defRPr/>
              </a:pPr>
              <a:t>11</a:t>
            </a:fld>
            <a:endParaRPr lang="en-US" altLang="zh-CN"/>
          </a:p>
        </p:txBody>
      </p:sp>
      <p:sp>
        <p:nvSpPr>
          <p:cNvPr id="7" name="Content Placeholder 2"/>
          <p:cNvSpPr txBox="1">
            <a:spLocks/>
          </p:cNvSpPr>
          <p:nvPr/>
        </p:nvSpPr>
        <p:spPr>
          <a:xfrm>
            <a:off x="1056313" y="977462"/>
            <a:ext cx="7031421" cy="5549461"/>
          </a:xfrm>
          <a:prstGeom prst="rect">
            <a:avLst/>
          </a:prstGeom>
          <a:solidFill>
            <a:srgbClr val="3333CC"/>
          </a:solidFill>
          <a:ln w="28575">
            <a:solidFill>
              <a:srgbClr val="000000"/>
            </a:solidFill>
          </a:ln>
          <a:effectLst>
            <a:outerShdw blurRad="50800" dist="127000" dir="2700000" algn="tl" rotWithShape="0">
              <a:prstClr val="black">
                <a:alpha val="40000"/>
              </a:prstClr>
            </a:outerShdw>
          </a:effectLst>
        </p:spPr>
        <p:txBody>
          <a:bodyPr/>
          <a:lstStyle/>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The Cost of Not Testing</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Automatic Test Data Generators</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Dynamic Domain Reduction</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Input Validation Testing</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Bypass Testing</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Research to Practice</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Summary</a:t>
            </a:r>
          </a:p>
        </p:txBody>
      </p:sp>
      <p:sp>
        <p:nvSpPr>
          <p:cNvPr id="8" name="Rectangle 7"/>
          <p:cNvSpPr/>
          <p:nvPr/>
        </p:nvSpPr>
        <p:spPr>
          <a:xfrm>
            <a:off x="1126514" y="1802417"/>
            <a:ext cx="6280125" cy="716272"/>
          </a:xfrm>
          <a:prstGeom prst="rect">
            <a:avLst/>
          </a:prstGeom>
          <a:solidFill>
            <a:srgbClr val="FFFF00">
              <a:alpha val="4902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of Industry Tools</a:t>
            </a:r>
            <a:endParaRPr lang="en-US" dirty="0"/>
          </a:p>
        </p:txBody>
      </p:sp>
      <p:sp>
        <p:nvSpPr>
          <p:cNvPr id="3" name="Content Placeholder 2"/>
          <p:cNvSpPr>
            <a:spLocks noGrp="1"/>
          </p:cNvSpPr>
          <p:nvPr>
            <p:ph idx="1"/>
          </p:nvPr>
        </p:nvSpPr>
        <p:spPr/>
        <p:txBody>
          <a:bodyPr/>
          <a:lstStyle/>
          <a:p>
            <a:r>
              <a:rPr lang="en-US" dirty="0" smtClean="0"/>
              <a:t>My student recently evaluated </a:t>
            </a:r>
            <a:r>
              <a:rPr lang="en-US" dirty="0" smtClean="0">
                <a:solidFill>
                  <a:schemeClr val="tx2"/>
                </a:solidFill>
              </a:rPr>
              <a:t>three industrial</a:t>
            </a:r>
            <a:r>
              <a:rPr lang="en-US" dirty="0" smtClean="0"/>
              <a:t> automatic unit test data generators</a:t>
            </a:r>
          </a:p>
          <a:p>
            <a:pPr lvl="1"/>
            <a:r>
              <a:rPr lang="en-US" dirty="0" err="1" smtClean="0"/>
              <a:t>Jcrasher</a:t>
            </a:r>
            <a:r>
              <a:rPr lang="en-US" dirty="0" smtClean="0"/>
              <a:t>, </a:t>
            </a:r>
            <a:r>
              <a:rPr lang="en-US" dirty="0" err="1" smtClean="0"/>
              <a:t>TestGen</a:t>
            </a:r>
            <a:r>
              <a:rPr lang="en-US" dirty="0" smtClean="0"/>
              <a:t>, JUB</a:t>
            </a:r>
          </a:p>
          <a:p>
            <a:pPr lvl="1"/>
            <a:r>
              <a:rPr lang="en-US" dirty="0" smtClean="0"/>
              <a:t>Generate tests for </a:t>
            </a:r>
            <a:r>
              <a:rPr lang="en-US" dirty="0" smtClean="0">
                <a:solidFill>
                  <a:schemeClr val="tx2"/>
                </a:solidFill>
              </a:rPr>
              <a:t>Java classes</a:t>
            </a:r>
          </a:p>
          <a:p>
            <a:pPr lvl="1"/>
            <a:r>
              <a:rPr lang="en-US" dirty="0" smtClean="0"/>
              <a:t>Evaluated on the basis of </a:t>
            </a:r>
            <a:r>
              <a:rPr lang="en-US" dirty="0" smtClean="0">
                <a:solidFill>
                  <a:schemeClr val="tx2"/>
                </a:solidFill>
              </a:rPr>
              <a:t>mutants killed</a:t>
            </a:r>
          </a:p>
          <a:p>
            <a:r>
              <a:rPr lang="en-US" dirty="0" smtClean="0">
                <a:solidFill>
                  <a:schemeClr val="tx2"/>
                </a:solidFill>
              </a:rPr>
              <a:t>Compared</a:t>
            </a:r>
            <a:r>
              <a:rPr lang="en-US" dirty="0" smtClean="0"/>
              <a:t> with two test criteria</a:t>
            </a:r>
          </a:p>
          <a:p>
            <a:pPr lvl="1"/>
            <a:r>
              <a:rPr lang="en-US" dirty="0" smtClean="0">
                <a:solidFill>
                  <a:schemeClr val="tx2"/>
                </a:solidFill>
              </a:rPr>
              <a:t>Random</a:t>
            </a:r>
            <a:r>
              <a:rPr lang="en-US" dirty="0" smtClean="0"/>
              <a:t> test generation (by hand)</a:t>
            </a:r>
          </a:p>
          <a:p>
            <a:pPr lvl="1"/>
            <a:r>
              <a:rPr lang="en-US" dirty="0" smtClean="0">
                <a:solidFill>
                  <a:schemeClr val="tx2"/>
                </a:solidFill>
              </a:rPr>
              <a:t>Edge coverage</a:t>
            </a:r>
            <a:r>
              <a:rPr lang="en-US" dirty="0" smtClean="0"/>
              <a:t> criterion (by hand)</a:t>
            </a:r>
          </a:p>
          <a:p>
            <a:r>
              <a:rPr lang="en-US" dirty="0" smtClean="0">
                <a:solidFill>
                  <a:schemeClr val="tx2"/>
                </a:solidFill>
              </a:rPr>
              <a:t>Eight</a:t>
            </a:r>
            <a:r>
              <a:rPr lang="en-US" dirty="0" smtClean="0"/>
              <a:t> Java classes</a:t>
            </a:r>
          </a:p>
          <a:p>
            <a:pPr lvl="1"/>
            <a:r>
              <a:rPr lang="en-US" dirty="0" smtClean="0"/>
              <a:t>61 methods, 534 LOC, 1070 mutants (</a:t>
            </a:r>
            <a:r>
              <a:rPr lang="en-US" dirty="0" err="1" smtClean="0"/>
              <a:t>muJava</a:t>
            </a:r>
            <a:r>
              <a:rPr lang="en-US" dirty="0" smtClean="0"/>
              <a:t>)</a:t>
            </a:r>
            <a:endParaRPr lang="en-US" dirty="0"/>
          </a:p>
        </p:txBody>
      </p:sp>
      <p:sp>
        <p:nvSpPr>
          <p:cNvPr id="4" name="Date Placeholder 3"/>
          <p:cNvSpPr>
            <a:spLocks noGrp="1"/>
          </p:cNvSpPr>
          <p:nvPr>
            <p:ph type="dt" sz="half" idx="10"/>
          </p:nvPr>
        </p:nvSpPr>
        <p:spPr/>
        <p:txBody>
          <a:bodyPr/>
          <a:lstStyle/>
          <a:p>
            <a:pPr>
              <a:defRPr/>
            </a:pPr>
            <a:r>
              <a:rPr lang="en-US" altLang="zh-CN" smtClean="0"/>
              <a:t>GTAC, October 2010</a:t>
            </a:r>
            <a:endParaRPr lang="en-US" altLang="zh-CN" dirty="0"/>
          </a:p>
        </p:txBody>
      </p:sp>
      <p:sp>
        <p:nvSpPr>
          <p:cNvPr id="5" name="Footer Placeholder 4"/>
          <p:cNvSpPr>
            <a:spLocks noGrp="1"/>
          </p:cNvSpPr>
          <p:nvPr>
            <p:ph type="ftr" sz="quarter" idx="11"/>
          </p:nvPr>
        </p:nvSpPr>
        <p:spPr/>
        <p:txBody>
          <a:bodyPr/>
          <a:lstStyle/>
          <a:p>
            <a:pPr>
              <a:defRPr/>
            </a:pPr>
            <a:r>
              <a:rPr lang="en-US" altLang="zh-CN" smtClean="0"/>
              <a:t>©  Jeff Offutt</a:t>
            </a:r>
            <a:endParaRPr lang="en-US" altLang="zh-CN" dirty="0"/>
          </a:p>
        </p:txBody>
      </p:sp>
      <p:sp>
        <p:nvSpPr>
          <p:cNvPr id="6" name="Slide Number Placeholder 5"/>
          <p:cNvSpPr>
            <a:spLocks noGrp="1"/>
          </p:cNvSpPr>
          <p:nvPr>
            <p:ph type="sldNum" sz="quarter" idx="12"/>
          </p:nvPr>
        </p:nvSpPr>
        <p:spPr/>
        <p:txBody>
          <a:bodyPr/>
          <a:lstStyle/>
          <a:p>
            <a:pPr>
              <a:defRPr/>
            </a:pPr>
            <a:fld id="{0DC9CB03-E83B-49A3-95A8-3CE1C35F1E70}" type="slidenum">
              <a:rPr lang="zh-CN" altLang="en-US" smtClean="0"/>
              <a:pPr>
                <a:defRPr/>
              </a:pPr>
              <a:t>12</a:t>
            </a:fld>
            <a:endParaRPr lang="en-US" altLang="zh-CN" dirty="0"/>
          </a:p>
        </p:txBody>
      </p:sp>
      <p:sp>
        <p:nvSpPr>
          <p:cNvPr id="7" name="TextBox 6"/>
          <p:cNvSpPr txBox="1"/>
          <p:nvPr/>
        </p:nvSpPr>
        <p:spPr>
          <a:xfrm>
            <a:off x="539588" y="6220525"/>
            <a:ext cx="8067145" cy="307777"/>
          </a:xfrm>
          <a:prstGeom prst="rect">
            <a:avLst/>
          </a:prstGeom>
          <a:solidFill>
            <a:schemeClr val="bg1">
              <a:lumMod val="60000"/>
              <a:lumOff val="40000"/>
            </a:schemeClr>
          </a:solidFill>
          <a:ln>
            <a:solidFill>
              <a:srgbClr val="000000"/>
            </a:solidFill>
          </a:ln>
        </p:spPr>
        <p:txBody>
          <a:bodyPr wrap="none" rtlCol="0">
            <a:spAutoFit/>
          </a:bodyPr>
          <a:lstStyle/>
          <a:p>
            <a:pPr algn="ctr"/>
            <a:r>
              <a:rPr lang="en-US" sz="1400" dirty="0" smtClean="0"/>
              <a:t>— </a:t>
            </a:r>
            <a:r>
              <a:rPr lang="en-US" sz="1400" dirty="0" err="1" smtClean="0"/>
              <a:t>Shuang</a:t>
            </a:r>
            <a:r>
              <a:rPr lang="en-US" sz="1400" dirty="0" smtClean="0"/>
              <a:t> Wang and Jeff Offutt, </a:t>
            </a:r>
            <a:r>
              <a:rPr lang="en-US" sz="1400" i="1" dirty="0" smtClean="0"/>
              <a:t>Comparison of Unit-Level Automated Test Generation Tools</a:t>
            </a:r>
            <a:r>
              <a:rPr lang="en-US" sz="1400" dirty="0" smtClean="0"/>
              <a:t>, Mutation 2009</a:t>
            </a:r>
            <a:endParaRPr 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Level ATDG Results</a:t>
            </a:r>
            <a:endParaRPr lang="en-US" dirty="0"/>
          </a:p>
        </p:txBody>
      </p:sp>
      <p:sp>
        <p:nvSpPr>
          <p:cNvPr id="4" name="Date Placeholder 3"/>
          <p:cNvSpPr>
            <a:spLocks noGrp="1"/>
          </p:cNvSpPr>
          <p:nvPr>
            <p:ph type="dt" sz="half" idx="10"/>
          </p:nvPr>
        </p:nvSpPr>
        <p:spPr/>
        <p:txBody>
          <a:bodyPr/>
          <a:lstStyle/>
          <a:p>
            <a:pPr>
              <a:defRPr/>
            </a:pPr>
            <a:r>
              <a:rPr lang="en-US" altLang="zh-CN" smtClean="0"/>
              <a:t>GTAC, October 2010</a:t>
            </a:r>
            <a:endParaRPr lang="en-US" altLang="zh-CN" dirty="0"/>
          </a:p>
        </p:txBody>
      </p:sp>
      <p:sp>
        <p:nvSpPr>
          <p:cNvPr id="5" name="Footer Placeholder 4"/>
          <p:cNvSpPr>
            <a:spLocks noGrp="1"/>
          </p:cNvSpPr>
          <p:nvPr>
            <p:ph type="ftr" sz="quarter" idx="11"/>
          </p:nvPr>
        </p:nvSpPr>
        <p:spPr/>
        <p:txBody>
          <a:bodyPr/>
          <a:lstStyle/>
          <a:p>
            <a:pPr>
              <a:defRPr/>
            </a:pPr>
            <a:r>
              <a:rPr lang="en-US" altLang="zh-CN" smtClean="0"/>
              <a:t>©  Jeff Offutt</a:t>
            </a:r>
            <a:endParaRPr lang="en-US" altLang="zh-CN" dirty="0"/>
          </a:p>
        </p:txBody>
      </p:sp>
      <p:sp>
        <p:nvSpPr>
          <p:cNvPr id="6" name="Slide Number Placeholder 5"/>
          <p:cNvSpPr>
            <a:spLocks noGrp="1"/>
          </p:cNvSpPr>
          <p:nvPr>
            <p:ph type="sldNum" sz="quarter" idx="12"/>
          </p:nvPr>
        </p:nvSpPr>
        <p:spPr/>
        <p:txBody>
          <a:bodyPr/>
          <a:lstStyle/>
          <a:p>
            <a:pPr>
              <a:defRPr/>
            </a:pPr>
            <a:fld id="{0DC9CB03-E83B-49A3-95A8-3CE1C35F1E70}" type="slidenum">
              <a:rPr lang="zh-CN" altLang="en-US" smtClean="0"/>
              <a:pPr>
                <a:defRPr/>
              </a:pPr>
              <a:t>13</a:t>
            </a:fld>
            <a:endParaRPr lang="en-US" altLang="zh-CN" dirty="0"/>
          </a:p>
        </p:txBody>
      </p:sp>
      <p:graphicFrame>
        <p:nvGraphicFramePr>
          <p:cNvPr id="8" name="Object 2"/>
          <p:cNvGraphicFramePr>
            <a:graphicFrameLocks noChangeAspect="1"/>
          </p:cNvGraphicFramePr>
          <p:nvPr/>
        </p:nvGraphicFramePr>
        <p:xfrm>
          <a:off x="599606" y="1053013"/>
          <a:ext cx="7907311" cy="468072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5"/>
          <p:cNvSpPr txBox="1">
            <a:spLocks noChangeArrowheads="1"/>
          </p:cNvSpPr>
          <p:nvPr/>
        </p:nvSpPr>
        <p:spPr bwMode="auto">
          <a:xfrm>
            <a:off x="322287" y="5896941"/>
            <a:ext cx="8476938" cy="523220"/>
          </a:xfrm>
          <a:prstGeom prst="rect">
            <a:avLst/>
          </a:prstGeom>
          <a:gradFill>
            <a:gsLst>
              <a:gs pos="0">
                <a:schemeClr val="bg1">
                  <a:lumMod val="75000"/>
                </a:schemeClr>
              </a:gs>
              <a:gs pos="53000">
                <a:schemeClr val="bg1">
                  <a:lumMod val="60000"/>
                  <a:lumOff val="40000"/>
                </a:schemeClr>
              </a:gs>
              <a:gs pos="100000">
                <a:schemeClr val="bg1">
                  <a:lumMod val="75000"/>
                </a:schemeClr>
              </a:gs>
            </a:gsLst>
            <a:lin ang="5400000" scaled="0"/>
          </a:gradFill>
          <a:ln w="12700">
            <a:solidFill>
              <a:srgbClr val="FF0000"/>
            </a:solidFill>
            <a:miter lim="800000"/>
            <a:headEnd/>
            <a:tailEnd/>
          </a:ln>
          <a:effectLst/>
        </p:spPr>
        <p:txBody>
          <a:bodyPr wrap="square">
            <a:spAutoFit/>
          </a:bodyPr>
          <a:lstStyle/>
          <a:p>
            <a:pPr algn="ctr" eaLnBrk="1" hangingPunct="1">
              <a:spcBef>
                <a:spcPct val="50000"/>
              </a:spcBef>
              <a:defRPr/>
            </a:pPr>
            <a:r>
              <a:rPr lang="en-US" sz="2800" b="0" i="1" dirty="0" smtClean="0">
                <a:solidFill>
                  <a:srgbClr val="FFFF00"/>
                </a:solidFill>
                <a:effectLst>
                  <a:outerShdw blurRad="38100" dist="38100" dir="2700000" algn="tl">
                    <a:srgbClr val="000000"/>
                  </a:outerShdw>
                </a:effectLst>
                <a:latin typeface="Arial" pitchFamily="34" charset="0"/>
                <a:cs typeface="Arial" pitchFamily="34" charset="0"/>
              </a:rPr>
              <a:t>These tools essentially generate random values !</a:t>
            </a:r>
            <a:endParaRPr lang="en-US" sz="2800" b="0" i="1" dirty="0">
              <a:solidFill>
                <a:srgbClr val="FFFF00"/>
              </a:solidFill>
              <a:effectLst>
                <a:outerShdw blurRad="38100" dist="38100" dir="2700000" algn="tl">
                  <a:srgbClr val="000000"/>
                </a:outerShdw>
              </a:effectLst>
              <a:latin typeface="Arial" pitchFamily="34" charset="0"/>
              <a:cs typeface="Arial" pitchFamily="34" charset="0"/>
            </a:endParaRPr>
          </a:p>
        </p:txBody>
      </p:sp>
      <p:sp>
        <p:nvSpPr>
          <p:cNvPr id="11" name="Oval 10"/>
          <p:cNvSpPr/>
          <p:nvPr/>
        </p:nvSpPr>
        <p:spPr>
          <a:xfrm>
            <a:off x="1663909" y="2121108"/>
            <a:ext cx="6056026" cy="110177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532120" y="937260"/>
            <a:ext cx="3440430" cy="49149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of Criteria-Based Tests</a:t>
            </a:r>
            <a:endParaRPr lang="en-US" dirty="0"/>
          </a:p>
        </p:txBody>
      </p:sp>
      <p:sp>
        <p:nvSpPr>
          <p:cNvPr id="3" name="Content Placeholder 2"/>
          <p:cNvSpPr>
            <a:spLocks noGrp="1"/>
          </p:cNvSpPr>
          <p:nvPr>
            <p:ph idx="1"/>
          </p:nvPr>
        </p:nvSpPr>
        <p:spPr/>
        <p:txBody>
          <a:bodyPr/>
          <a:lstStyle/>
          <a:p>
            <a:r>
              <a:rPr lang="en-US" dirty="0" smtClean="0"/>
              <a:t>Two other students recently compared </a:t>
            </a:r>
            <a:r>
              <a:rPr lang="en-US" dirty="0" smtClean="0">
                <a:solidFill>
                  <a:schemeClr val="tx2"/>
                </a:solidFill>
              </a:rPr>
              <a:t>four test criteria</a:t>
            </a:r>
          </a:p>
          <a:p>
            <a:pPr lvl="1"/>
            <a:r>
              <a:rPr lang="en-US" dirty="0" smtClean="0"/>
              <a:t>Edge-pair, All-uses, Prime path, Mutation</a:t>
            </a:r>
          </a:p>
          <a:p>
            <a:pPr lvl="1"/>
            <a:r>
              <a:rPr lang="en-US" dirty="0" smtClean="0"/>
              <a:t>Generated tests for </a:t>
            </a:r>
            <a:r>
              <a:rPr lang="en-US" dirty="0" smtClean="0">
                <a:solidFill>
                  <a:schemeClr val="tx2"/>
                </a:solidFill>
              </a:rPr>
              <a:t>Java classes</a:t>
            </a:r>
          </a:p>
          <a:p>
            <a:pPr lvl="1"/>
            <a:r>
              <a:rPr lang="en-US" dirty="0" smtClean="0"/>
              <a:t>Evaluated on the basis of finding hand-seeded </a:t>
            </a:r>
            <a:r>
              <a:rPr lang="en-US" dirty="0" smtClean="0">
                <a:solidFill>
                  <a:schemeClr val="tx2"/>
                </a:solidFill>
              </a:rPr>
              <a:t>faults</a:t>
            </a:r>
          </a:p>
          <a:p>
            <a:r>
              <a:rPr lang="en-US" dirty="0" smtClean="0">
                <a:solidFill>
                  <a:schemeClr val="tx2"/>
                </a:solidFill>
              </a:rPr>
              <a:t>Twenty-nine</a:t>
            </a:r>
            <a:r>
              <a:rPr lang="en-US" dirty="0" smtClean="0"/>
              <a:t> Java packages</a:t>
            </a:r>
          </a:p>
          <a:p>
            <a:pPr lvl="1"/>
            <a:r>
              <a:rPr lang="en-US" dirty="0" smtClean="0"/>
              <a:t>51 classes, 174 methods, 2909 LOC</a:t>
            </a:r>
          </a:p>
          <a:p>
            <a:r>
              <a:rPr lang="en-US" dirty="0" smtClean="0">
                <a:solidFill>
                  <a:schemeClr val="tx2"/>
                </a:solidFill>
              </a:rPr>
              <a:t>Eighty-eight</a:t>
            </a:r>
            <a:r>
              <a:rPr lang="en-US" dirty="0" smtClean="0"/>
              <a:t> hand-generated faults</a:t>
            </a:r>
            <a:endParaRPr lang="en-US" dirty="0"/>
          </a:p>
        </p:txBody>
      </p:sp>
      <p:sp>
        <p:nvSpPr>
          <p:cNvPr id="4" name="Date Placeholder 3"/>
          <p:cNvSpPr>
            <a:spLocks noGrp="1"/>
          </p:cNvSpPr>
          <p:nvPr>
            <p:ph type="dt" sz="half" idx="10"/>
          </p:nvPr>
        </p:nvSpPr>
        <p:spPr/>
        <p:txBody>
          <a:bodyPr/>
          <a:lstStyle/>
          <a:p>
            <a:pPr>
              <a:defRPr/>
            </a:pPr>
            <a:r>
              <a:rPr lang="en-US" altLang="zh-CN" smtClean="0"/>
              <a:t>GTAC, October 2010</a:t>
            </a:r>
            <a:endParaRPr lang="en-US" altLang="zh-CN" dirty="0"/>
          </a:p>
        </p:txBody>
      </p:sp>
      <p:sp>
        <p:nvSpPr>
          <p:cNvPr id="5" name="Footer Placeholder 4"/>
          <p:cNvSpPr>
            <a:spLocks noGrp="1"/>
          </p:cNvSpPr>
          <p:nvPr>
            <p:ph type="ftr" sz="quarter" idx="11"/>
          </p:nvPr>
        </p:nvSpPr>
        <p:spPr/>
        <p:txBody>
          <a:bodyPr/>
          <a:lstStyle/>
          <a:p>
            <a:pPr>
              <a:defRPr/>
            </a:pPr>
            <a:r>
              <a:rPr lang="en-US" altLang="zh-CN" dirty="0" smtClean="0"/>
              <a:t>©  Jeff Offutt</a:t>
            </a:r>
            <a:endParaRPr lang="en-US" altLang="zh-CN" dirty="0"/>
          </a:p>
        </p:txBody>
      </p:sp>
      <p:sp>
        <p:nvSpPr>
          <p:cNvPr id="6" name="Slide Number Placeholder 5"/>
          <p:cNvSpPr>
            <a:spLocks noGrp="1"/>
          </p:cNvSpPr>
          <p:nvPr>
            <p:ph type="sldNum" sz="quarter" idx="12"/>
          </p:nvPr>
        </p:nvSpPr>
        <p:spPr/>
        <p:txBody>
          <a:bodyPr/>
          <a:lstStyle/>
          <a:p>
            <a:pPr>
              <a:defRPr/>
            </a:pPr>
            <a:fld id="{0DC9CB03-E83B-49A3-95A8-3CE1C35F1E70}" type="slidenum">
              <a:rPr lang="zh-CN" altLang="en-US" smtClean="0"/>
              <a:pPr>
                <a:defRPr/>
              </a:pPr>
              <a:t>14</a:t>
            </a:fld>
            <a:endParaRPr lang="en-US" altLang="zh-CN" dirty="0"/>
          </a:p>
        </p:txBody>
      </p:sp>
      <p:sp>
        <p:nvSpPr>
          <p:cNvPr id="7" name="TextBox 6"/>
          <p:cNvSpPr txBox="1"/>
          <p:nvPr/>
        </p:nvSpPr>
        <p:spPr>
          <a:xfrm>
            <a:off x="97397" y="5964943"/>
            <a:ext cx="8920873" cy="523220"/>
          </a:xfrm>
          <a:prstGeom prst="rect">
            <a:avLst/>
          </a:prstGeom>
          <a:solidFill>
            <a:schemeClr val="bg1">
              <a:lumMod val="60000"/>
              <a:lumOff val="40000"/>
            </a:schemeClr>
          </a:solidFill>
          <a:ln>
            <a:solidFill>
              <a:srgbClr val="000000"/>
            </a:solidFill>
          </a:ln>
        </p:spPr>
        <p:txBody>
          <a:bodyPr wrap="square" rtlCol="0">
            <a:spAutoFit/>
          </a:bodyPr>
          <a:lstStyle/>
          <a:p>
            <a:pPr algn="ctr"/>
            <a:r>
              <a:rPr lang="en-US" sz="1400" dirty="0" smtClean="0"/>
              <a:t>— Nan Li, </a:t>
            </a:r>
            <a:r>
              <a:rPr lang="en-US" sz="1400" dirty="0" err="1" smtClean="0"/>
              <a:t>Upsorn</a:t>
            </a:r>
            <a:r>
              <a:rPr lang="en-US" sz="1400" dirty="0" smtClean="0"/>
              <a:t> </a:t>
            </a:r>
            <a:r>
              <a:rPr lang="en-US" sz="1400" dirty="0" err="1" smtClean="0"/>
              <a:t>Praphamontripong</a:t>
            </a:r>
            <a:r>
              <a:rPr lang="en-US" sz="1400" dirty="0" smtClean="0"/>
              <a:t> and Jeff Offutt, </a:t>
            </a:r>
            <a:r>
              <a:rPr lang="en-US" sz="1400" i="1" dirty="0" smtClean="0"/>
              <a:t>An Experimental Comparison of Four Unit Test Criteria: Mutation, Edge-Pair, All-uses and Prime Path Coverage</a:t>
            </a:r>
            <a:r>
              <a:rPr lang="en-US" sz="1400" dirty="0" smtClean="0"/>
              <a:t>, Mutation 2009</a:t>
            </a:r>
            <a:endParaRPr lang="en-US"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Criteria-Based Test Results</a:t>
            </a:r>
            <a:endParaRPr lang="en-US" dirty="0"/>
          </a:p>
        </p:txBody>
      </p:sp>
      <p:sp>
        <p:nvSpPr>
          <p:cNvPr id="4" name="Date Placeholder 3"/>
          <p:cNvSpPr>
            <a:spLocks noGrp="1"/>
          </p:cNvSpPr>
          <p:nvPr>
            <p:ph type="dt" sz="half" idx="10"/>
          </p:nvPr>
        </p:nvSpPr>
        <p:spPr/>
        <p:txBody>
          <a:bodyPr/>
          <a:lstStyle/>
          <a:p>
            <a:pPr>
              <a:defRPr/>
            </a:pPr>
            <a:r>
              <a:rPr lang="en-US" altLang="zh-CN" smtClean="0"/>
              <a:t>GTAC, October 2010</a:t>
            </a:r>
            <a:endParaRPr lang="en-US" altLang="zh-CN" dirty="0"/>
          </a:p>
        </p:txBody>
      </p:sp>
      <p:sp>
        <p:nvSpPr>
          <p:cNvPr id="5" name="Footer Placeholder 4"/>
          <p:cNvSpPr>
            <a:spLocks noGrp="1"/>
          </p:cNvSpPr>
          <p:nvPr>
            <p:ph type="ftr" sz="quarter" idx="11"/>
          </p:nvPr>
        </p:nvSpPr>
        <p:spPr/>
        <p:txBody>
          <a:bodyPr/>
          <a:lstStyle/>
          <a:p>
            <a:pPr>
              <a:defRPr/>
            </a:pPr>
            <a:r>
              <a:rPr lang="en-US" altLang="zh-CN" smtClean="0"/>
              <a:t>©  Jeff Offutt</a:t>
            </a:r>
            <a:endParaRPr lang="en-US" altLang="zh-CN" dirty="0"/>
          </a:p>
        </p:txBody>
      </p:sp>
      <p:sp>
        <p:nvSpPr>
          <p:cNvPr id="6" name="Slide Number Placeholder 5"/>
          <p:cNvSpPr>
            <a:spLocks noGrp="1"/>
          </p:cNvSpPr>
          <p:nvPr>
            <p:ph type="sldNum" sz="quarter" idx="12"/>
          </p:nvPr>
        </p:nvSpPr>
        <p:spPr/>
        <p:txBody>
          <a:bodyPr/>
          <a:lstStyle/>
          <a:p>
            <a:pPr>
              <a:defRPr/>
            </a:pPr>
            <a:fld id="{0DC9CB03-E83B-49A3-95A8-3CE1C35F1E70}" type="slidenum">
              <a:rPr lang="zh-CN" altLang="en-US" smtClean="0"/>
              <a:pPr>
                <a:defRPr/>
              </a:pPr>
              <a:t>15</a:t>
            </a:fld>
            <a:endParaRPr lang="en-US" altLang="zh-CN" dirty="0"/>
          </a:p>
        </p:txBody>
      </p:sp>
      <p:graphicFrame>
        <p:nvGraphicFramePr>
          <p:cNvPr id="7" name="Chart 6"/>
          <p:cNvGraphicFramePr/>
          <p:nvPr/>
        </p:nvGraphicFramePr>
        <p:xfrm>
          <a:off x="644577" y="1161738"/>
          <a:ext cx="8214610" cy="429176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5"/>
          <p:cNvSpPr txBox="1">
            <a:spLocks noChangeArrowheads="1"/>
          </p:cNvSpPr>
          <p:nvPr/>
        </p:nvSpPr>
        <p:spPr bwMode="auto">
          <a:xfrm>
            <a:off x="247336" y="5896941"/>
            <a:ext cx="8641831" cy="523220"/>
          </a:xfrm>
          <a:prstGeom prst="rect">
            <a:avLst/>
          </a:prstGeom>
          <a:gradFill>
            <a:gsLst>
              <a:gs pos="0">
                <a:schemeClr val="bg1">
                  <a:lumMod val="75000"/>
                </a:schemeClr>
              </a:gs>
              <a:gs pos="53000">
                <a:schemeClr val="bg1">
                  <a:lumMod val="60000"/>
                  <a:lumOff val="40000"/>
                </a:schemeClr>
              </a:gs>
              <a:gs pos="100000">
                <a:schemeClr val="bg1">
                  <a:lumMod val="75000"/>
                </a:schemeClr>
              </a:gs>
            </a:gsLst>
            <a:lin ang="5400000" scaled="0"/>
          </a:gradFill>
          <a:ln w="12700">
            <a:solidFill>
              <a:srgbClr val="FF0000"/>
            </a:solidFill>
            <a:miter lim="800000"/>
            <a:headEnd/>
            <a:tailEnd/>
          </a:ln>
          <a:effectLst/>
        </p:spPr>
        <p:txBody>
          <a:bodyPr wrap="square">
            <a:spAutoFit/>
          </a:bodyPr>
          <a:lstStyle/>
          <a:p>
            <a:pPr algn="ctr" eaLnBrk="1" hangingPunct="1">
              <a:spcBef>
                <a:spcPct val="50000"/>
              </a:spcBef>
              <a:defRPr/>
            </a:pPr>
            <a:r>
              <a:rPr lang="en-US" sz="2800" b="0" i="1" dirty="0" smtClean="0">
                <a:solidFill>
                  <a:srgbClr val="FFFF00"/>
                </a:solidFill>
                <a:effectLst>
                  <a:outerShdw blurRad="38100" dist="38100" dir="2700000" algn="tl">
                    <a:srgbClr val="000000"/>
                  </a:outerShdw>
                </a:effectLst>
                <a:latin typeface="Arial" pitchFamily="34" charset="0"/>
                <a:cs typeface="Arial" pitchFamily="34" charset="0"/>
              </a:rPr>
              <a:t>Researchers have invented very powerful techniques</a:t>
            </a:r>
            <a:endParaRPr lang="en-US" sz="2800" b="0" i="1" dirty="0">
              <a:solidFill>
                <a:srgbClr val="FFFF00"/>
              </a:solidFill>
              <a:effectLst>
                <a:outerShdw blurRad="38100" dist="38100" dir="2700000" algn="tl">
                  <a:srgbClr val="000000"/>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and Research Tool Gap</a:t>
            </a:r>
            <a:endParaRPr lang="en-US" dirty="0"/>
          </a:p>
        </p:txBody>
      </p:sp>
      <p:sp>
        <p:nvSpPr>
          <p:cNvPr id="3" name="Content Placeholder 2"/>
          <p:cNvSpPr>
            <a:spLocks noGrp="1"/>
          </p:cNvSpPr>
          <p:nvPr>
            <p:ph idx="1"/>
          </p:nvPr>
        </p:nvSpPr>
        <p:spPr>
          <a:xfrm>
            <a:off x="0" y="971550"/>
            <a:ext cx="9144000" cy="5643102"/>
          </a:xfrm>
        </p:spPr>
        <p:txBody>
          <a:bodyPr/>
          <a:lstStyle/>
          <a:p>
            <a:r>
              <a:rPr lang="en-US" dirty="0" smtClean="0"/>
              <a:t>We </a:t>
            </a:r>
            <a:r>
              <a:rPr lang="en-US" dirty="0" smtClean="0">
                <a:solidFill>
                  <a:schemeClr val="tx2"/>
                </a:solidFill>
              </a:rPr>
              <a:t>cannot compare</a:t>
            </a:r>
            <a:r>
              <a:rPr lang="en-US" dirty="0" smtClean="0"/>
              <a:t> these two studies directly</a:t>
            </a:r>
          </a:p>
          <a:p>
            <a:r>
              <a:rPr lang="en-US" dirty="0" smtClean="0"/>
              <a:t>However, we can summarize their </a:t>
            </a:r>
            <a:r>
              <a:rPr lang="en-US" dirty="0" smtClean="0">
                <a:solidFill>
                  <a:schemeClr val="tx2"/>
                </a:solidFill>
              </a:rPr>
              <a:t>conclusions</a:t>
            </a:r>
            <a:r>
              <a:rPr lang="en-US" dirty="0" smtClean="0"/>
              <a:t> :</a:t>
            </a:r>
          </a:p>
          <a:p>
            <a:pPr lvl="1"/>
            <a:r>
              <a:rPr lang="en-US" dirty="0" smtClean="0"/>
              <a:t>Industrial test data generators are </a:t>
            </a:r>
            <a:r>
              <a:rPr lang="en-US" dirty="0" smtClean="0">
                <a:solidFill>
                  <a:schemeClr val="tx2"/>
                </a:solidFill>
              </a:rPr>
              <a:t>ineffective</a:t>
            </a:r>
          </a:p>
          <a:p>
            <a:pPr lvl="1"/>
            <a:r>
              <a:rPr lang="en-US" dirty="0" smtClean="0">
                <a:solidFill>
                  <a:schemeClr val="tx2"/>
                </a:solidFill>
              </a:rPr>
              <a:t>Edge coverage</a:t>
            </a:r>
            <a:r>
              <a:rPr lang="en-US" dirty="0" smtClean="0"/>
              <a:t> is </a:t>
            </a:r>
            <a:r>
              <a:rPr lang="en-US" dirty="0" smtClean="0">
                <a:solidFill>
                  <a:schemeClr val="tx2"/>
                </a:solidFill>
              </a:rPr>
              <a:t>much better</a:t>
            </a:r>
            <a:r>
              <a:rPr lang="en-US" dirty="0" smtClean="0"/>
              <a:t> than the tests the tools generated</a:t>
            </a:r>
          </a:p>
          <a:p>
            <a:pPr lvl="1"/>
            <a:r>
              <a:rPr lang="en-US" dirty="0" smtClean="0"/>
              <a:t>Edge coverage is by far the </a:t>
            </a:r>
            <a:r>
              <a:rPr lang="en-US" dirty="0" smtClean="0">
                <a:solidFill>
                  <a:schemeClr val="tx2"/>
                </a:solidFill>
              </a:rPr>
              <a:t>weakest criterion</a:t>
            </a:r>
          </a:p>
          <a:p>
            <a:r>
              <a:rPr lang="en-US" dirty="0" smtClean="0"/>
              <a:t>Biggest challenge was </a:t>
            </a:r>
            <a:r>
              <a:rPr lang="en-US" dirty="0" smtClean="0">
                <a:solidFill>
                  <a:srgbClr val="FFFF00"/>
                </a:solidFill>
              </a:rPr>
              <a:t>hand generation</a:t>
            </a:r>
            <a:r>
              <a:rPr lang="en-US" dirty="0" smtClean="0"/>
              <a:t> of tests</a:t>
            </a:r>
          </a:p>
          <a:p>
            <a:r>
              <a:rPr lang="en-US" dirty="0" smtClean="0"/>
              <a:t>Software companies need to </a:t>
            </a:r>
            <a:r>
              <a:rPr lang="en-US" dirty="0" smtClean="0">
                <a:solidFill>
                  <a:schemeClr val="tx2"/>
                </a:solidFill>
              </a:rPr>
              <a:t>test better</a:t>
            </a:r>
          </a:p>
        </p:txBody>
      </p:sp>
      <p:sp>
        <p:nvSpPr>
          <p:cNvPr id="4" name="Date Placeholder 3"/>
          <p:cNvSpPr>
            <a:spLocks noGrp="1"/>
          </p:cNvSpPr>
          <p:nvPr>
            <p:ph type="dt" sz="half" idx="10"/>
          </p:nvPr>
        </p:nvSpPr>
        <p:spPr/>
        <p:txBody>
          <a:bodyPr/>
          <a:lstStyle/>
          <a:p>
            <a:pPr>
              <a:defRPr/>
            </a:pPr>
            <a:r>
              <a:rPr lang="en-US" altLang="zh-CN" smtClean="0"/>
              <a:t>GTAC, October 2010</a:t>
            </a:r>
            <a:endParaRPr lang="en-US" altLang="zh-CN" dirty="0"/>
          </a:p>
        </p:txBody>
      </p:sp>
      <p:sp>
        <p:nvSpPr>
          <p:cNvPr id="5" name="Footer Placeholder 4"/>
          <p:cNvSpPr>
            <a:spLocks noGrp="1"/>
          </p:cNvSpPr>
          <p:nvPr>
            <p:ph type="ftr" sz="quarter" idx="11"/>
          </p:nvPr>
        </p:nvSpPr>
        <p:spPr/>
        <p:txBody>
          <a:bodyPr/>
          <a:lstStyle/>
          <a:p>
            <a:pPr>
              <a:defRPr/>
            </a:pPr>
            <a:r>
              <a:rPr lang="en-US" altLang="zh-CN" smtClean="0"/>
              <a:t>©  Jeff Offutt</a:t>
            </a:r>
            <a:endParaRPr lang="en-US" altLang="zh-CN" dirty="0"/>
          </a:p>
        </p:txBody>
      </p:sp>
      <p:sp>
        <p:nvSpPr>
          <p:cNvPr id="6" name="Slide Number Placeholder 5"/>
          <p:cNvSpPr>
            <a:spLocks noGrp="1"/>
          </p:cNvSpPr>
          <p:nvPr>
            <p:ph type="sldNum" sz="quarter" idx="12"/>
          </p:nvPr>
        </p:nvSpPr>
        <p:spPr/>
        <p:txBody>
          <a:bodyPr/>
          <a:lstStyle/>
          <a:p>
            <a:pPr>
              <a:defRPr/>
            </a:pPr>
            <a:fld id="{0DC9CB03-E83B-49A3-95A8-3CE1C35F1E70}" type="slidenum">
              <a:rPr lang="zh-CN" altLang="en-US" smtClean="0"/>
              <a:pPr>
                <a:defRPr/>
              </a:pPr>
              <a:t>16</a:t>
            </a:fld>
            <a:endParaRPr lang="en-US" altLang="zh-CN" dirty="0"/>
          </a:p>
        </p:txBody>
      </p:sp>
      <p:sp>
        <p:nvSpPr>
          <p:cNvPr id="7" name="Text Box 5"/>
          <p:cNvSpPr txBox="1">
            <a:spLocks noChangeArrowheads="1"/>
          </p:cNvSpPr>
          <p:nvPr/>
        </p:nvSpPr>
        <p:spPr bwMode="auto">
          <a:xfrm>
            <a:off x="247336" y="5656911"/>
            <a:ext cx="8641831" cy="523220"/>
          </a:xfrm>
          <a:prstGeom prst="rect">
            <a:avLst/>
          </a:prstGeom>
          <a:gradFill>
            <a:gsLst>
              <a:gs pos="0">
                <a:schemeClr val="bg1">
                  <a:lumMod val="75000"/>
                </a:schemeClr>
              </a:gs>
              <a:gs pos="53000">
                <a:schemeClr val="bg1">
                  <a:lumMod val="60000"/>
                  <a:lumOff val="40000"/>
                </a:schemeClr>
              </a:gs>
              <a:gs pos="100000">
                <a:schemeClr val="bg1">
                  <a:lumMod val="75000"/>
                </a:schemeClr>
              </a:gs>
            </a:gsLst>
            <a:lin ang="5400000" scaled="0"/>
          </a:gradFill>
          <a:ln w="12700">
            <a:solidFill>
              <a:srgbClr val="FF0000"/>
            </a:solidFill>
            <a:miter lim="800000"/>
            <a:headEnd/>
            <a:tailEnd/>
          </a:ln>
          <a:effectLst/>
        </p:spPr>
        <p:txBody>
          <a:bodyPr wrap="square">
            <a:spAutoFit/>
          </a:bodyPr>
          <a:lstStyle/>
          <a:p>
            <a:pPr algn="ctr" eaLnBrk="1" hangingPunct="1">
              <a:spcBef>
                <a:spcPct val="50000"/>
              </a:spcBef>
              <a:defRPr/>
            </a:pPr>
            <a:r>
              <a:rPr lang="en-US" sz="2800" b="0" i="1" dirty="0" smtClean="0">
                <a:solidFill>
                  <a:srgbClr val="FFFF00"/>
                </a:solidFill>
                <a:effectLst>
                  <a:outerShdw blurRad="38100" dist="38100" dir="2700000" algn="tl">
                    <a:srgbClr val="000000"/>
                  </a:outerShdw>
                </a:effectLst>
                <a:latin typeface="Arial" pitchFamily="34" charset="0"/>
                <a:cs typeface="Arial" pitchFamily="34" charset="0"/>
              </a:rPr>
              <a:t>Luckily, we have lots of room for improvement !</a:t>
            </a:r>
            <a:endParaRPr lang="en-US" sz="2800" b="0" i="1" dirty="0">
              <a:solidFill>
                <a:srgbClr val="FFFF00"/>
              </a:solidFill>
              <a:effectLst>
                <a:outerShdw blurRad="38100" dist="38100" dir="2700000" algn="tl">
                  <a:srgbClr val="000000"/>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Date Placeholder 2"/>
          <p:cNvSpPr>
            <a:spLocks noGrp="1"/>
          </p:cNvSpPr>
          <p:nvPr>
            <p:ph type="dt" sz="half" idx="10"/>
          </p:nvPr>
        </p:nvSpPr>
        <p:spPr/>
        <p:txBody>
          <a:bodyPr/>
          <a:lstStyle/>
          <a:p>
            <a:pPr>
              <a:defRPr/>
            </a:pPr>
            <a:r>
              <a:rPr lang="en-US" altLang="zh-CN" smtClean="0"/>
              <a:t>GTAC, October 2010</a:t>
            </a:r>
            <a:endParaRPr lang="en-US" altLang="zh-CN" dirty="0"/>
          </a:p>
        </p:txBody>
      </p:sp>
      <p:sp>
        <p:nvSpPr>
          <p:cNvPr id="4" name="Footer Placeholder 3"/>
          <p:cNvSpPr>
            <a:spLocks noGrp="1"/>
          </p:cNvSpPr>
          <p:nvPr>
            <p:ph type="ftr" sz="quarter" idx="11"/>
          </p:nvPr>
        </p:nvSpPr>
        <p:spPr/>
        <p:txBody>
          <a:bodyPr/>
          <a:lstStyle/>
          <a:p>
            <a:pPr>
              <a:defRPr/>
            </a:pPr>
            <a:r>
              <a:rPr lang="en-US" altLang="zh-CN" smtClean="0"/>
              <a:t>©  Jeff Offutt</a:t>
            </a:r>
            <a:endParaRPr lang="en-US" altLang="zh-CN"/>
          </a:p>
        </p:txBody>
      </p:sp>
      <p:sp>
        <p:nvSpPr>
          <p:cNvPr id="5" name="Slide Number Placeholder 4"/>
          <p:cNvSpPr>
            <a:spLocks noGrp="1"/>
          </p:cNvSpPr>
          <p:nvPr>
            <p:ph type="sldNum" sz="quarter" idx="12"/>
          </p:nvPr>
        </p:nvSpPr>
        <p:spPr/>
        <p:txBody>
          <a:bodyPr/>
          <a:lstStyle/>
          <a:p>
            <a:pPr>
              <a:defRPr/>
            </a:pPr>
            <a:fld id="{1D0F80E7-B056-4C76-86F1-135BF336DD8E}" type="slidenum">
              <a:rPr lang="zh-CN" altLang="en-US" smtClean="0"/>
              <a:pPr>
                <a:defRPr/>
              </a:pPr>
              <a:t>17</a:t>
            </a:fld>
            <a:endParaRPr lang="en-US" altLang="zh-CN"/>
          </a:p>
        </p:txBody>
      </p:sp>
      <p:sp>
        <p:nvSpPr>
          <p:cNvPr id="7" name="Content Placeholder 2"/>
          <p:cNvSpPr txBox="1">
            <a:spLocks/>
          </p:cNvSpPr>
          <p:nvPr/>
        </p:nvSpPr>
        <p:spPr>
          <a:xfrm>
            <a:off x="1056313" y="977462"/>
            <a:ext cx="7031421" cy="5549461"/>
          </a:xfrm>
          <a:prstGeom prst="rect">
            <a:avLst/>
          </a:prstGeom>
          <a:solidFill>
            <a:srgbClr val="3333CC"/>
          </a:solidFill>
          <a:ln w="28575">
            <a:solidFill>
              <a:srgbClr val="000000"/>
            </a:solidFill>
          </a:ln>
          <a:effectLst>
            <a:outerShdw blurRad="50800" dist="127000" dir="2700000" algn="tl" rotWithShape="0">
              <a:prstClr val="black">
                <a:alpha val="40000"/>
              </a:prstClr>
            </a:outerShdw>
          </a:effectLst>
        </p:spPr>
        <p:txBody>
          <a:bodyPr/>
          <a:lstStyle/>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The Cost of Not Testing</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Automatic Test Data Generators</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Dynamic Domain Reduction</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Input Validation Testing</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Bypass Testing</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Research to Practice</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Summary</a:t>
            </a:r>
          </a:p>
        </p:txBody>
      </p:sp>
      <p:sp>
        <p:nvSpPr>
          <p:cNvPr id="8" name="Rectangle 7"/>
          <p:cNvSpPr/>
          <p:nvPr/>
        </p:nvSpPr>
        <p:spPr>
          <a:xfrm>
            <a:off x="1126514" y="2602517"/>
            <a:ext cx="5205705" cy="716272"/>
          </a:xfrm>
          <a:prstGeom prst="rect">
            <a:avLst/>
          </a:prstGeom>
          <a:solidFill>
            <a:srgbClr val="FFFF00">
              <a:alpha val="4902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Test Data Generation</a:t>
            </a:r>
            <a:endParaRPr lang="en-US" dirty="0"/>
          </a:p>
        </p:txBody>
      </p:sp>
      <p:sp>
        <p:nvSpPr>
          <p:cNvPr id="3" name="Content Placeholder 2"/>
          <p:cNvSpPr>
            <a:spLocks noGrp="1"/>
          </p:cNvSpPr>
          <p:nvPr>
            <p:ph idx="1"/>
          </p:nvPr>
        </p:nvSpPr>
        <p:spPr/>
        <p:txBody>
          <a:bodyPr/>
          <a:lstStyle/>
          <a:p>
            <a:r>
              <a:rPr lang="en-US" sz="2800" dirty="0" smtClean="0">
                <a:solidFill>
                  <a:schemeClr val="tx2"/>
                </a:solidFill>
              </a:rPr>
              <a:t>ATDG</a:t>
            </a:r>
            <a:r>
              <a:rPr lang="en-US" sz="2800" dirty="0" smtClean="0"/>
              <a:t> tries to create effective </a:t>
            </a:r>
            <a:r>
              <a:rPr lang="en-US" sz="2800" dirty="0" smtClean="0">
                <a:solidFill>
                  <a:schemeClr val="tx2"/>
                </a:solidFill>
              </a:rPr>
              <a:t>test input values</a:t>
            </a:r>
            <a:endParaRPr lang="en-US" sz="2800" dirty="0" smtClean="0"/>
          </a:p>
          <a:p>
            <a:pPr lvl="1"/>
            <a:r>
              <a:rPr lang="en-US" sz="2400" dirty="0" smtClean="0"/>
              <a:t>Values must match </a:t>
            </a:r>
            <a:r>
              <a:rPr lang="en-US" sz="2400" dirty="0" smtClean="0">
                <a:solidFill>
                  <a:schemeClr val="tx2"/>
                </a:solidFill>
              </a:rPr>
              <a:t>syntactic</a:t>
            </a:r>
            <a:r>
              <a:rPr lang="en-US" sz="2400" dirty="0" smtClean="0"/>
              <a:t> input requirements</a:t>
            </a:r>
          </a:p>
          <a:p>
            <a:pPr lvl="1"/>
            <a:r>
              <a:rPr lang="en-US" sz="2400" dirty="0" smtClean="0"/>
              <a:t>Values must satisfy </a:t>
            </a:r>
            <a:r>
              <a:rPr lang="en-US" sz="2400" dirty="0" smtClean="0">
                <a:solidFill>
                  <a:schemeClr val="tx2"/>
                </a:solidFill>
              </a:rPr>
              <a:t>semantic</a:t>
            </a:r>
            <a:r>
              <a:rPr lang="en-US" sz="2400" dirty="0" smtClean="0"/>
              <a:t> goals</a:t>
            </a:r>
          </a:p>
          <a:p>
            <a:r>
              <a:rPr lang="en-US" dirty="0" smtClean="0"/>
              <a:t>The general problem is formally </a:t>
            </a:r>
            <a:r>
              <a:rPr lang="en-US" dirty="0" smtClean="0">
                <a:solidFill>
                  <a:schemeClr val="tx2"/>
                </a:solidFill>
              </a:rPr>
              <a:t>unsolvable</a:t>
            </a:r>
          </a:p>
          <a:p>
            <a:r>
              <a:rPr lang="en-US" sz="2800" dirty="0" smtClean="0">
                <a:solidFill>
                  <a:schemeClr val="tx2"/>
                </a:solidFill>
              </a:rPr>
              <a:t>Syntax</a:t>
            </a:r>
            <a:r>
              <a:rPr lang="en-US" sz="2800" dirty="0" smtClean="0"/>
              <a:t> depends on the </a:t>
            </a:r>
            <a:r>
              <a:rPr lang="en-US" sz="2800" dirty="0" smtClean="0">
                <a:solidFill>
                  <a:schemeClr val="tx2"/>
                </a:solidFill>
              </a:rPr>
              <a:t>test level</a:t>
            </a:r>
          </a:p>
          <a:p>
            <a:pPr lvl="1"/>
            <a:r>
              <a:rPr lang="en-US" sz="2400" dirty="0" smtClean="0">
                <a:solidFill>
                  <a:schemeClr val="tx2"/>
                </a:solidFill>
              </a:rPr>
              <a:t>System</a:t>
            </a:r>
            <a:r>
              <a:rPr lang="en-US" sz="2400" dirty="0" smtClean="0"/>
              <a:t> : Create inputs based on </a:t>
            </a:r>
            <a:r>
              <a:rPr lang="en-US" sz="2400" dirty="0" smtClean="0">
                <a:solidFill>
                  <a:schemeClr val="tx2"/>
                </a:solidFill>
              </a:rPr>
              <a:t>user-level</a:t>
            </a:r>
            <a:r>
              <a:rPr lang="en-US" sz="2400" dirty="0" smtClean="0"/>
              <a:t> interaction</a:t>
            </a:r>
          </a:p>
          <a:p>
            <a:pPr lvl="1"/>
            <a:r>
              <a:rPr lang="en-US" sz="2400" dirty="0" smtClean="0">
                <a:solidFill>
                  <a:schemeClr val="tx2"/>
                </a:solidFill>
              </a:rPr>
              <a:t>Unit</a:t>
            </a:r>
            <a:r>
              <a:rPr lang="en-US" sz="2400" dirty="0" smtClean="0"/>
              <a:t> : Create inputs for method </a:t>
            </a:r>
            <a:r>
              <a:rPr lang="en-US" sz="2400" dirty="0" smtClean="0">
                <a:solidFill>
                  <a:schemeClr val="tx2"/>
                </a:solidFill>
              </a:rPr>
              <a:t>parameters</a:t>
            </a:r>
            <a:r>
              <a:rPr lang="en-US" sz="2400" dirty="0" smtClean="0"/>
              <a:t> and non-local variables</a:t>
            </a:r>
          </a:p>
          <a:p>
            <a:r>
              <a:rPr lang="en-US" sz="2800" dirty="0" smtClean="0">
                <a:solidFill>
                  <a:schemeClr val="tx2"/>
                </a:solidFill>
              </a:rPr>
              <a:t>Semantic</a:t>
            </a:r>
            <a:r>
              <a:rPr lang="en-US" sz="2800" dirty="0" smtClean="0"/>
              <a:t> goals vary</a:t>
            </a:r>
          </a:p>
          <a:p>
            <a:pPr lvl="1"/>
            <a:r>
              <a:rPr lang="en-US" sz="2400" dirty="0" smtClean="0">
                <a:solidFill>
                  <a:schemeClr val="tx2"/>
                </a:solidFill>
              </a:rPr>
              <a:t>Random</a:t>
            </a:r>
            <a:r>
              <a:rPr lang="en-US" sz="2400" dirty="0" smtClean="0"/>
              <a:t> values</a:t>
            </a:r>
          </a:p>
          <a:p>
            <a:pPr lvl="1"/>
            <a:r>
              <a:rPr lang="en-US" sz="2400" dirty="0" smtClean="0">
                <a:solidFill>
                  <a:schemeClr val="tx2"/>
                </a:solidFill>
              </a:rPr>
              <a:t>Special</a:t>
            </a:r>
            <a:r>
              <a:rPr lang="en-US" sz="2400" dirty="0" smtClean="0"/>
              <a:t> values, </a:t>
            </a:r>
            <a:r>
              <a:rPr lang="en-US" sz="2400" dirty="0" smtClean="0">
                <a:solidFill>
                  <a:schemeClr val="tx2"/>
                </a:solidFill>
              </a:rPr>
              <a:t>invalid</a:t>
            </a:r>
            <a:r>
              <a:rPr lang="en-US" sz="2400" dirty="0" smtClean="0"/>
              <a:t> values</a:t>
            </a:r>
          </a:p>
          <a:p>
            <a:pPr lvl="1"/>
            <a:r>
              <a:rPr lang="en-US" sz="2400" dirty="0" smtClean="0"/>
              <a:t>Satisfy </a:t>
            </a:r>
            <a:r>
              <a:rPr lang="en-US" sz="2400" dirty="0" smtClean="0">
                <a:solidFill>
                  <a:schemeClr val="tx2"/>
                </a:solidFill>
              </a:rPr>
              <a:t>test criteria</a:t>
            </a:r>
            <a:endParaRPr lang="en-US" sz="2400" dirty="0">
              <a:solidFill>
                <a:schemeClr val="tx2"/>
              </a:solidFill>
            </a:endParaRPr>
          </a:p>
        </p:txBody>
      </p:sp>
      <p:sp>
        <p:nvSpPr>
          <p:cNvPr id="4" name="Date Placeholder 3"/>
          <p:cNvSpPr>
            <a:spLocks noGrp="1"/>
          </p:cNvSpPr>
          <p:nvPr>
            <p:ph type="dt" sz="half" idx="10"/>
          </p:nvPr>
        </p:nvSpPr>
        <p:spPr/>
        <p:txBody>
          <a:bodyPr/>
          <a:lstStyle/>
          <a:p>
            <a:pPr>
              <a:defRPr/>
            </a:pPr>
            <a:r>
              <a:rPr lang="en-US" altLang="zh-CN" smtClean="0"/>
              <a:t>GTAC, October 2010</a:t>
            </a:r>
            <a:endParaRPr lang="en-US" altLang="zh-CN" dirty="0"/>
          </a:p>
        </p:txBody>
      </p:sp>
      <p:sp>
        <p:nvSpPr>
          <p:cNvPr id="5" name="Footer Placeholder 4"/>
          <p:cNvSpPr>
            <a:spLocks noGrp="1"/>
          </p:cNvSpPr>
          <p:nvPr>
            <p:ph type="ftr" sz="quarter" idx="11"/>
          </p:nvPr>
        </p:nvSpPr>
        <p:spPr/>
        <p:txBody>
          <a:bodyPr/>
          <a:lstStyle/>
          <a:p>
            <a:pPr>
              <a:defRPr/>
            </a:pPr>
            <a:r>
              <a:rPr lang="en-US" altLang="zh-CN" smtClean="0"/>
              <a:t>©  Jeff Offutt</a:t>
            </a:r>
            <a:endParaRPr lang="en-US" altLang="zh-CN" dirty="0"/>
          </a:p>
        </p:txBody>
      </p:sp>
      <p:sp>
        <p:nvSpPr>
          <p:cNvPr id="6" name="Slide Number Placeholder 5"/>
          <p:cNvSpPr>
            <a:spLocks noGrp="1"/>
          </p:cNvSpPr>
          <p:nvPr>
            <p:ph type="sldNum" sz="quarter" idx="12"/>
          </p:nvPr>
        </p:nvSpPr>
        <p:spPr/>
        <p:txBody>
          <a:bodyPr/>
          <a:lstStyle/>
          <a:p>
            <a:pPr>
              <a:defRPr/>
            </a:pPr>
            <a:fld id="{0DC9CB03-E83B-49A3-95A8-3CE1C35F1E70}" type="slidenum">
              <a:rPr lang="zh-CN" altLang="en-US" smtClean="0"/>
              <a:pPr>
                <a:defRPr/>
              </a:pPr>
              <a:t>18</a:t>
            </a:fld>
            <a:endParaRPr lang="en-US" altLang="zh-CN" dirty="0"/>
          </a:p>
        </p:txBody>
      </p:sp>
      <p:sp>
        <p:nvSpPr>
          <p:cNvPr id="7" name="Oval 6"/>
          <p:cNvSpPr/>
          <p:nvPr/>
        </p:nvSpPr>
        <p:spPr>
          <a:xfrm>
            <a:off x="680644" y="3765197"/>
            <a:ext cx="1093154" cy="4537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630560" y="5552747"/>
            <a:ext cx="1614530" cy="5236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709504" y="4387401"/>
            <a:ext cx="3327591" cy="1079405"/>
          </a:xfrm>
          <a:prstGeom prst="roundRect">
            <a:avLst/>
          </a:prstGeom>
          <a:solidFill>
            <a:schemeClr val="bg1">
              <a:lumMod val="7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2"/>
                </a:solidFill>
                <a:latin typeface="Comic Sans MS" pitchFamily="66" charset="0"/>
              </a:rPr>
              <a:t>I will start by considering test criteria applied to program units</a:t>
            </a:r>
            <a:endParaRPr lang="en-US" sz="2000" dirty="0">
              <a:solidFill>
                <a:schemeClr val="tx2"/>
              </a:solidFill>
              <a:latin typeface="Comic Sans MS" pitchFamily="66" charset="0"/>
            </a:endParaRPr>
          </a:p>
        </p:txBody>
      </p:sp>
      <p:cxnSp>
        <p:nvCxnSpPr>
          <p:cNvPr id="11" name="Straight Connector 10"/>
          <p:cNvCxnSpPr>
            <a:stCxn id="7" idx="6"/>
          </p:cNvCxnSpPr>
          <p:nvPr/>
        </p:nvCxnSpPr>
        <p:spPr>
          <a:xfrm>
            <a:off x="1773798" y="3992079"/>
            <a:ext cx="2928831" cy="6338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8" idx="6"/>
            <a:endCxn id="9" idx="1"/>
          </p:cNvCxnSpPr>
          <p:nvPr/>
        </p:nvCxnSpPr>
        <p:spPr>
          <a:xfrm flipV="1">
            <a:off x="3245090" y="4927104"/>
            <a:ext cx="1464414" cy="8874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1000"/>
                                        <p:tgtEl>
                                          <p:spTgt spid="8"/>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1000"/>
                                        <p:tgtEl>
                                          <p:spTgt spid="11"/>
                                        </p:tgtEl>
                                      </p:cBhvr>
                                    </p:animEffect>
                                  </p:childTnLst>
                                </p:cTn>
                              </p:par>
                              <p:par>
                                <p:cTn id="15" presetID="22" presetClass="entr" presetSubtype="8"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Level ATDG Origins</a:t>
            </a:r>
            <a:endParaRPr lang="en-US" dirty="0"/>
          </a:p>
        </p:txBody>
      </p:sp>
      <p:sp>
        <p:nvSpPr>
          <p:cNvPr id="3" name="Content Placeholder 2"/>
          <p:cNvSpPr>
            <a:spLocks noGrp="1"/>
          </p:cNvSpPr>
          <p:nvPr>
            <p:ph idx="1"/>
          </p:nvPr>
        </p:nvSpPr>
        <p:spPr>
          <a:xfrm>
            <a:off x="0" y="818536"/>
            <a:ext cx="9144000" cy="1336836"/>
          </a:xfrm>
        </p:spPr>
        <p:txBody>
          <a:bodyPr/>
          <a:lstStyle/>
          <a:p>
            <a:r>
              <a:rPr lang="en-US" sz="2400" dirty="0" smtClean="0"/>
              <a:t>Late ’</a:t>
            </a:r>
            <a:r>
              <a:rPr lang="en-US" sz="2400" dirty="0" smtClean="0">
                <a:solidFill>
                  <a:schemeClr val="tx2"/>
                </a:solidFill>
              </a:rPr>
              <a:t>70</a:t>
            </a:r>
            <a:r>
              <a:rPr lang="en-US" sz="2400" dirty="0" smtClean="0"/>
              <a:t>s, early ’</a:t>
            </a:r>
            <a:r>
              <a:rPr lang="en-US" sz="2400" dirty="0" smtClean="0">
                <a:solidFill>
                  <a:schemeClr val="tx2"/>
                </a:solidFill>
              </a:rPr>
              <a:t>80</a:t>
            </a:r>
            <a:r>
              <a:rPr lang="en-US" sz="2400" dirty="0" smtClean="0"/>
              <a:t>s</a:t>
            </a:r>
            <a:r>
              <a:rPr lang="en-US" sz="2400" b="1" baseline="30000" dirty="0" smtClean="0">
                <a:solidFill>
                  <a:schemeClr val="tx2"/>
                </a:solidFill>
              </a:rPr>
              <a:t>†</a:t>
            </a:r>
          </a:p>
          <a:p>
            <a:pPr lvl="1"/>
            <a:r>
              <a:rPr lang="en-US" sz="2000" dirty="0" smtClean="0"/>
              <a:t>Fortran and Pascal </a:t>
            </a:r>
            <a:r>
              <a:rPr lang="en-US" sz="2000" dirty="0" smtClean="0">
                <a:solidFill>
                  <a:schemeClr val="tx2"/>
                </a:solidFill>
              </a:rPr>
              <a:t>functions</a:t>
            </a:r>
          </a:p>
          <a:p>
            <a:pPr lvl="1"/>
            <a:r>
              <a:rPr lang="en-US" sz="2000" dirty="0" smtClean="0">
                <a:solidFill>
                  <a:schemeClr val="tx2"/>
                </a:solidFill>
              </a:rPr>
              <a:t>Symbolic execution</a:t>
            </a:r>
            <a:r>
              <a:rPr lang="en-US" sz="2000" dirty="0" smtClean="0"/>
              <a:t> to create </a:t>
            </a:r>
            <a:r>
              <a:rPr lang="en-US" sz="2000" dirty="0" smtClean="0">
                <a:solidFill>
                  <a:schemeClr val="tx2"/>
                </a:solidFill>
              </a:rPr>
              <a:t>constraints</a:t>
            </a:r>
            <a:r>
              <a:rPr lang="en-US" sz="2000" dirty="0" smtClean="0"/>
              <a:t> and </a:t>
            </a:r>
            <a:r>
              <a:rPr lang="en-US" sz="2000" dirty="0" smtClean="0">
                <a:solidFill>
                  <a:schemeClr val="tx2"/>
                </a:solidFill>
              </a:rPr>
              <a:t>LP</a:t>
            </a:r>
            <a:r>
              <a:rPr lang="en-US" sz="2000" dirty="0" smtClean="0"/>
              <a:t>-like</a:t>
            </a:r>
            <a:r>
              <a:rPr lang="en-US" sz="2000" baseline="30000" dirty="0" smtClean="0">
                <a:solidFill>
                  <a:schemeClr val="tx2"/>
                </a:solidFill>
              </a:rPr>
              <a:t> </a:t>
            </a:r>
            <a:r>
              <a:rPr lang="en-US" sz="2000" dirty="0" smtClean="0"/>
              <a:t>solvers to find values</a:t>
            </a:r>
            <a:endParaRPr lang="en-US" dirty="0"/>
          </a:p>
        </p:txBody>
      </p:sp>
      <p:sp>
        <p:nvSpPr>
          <p:cNvPr id="4" name="Date Placeholder 3"/>
          <p:cNvSpPr>
            <a:spLocks noGrp="1"/>
          </p:cNvSpPr>
          <p:nvPr>
            <p:ph type="dt" sz="half" idx="10"/>
          </p:nvPr>
        </p:nvSpPr>
        <p:spPr/>
        <p:txBody>
          <a:bodyPr/>
          <a:lstStyle/>
          <a:p>
            <a:pPr>
              <a:defRPr/>
            </a:pPr>
            <a:r>
              <a:rPr lang="en-US" altLang="zh-CN" smtClean="0"/>
              <a:t>GTAC, October 2010</a:t>
            </a:r>
            <a:endParaRPr lang="en-US" altLang="zh-CN" dirty="0"/>
          </a:p>
        </p:txBody>
      </p:sp>
      <p:sp>
        <p:nvSpPr>
          <p:cNvPr id="5" name="Footer Placeholder 4"/>
          <p:cNvSpPr>
            <a:spLocks noGrp="1"/>
          </p:cNvSpPr>
          <p:nvPr>
            <p:ph type="ftr" sz="quarter" idx="11"/>
          </p:nvPr>
        </p:nvSpPr>
        <p:spPr/>
        <p:txBody>
          <a:bodyPr/>
          <a:lstStyle/>
          <a:p>
            <a:pPr>
              <a:defRPr/>
            </a:pPr>
            <a:r>
              <a:rPr lang="en-US" altLang="zh-CN" smtClean="0"/>
              <a:t>©  Jeff Offutt</a:t>
            </a:r>
            <a:endParaRPr lang="en-US" altLang="zh-CN" dirty="0"/>
          </a:p>
        </p:txBody>
      </p:sp>
      <p:sp>
        <p:nvSpPr>
          <p:cNvPr id="6" name="Slide Number Placeholder 5"/>
          <p:cNvSpPr>
            <a:spLocks noGrp="1"/>
          </p:cNvSpPr>
          <p:nvPr>
            <p:ph type="sldNum" sz="quarter" idx="12"/>
          </p:nvPr>
        </p:nvSpPr>
        <p:spPr/>
        <p:txBody>
          <a:bodyPr/>
          <a:lstStyle/>
          <a:p>
            <a:pPr>
              <a:defRPr/>
            </a:pPr>
            <a:fld id="{0DC9CB03-E83B-49A3-95A8-3CE1C35F1E70}" type="slidenum">
              <a:rPr lang="zh-CN" altLang="en-US" smtClean="0"/>
              <a:pPr>
                <a:defRPr/>
              </a:pPr>
              <a:t>19</a:t>
            </a:fld>
            <a:endParaRPr lang="en-US" altLang="zh-CN" dirty="0"/>
          </a:p>
        </p:txBody>
      </p:sp>
      <p:sp>
        <p:nvSpPr>
          <p:cNvPr id="7" name="Content Placeholder 2"/>
          <p:cNvSpPr txBox="1">
            <a:spLocks/>
          </p:cNvSpPr>
          <p:nvPr/>
        </p:nvSpPr>
        <p:spPr bwMode="auto">
          <a:xfrm>
            <a:off x="0" y="1983924"/>
            <a:ext cx="9144000" cy="12164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Tx/>
              <a:buChar char="•"/>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Early </a:t>
            </a:r>
            <a:r>
              <a:rPr lang="en-US" dirty="0" smtClean="0"/>
              <a:t>’</a:t>
            </a:r>
            <a:r>
              <a:rPr kumimoji="0" lang="en-US" sz="2400" b="0" i="0" u="none" strike="noStrike" kern="0" cap="none" spc="0" normalizeH="0" baseline="0" noProof="0" dirty="0" smtClean="0">
                <a:ln>
                  <a:noFill/>
                </a:ln>
                <a:solidFill>
                  <a:schemeClr val="tx2"/>
                </a:solidFill>
                <a:effectLst/>
                <a:uLnTx/>
                <a:uFillTx/>
                <a:latin typeface="+mn-lt"/>
                <a:ea typeface="+mn-ea"/>
                <a:cs typeface="+mn-cs"/>
              </a:rPr>
              <a:t>90</a:t>
            </a:r>
            <a:r>
              <a:rPr kumimoji="0" lang="en-US" sz="2400" b="0" i="0" u="none" strike="noStrike" kern="0" cap="none" spc="0" normalizeH="0" baseline="0" noProof="0" dirty="0" smtClean="0">
                <a:ln>
                  <a:noFill/>
                </a:ln>
                <a:solidFill>
                  <a:schemeClr val="tx1"/>
                </a:solidFill>
                <a:effectLst/>
                <a:uLnTx/>
                <a:uFillTx/>
                <a:latin typeface="+mn-lt"/>
                <a:ea typeface="+mn-ea"/>
                <a:cs typeface="+mn-cs"/>
              </a:rPr>
              <a:t>s</a:t>
            </a:r>
            <a:r>
              <a:rPr kumimoji="0" lang="en-US" sz="2400" b="1" i="0" u="none" strike="noStrike" kern="0" cap="none" spc="0" normalizeH="0" baseline="30000" noProof="0" dirty="0" smtClean="0">
                <a:ln>
                  <a:noFill/>
                </a:ln>
                <a:solidFill>
                  <a:schemeClr val="tx2"/>
                </a:solidFill>
                <a:effectLst/>
                <a:uLnTx/>
                <a:uFillTx/>
                <a:latin typeface="+mn-lt"/>
                <a:ea typeface="+mn-ea"/>
                <a:cs typeface="+mn-cs"/>
              </a:rPr>
              <a:t>††</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2"/>
                </a:solidFill>
                <a:effectLst/>
                <a:uLnTx/>
                <a:uFillTx/>
                <a:latin typeface="+mn-lt"/>
              </a:rPr>
              <a:t>Heuristics</a:t>
            </a:r>
            <a:r>
              <a:rPr kumimoji="0" lang="en-US" sz="2000" b="0" i="0" u="none" strike="noStrike" kern="0" cap="none" spc="0" normalizeH="0" baseline="0" noProof="0" dirty="0" smtClean="0">
                <a:ln>
                  <a:noFill/>
                </a:ln>
                <a:solidFill>
                  <a:schemeClr val="tx1"/>
                </a:solidFill>
                <a:effectLst/>
                <a:uLnTx/>
                <a:uFillTx/>
                <a:latin typeface="+mn-lt"/>
              </a:rPr>
              <a:t> for solving constraints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rPr>
              <a:t>Revised algorithms for </a:t>
            </a:r>
            <a:r>
              <a:rPr kumimoji="0" lang="en-US" sz="2000" b="0" i="0" u="none" strike="noStrike" kern="0" cap="none" spc="0" normalizeH="0" baseline="0" noProof="0" dirty="0" smtClean="0">
                <a:ln>
                  <a:noFill/>
                </a:ln>
                <a:solidFill>
                  <a:schemeClr val="tx2"/>
                </a:solidFill>
                <a:effectLst/>
                <a:uLnTx/>
                <a:uFillTx/>
                <a:latin typeface="+mn-lt"/>
              </a:rPr>
              <a:t>symbolic evaluation</a:t>
            </a:r>
          </a:p>
        </p:txBody>
      </p:sp>
      <p:sp>
        <p:nvSpPr>
          <p:cNvPr id="8" name="Content Placeholder 2"/>
          <p:cNvSpPr txBox="1">
            <a:spLocks/>
          </p:cNvSpPr>
          <p:nvPr/>
        </p:nvSpPr>
        <p:spPr bwMode="auto">
          <a:xfrm>
            <a:off x="0" y="3159577"/>
            <a:ext cx="9144000" cy="12246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Tx/>
              <a:buChar char="•"/>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Mid to late </a:t>
            </a:r>
            <a:r>
              <a:rPr lang="en-US" dirty="0" smtClean="0"/>
              <a:t>’</a:t>
            </a:r>
            <a:r>
              <a:rPr kumimoji="0" lang="en-US" sz="2400" b="0" i="0" u="none" strike="noStrike" kern="0" cap="none" spc="0" normalizeH="0" baseline="0" noProof="0" dirty="0" smtClean="0">
                <a:ln>
                  <a:noFill/>
                </a:ln>
                <a:solidFill>
                  <a:schemeClr val="tx1"/>
                </a:solidFill>
                <a:effectLst/>
                <a:uLnTx/>
                <a:uFillTx/>
                <a:latin typeface="+mn-lt"/>
                <a:ea typeface="+mn-ea"/>
                <a:cs typeface="+mn-cs"/>
              </a:rPr>
              <a:t>90s</a:t>
            </a:r>
            <a:r>
              <a:rPr kumimoji="0" lang="en-US" sz="2400" b="1" i="0" u="none" strike="noStrike" kern="0" cap="none" spc="0" normalizeH="0" baseline="30000" noProof="0" dirty="0" smtClean="0">
                <a:ln>
                  <a:noFill/>
                </a:ln>
                <a:solidFill>
                  <a:schemeClr val="tx2"/>
                </a:solidFill>
                <a:effectLst/>
                <a:uLnTx/>
                <a:uFillTx/>
                <a:latin typeface="+mn-lt"/>
                <a:ea typeface="+mn-ea"/>
                <a:cs typeface="+mn-cs"/>
              </a:rPr>
              <a:t>†††</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2"/>
                </a:solidFill>
                <a:effectLst/>
                <a:uLnTx/>
                <a:uFillTx/>
                <a:latin typeface="+mn-lt"/>
              </a:rPr>
              <a:t>Dynamic</a:t>
            </a:r>
            <a:r>
              <a:rPr kumimoji="0" lang="en-US" sz="2000" b="0" i="0" u="none" strike="noStrike" kern="0" cap="none" spc="0" normalizeH="0" baseline="0" noProof="0" dirty="0" smtClean="0">
                <a:ln>
                  <a:noFill/>
                </a:ln>
                <a:solidFill>
                  <a:schemeClr val="tx1"/>
                </a:solidFill>
                <a:effectLst/>
                <a:uLnTx/>
                <a:uFillTx/>
                <a:latin typeface="+mn-lt"/>
              </a:rPr>
              <a:t> symbolic evaluation (</a:t>
            </a:r>
            <a:r>
              <a:rPr kumimoji="0" lang="en-US" sz="2000" b="0" i="1" u="none" strike="noStrike" kern="0" cap="none" spc="0" normalizeH="0" baseline="0" noProof="0" dirty="0" err="1" smtClean="0">
                <a:ln>
                  <a:noFill/>
                </a:ln>
                <a:solidFill>
                  <a:schemeClr val="tx1"/>
                </a:solidFill>
                <a:effectLst/>
                <a:uLnTx/>
                <a:uFillTx/>
                <a:latin typeface="+mn-lt"/>
              </a:rPr>
              <a:t>concolic</a:t>
            </a:r>
            <a:r>
              <a:rPr kumimoji="0" lang="en-US" sz="2000" b="0" i="1" u="none" strike="noStrike" kern="0" cap="none" spc="0" normalizeH="0" baseline="0" noProof="0" dirty="0" smtClean="0">
                <a:ln>
                  <a:noFill/>
                </a:ln>
                <a:solidFill>
                  <a:schemeClr val="tx1"/>
                </a:solidFill>
                <a:effectLst/>
                <a:uLnTx/>
                <a:uFillTx/>
                <a:latin typeface="+mn-lt"/>
              </a:rPr>
              <a:t>)</a:t>
            </a:r>
            <a:endParaRPr kumimoji="0" lang="en-US" sz="20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2"/>
                </a:solidFill>
                <a:effectLst/>
                <a:uLnTx/>
                <a:uFillTx/>
                <a:latin typeface="+mn-lt"/>
              </a:rPr>
              <a:t>Dynamic domain reduction</a:t>
            </a:r>
            <a:r>
              <a:rPr kumimoji="0" lang="en-US" sz="2000" b="0" i="0" u="none" strike="noStrike" kern="0" cap="none" spc="0" normalizeH="0" baseline="0" noProof="0" dirty="0" smtClean="0">
                <a:ln>
                  <a:noFill/>
                </a:ln>
                <a:solidFill>
                  <a:schemeClr val="tx1"/>
                </a:solidFill>
                <a:effectLst/>
                <a:uLnTx/>
                <a:uFillTx/>
                <a:latin typeface="+mn-lt"/>
              </a:rPr>
              <a:t> algorithm for solving constraints</a:t>
            </a:r>
          </a:p>
        </p:txBody>
      </p:sp>
      <p:sp>
        <p:nvSpPr>
          <p:cNvPr id="9" name="Content Placeholder 2"/>
          <p:cNvSpPr txBox="1">
            <a:spLocks/>
          </p:cNvSpPr>
          <p:nvPr/>
        </p:nvSpPr>
        <p:spPr bwMode="auto">
          <a:xfrm>
            <a:off x="0" y="4302579"/>
            <a:ext cx="9144000" cy="4408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2"/>
                </a:solidFill>
                <a:effectLst/>
                <a:uLnTx/>
                <a:uFillTx/>
                <a:latin typeface="+mn-lt"/>
                <a:ea typeface="+mn-ea"/>
                <a:cs typeface="+mn-cs"/>
              </a:rPr>
              <a:t>Current</a:t>
            </a:r>
            <a:r>
              <a:rPr kumimoji="0" lang="en-US" sz="2400" b="0" i="0" u="none" strike="noStrike" kern="0" cap="none" spc="0" normalizeH="0" baseline="0" noProof="0" dirty="0" smtClean="0">
                <a:ln>
                  <a:noFill/>
                </a:ln>
                <a:solidFill>
                  <a:schemeClr val="tx1"/>
                </a:solidFill>
                <a:effectLst/>
                <a:uLnTx/>
                <a:uFillTx/>
                <a:latin typeface="+mn-lt"/>
                <a:ea typeface="+mn-ea"/>
                <a:cs typeface="+mn-cs"/>
              </a:rPr>
              <a:t> : Search-based procedures</a:t>
            </a: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grpSp>
        <p:nvGrpSpPr>
          <p:cNvPr id="19" name="Group 18"/>
          <p:cNvGrpSpPr/>
          <p:nvPr/>
        </p:nvGrpSpPr>
        <p:grpSpPr>
          <a:xfrm>
            <a:off x="228597" y="4678131"/>
            <a:ext cx="8573409" cy="1028532"/>
            <a:chOff x="228597" y="4678131"/>
            <a:chExt cx="8573409" cy="1028532"/>
          </a:xfrm>
        </p:grpSpPr>
        <p:sp>
          <p:nvSpPr>
            <p:cNvPr id="10" name="TextBox 9"/>
            <p:cNvSpPr txBox="1"/>
            <p:nvPr/>
          </p:nvSpPr>
          <p:spPr>
            <a:xfrm>
              <a:off x="299357" y="4767944"/>
              <a:ext cx="8502649" cy="938719"/>
            </a:xfrm>
            <a:prstGeom prst="rect">
              <a:avLst/>
            </a:prstGeom>
            <a:solidFill>
              <a:schemeClr val="bg1">
                <a:lumMod val="75000"/>
              </a:schemeClr>
            </a:solidFill>
            <a:ln>
              <a:solidFill>
                <a:srgbClr val="000000"/>
              </a:solidFill>
            </a:ln>
          </p:spPr>
          <p:txBody>
            <a:bodyPr wrap="none" rtlCol="0">
              <a:spAutoFit/>
            </a:bodyPr>
            <a:lstStyle/>
            <a:p>
              <a:pPr>
                <a:buFont typeface="Arial" pitchFamily="34" charset="0"/>
                <a:buChar char="•"/>
              </a:pPr>
              <a:r>
                <a:rPr lang="en-US" sz="1100" dirty="0" smtClean="0"/>
                <a:t> Boyer, </a:t>
              </a:r>
              <a:r>
                <a:rPr lang="en-US" sz="1100" dirty="0" err="1" smtClean="0"/>
                <a:t>Elpas</a:t>
              </a:r>
              <a:r>
                <a:rPr lang="en-US" sz="1100" dirty="0" smtClean="0"/>
                <a:t>, and Levitt. Select-a formal system for testing and debugging programs by symbolic execution. SIGPLAN Notices, 10(6), June 1975</a:t>
              </a:r>
            </a:p>
            <a:p>
              <a:pPr>
                <a:buFont typeface="Arial" pitchFamily="34" charset="0"/>
                <a:buChar char="•"/>
              </a:pPr>
              <a:r>
                <a:rPr lang="en-US" sz="1100" dirty="0" smtClean="0"/>
                <a:t> Clarke. A system to generate test data and symbolically execute programs. TSE, 2(3):215-222, September 1976</a:t>
              </a:r>
            </a:p>
            <a:p>
              <a:pPr>
                <a:buFont typeface="Arial" pitchFamily="34" charset="0"/>
                <a:buChar char="•"/>
              </a:pPr>
              <a:r>
                <a:rPr lang="en-US" sz="1100" dirty="0" smtClean="0"/>
                <a:t> </a:t>
              </a:r>
              <a:r>
                <a:rPr lang="en-US" sz="1100" dirty="0" err="1" smtClean="0"/>
                <a:t>Ramamoorthy</a:t>
              </a:r>
              <a:r>
                <a:rPr lang="en-US" sz="1100" dirty="0" smtClean="0"/>
                <a:t>, Ho, and Chen. On the automated generation of program test data. TSE, 2(4):293-300, December 1976</a:t>
              </a:r>
            </a:p>
            <a:p>
              <a:pPr>
                <a:buFont typeface="Arial" pitchFamily="34" charset="0"/>
                <a:buChar char="•"/>
              </a:pPr>
              <a:r>
                <a:rPr lang="en-US" sz="1100" dirty="0" smtClean="0"/>
                <a:t> </a:t>
              </a:r>
              <a:r>
                <a:rPr lang="en-US" sz="1100" dirty="0" err="1" smtClean="0"/>
                <a:t>Howden</a:t>
              </a:r>
              <a:r>
                <a:rPr lang="en-US" sz="1100" dirty="0" smtClean="0"/>
                <a:t>. Symbolic testing and the DISSECT symbolic evaluation system. TSE, 3(4), July 1977</a:t>
              </a:r>
            </a:p>
            <a:p>
              <a:pPr>
                <a:buFont typeface="Arial" pitchFamily="34" charset="0"/>
                <a:buChar char="•"/>
              </a:pPr>
              <a:r>
                <a:rPr lang="en-US" sz="1100" dirty="0" smtClean="0"/>
                <a:t> </a:t>
              </a:r>
              <a:r>
                <a:rPr lang="en-US" sz="1100" dirty="0" err="1" smtClean="0"/>
                <a:t>Darringer</a:t>
              </a:r>
              <a:r>
                <a:rPr lang="en-US" sz="1100" dirty="0" smtClean="0"/>
                <a:t> and King. Applications of symbolic execution to program testing. IEEE Computer, 11(4), April 1978</a:t>
              </a:r>
              <a:endParaRPr lang="en-US" sz="1100" dirty="0"/>
            </a:p>
          </p:txBody>
        </p:sp>
        <p:sp>
          <p:nvSpPr>
            <p:cNvPr id="11" name="TextBox 10"/>
            <p:cNvSpPr txBox="1"/>
            <p:nvPr/>
          </p:nvSpPr>
          <p:spPr>
            <a:xfrm>
              <a:off x="228597" y="4678131"/>
              <a:ext cx="287258" cy="461665"/>
            </a:xfrm>
            <a:prstGeom prst="rect">
              <a:avLst/>
            </a:prstGeom>
            <a:noFill/>
          </p:spPr>
          <p:txBody>
            <a:bodyPr wrap="none" rtlCol="0">
              <a:spAutoFit/>
            </a:bodyPr>
            <a:lstStyle/>
            <a:p>
              <a:r>
                <a:rPr lang="en-US" b="1" baseline="30000" dirty="0" smtClean="0">
                  <a:solidFill>
                    <a:schemeClr val="tx2"/>
                  </a:solidFill>
                </a:rPr>
                <a:t>†</a:t>
              </a:r>
              <a:endParaRPr lang="en-US" b="1" dirty="0"/>
            </a:p>
          </p:txBody>
        </p:sp>
      </p:grpSp>
      <p:grpSp>
        <p:nvGrpSpPr>
          <p:cNvPr id="20" name="Group 19"/>
          <p:cNvGrpSpPr/>
          <p:nvPr/>
        </p:nvGrpSpPr>
        <p:grpSpPr>
          <a:xfrm>
            <a:off x="130624" y="5663289"/>
            <a:ext cx="6428780" cy="512534"/>
            <a:chOff x="130624" y="5663289"/>
            <a:chExt cx="6428780" cy="512534"/>
          </a:xfrm>
        </p:grpSpPr>
        <p:sp>
          <p:nvSpPr>
            <p:cNvPr id="12" name="TextBox 11"/>
            <p:cNvSpPr txBox="1"/>
            <p:nvPr/>
          </p:nvSpPr>
          <p:spPr>
            <a:xfrm>
              <a:off x="299357" y="5744936"/>
              <a:ext cx="6260047" cy="430887"/>
            </a:xfrm>
            <a:prstGeom prst="rect">
              <a:avLst/>
            </a:prstGeom>
            <a:solidFill>
              <a:schemeClr val="bg1">
                <a:lumMod val="75000"/>
              </a:schemeClr>
            </a:solidFill>
            <a:ln>
              <a:solidFill>
                <a:srgbClr val="000000"/>
              </a:solidFill>
            </a:ln>
          </p:spPr>
          <p:txBody>
            <a:bodyPr wrap="none" rtlCol="0">
              <a:spAutoFit/>
            </a:bodyPr>
            <a:lstStyle/>
            <a:p>
              <a:pPr>
                <a:buFont typeface="Arial" pitchFamily="34" charset="0"/>
                <a:buChar char="•"/>
              </a:pPr>
              <a:r>
                <a:rPr lang="en-US" sz="1100" dirty="0" smtClean="0"/>
                <a:t> </a:t>
              </a:r>
              <a:r>
                <a:rPr lang="en-US" sz="1100" dirty="0" err="1" smtClean="0"/>
                <a:t>Korel</a:t>
              </a:r>
              <a:r>
                <a:rPr lang="en-US" sz="1100" dirty="0" smtClean="0"/>
                <a:t>. Automated software test data generation. TSE, 16(8):870-879, August 1990</a:t>
              </a:r>
            </a:p>
            <a:p>
              <a:pPr>
                <a:buFont typeface="Arial" pitchFamily="34" charset="0"/>
                <a:buChar char="•"/>
              </a:pPr>
              <a:r>
                <a:rPr lang="en-US" sz="1100" dirty="0" smtClean="0"/>
                <a:t> </a:t>
              </a:r>
              <a:r>
                <a:rPr lang="en-US" sz="1100" dirty="0" err="1" smtClean="0"/>
                <a:t>DeMillo</a:t>
              </a:r>
              <a:r>
                <a:rPr lang="en-US" sz="1100" dirty="0" smtClean="0"/>
                <a:t> and Offutt. Constraint-based automatic test data generation. TSE, 17(9):900-910, September 1991</a:t>
              </a:r>
              <a:endParaRPr lang="en-US" sz="1100" dirty="0"/>
            </a:p>
          </p:txBody>
        </p:sp>
        <p:sp>
          <p:nvSpPr>
            <p:cNvPr id="14" name="TextBox 13"/>
            <p:cNvSpPr txBox="1"/>
            <p:nvPr/>
          </p:nvSpPr>
          <p:spPr>
            <a:xfrm>
              <a:off x="130624" y="5663289"/>
              <a:ext cx="389850" cy="461665"/>
            </a:xfrm>
            <a:prstGeom prst="rect">
              <a:avLst/>
            </a:prstGeom>
            <a:noFill/>
          </p:spPr>
          <p:txBody>
            <a:bodyPr wrap="none" rtlCol="0">
              <a:spAutoFit/>
            </a:bodyPr>
            <a:lstStyle/>
            <a:p>
              <a:r>
                <a:rPr lang="en-US" b="1" baseline="30000" dirty="0" smtClean="0">
                  <a:solidFill>
                    <a:schemeClr val="tx2"/>
                  </a:solidFill>
                </a:rPr>
                <a:t>††</a:t>
              </a:r>
              <a:endParaRPr lang="en-US" b="1" dirty="0"/>
            </a:p>
          </p:txBody>
        </p:sp>
      </p:grpSp>
      <p:grpSp>
        <p:nvGrpSpPr>
          <p:cNvPr id="21" name="Group 20"/>
          <p:cNvGrpSpPr/>
          <p:nvPr/>
        </p:nvGrpSpPr>
        <p:grpSpPr>
          <a:xfrm>
            <a:off x="32656" y="6134098"/>
            <a:ext cx="8485618" cy="521522"/>
            <a:chOff x="32656" y="6134098"/>
            <a:chExt cx="8485618" cy="521522"/>
          </a:xfrm>
        </p:grpSpPr>
        <p:sp>
          <p:nvSpPr>
            <p:cNvPr id="13" name="TextBox 12"/>
            <p:cNvSpPr txBox="1"/>
            <p:nvPr/>
          </p:nvSpPr>
          <p:spPr>
            <a:xfrm>
              <a:off x="299357" y="6224733"/>
              <a:ext cx="8218917" cy="430887"/>
            </a:xfrm>
            <a:prstGeom prst="rect">
              <a:avLst/>
            </a:prstGeom>
            <a:solidFill>
              <a:schemeClr val="bg1">
                <a:lumMod val="75000"/>
              </a:schemeClr>
            </a:solidFill>
            <a:ln>
              <a:solidFill>
                <a:srgbClr val="000000"/>
              </a:solidFill>
            </a:ln>
          </p:spPr>
          <p:txBody>
            <a:bodyPr wrap="none" rtlCol="0">
              <a:spAutoFit/>
            </a:bodyPr>
            <a:lstStyle/>
            <a:p>
              <a:pPr>
                <a:buFont typeface="Arial" pitchFamily="34" charset="0"/>
                <a:buChar char="•"/>
              </a:pPr>
              <a:r>
                <a:rPr lang="en-US" sz="1100" dirty="0" smtClean="0"/>
                <a:t> </a:t>
              </a:r>
              <a:r>
                <a:rPr lang="en-US" sz="1100" dirty="0" err="1" smtClean="0"/>
                <a:t>Korel</a:t>
              </a:r>
              <a:r>
                <a:rPr lang="en-US" sz="1100" dirty="0" smtClean="0"/>
                <a:t>. Dynamic method for software test data generation. STVR, Verification, and Reliability, 2(4):203-213, 1992</a:t>
              </a:r>
            </a:p>
            <a:p>
              <a:pPr>
                <a:buFont typeface="Arial" pitchFamily="34" charset="0"/>
                <a:buChar char="•"/>
              </a:pPr>
              <a:r>
                <a:rPr lang="en-US" sz="1100" dirty="0" smtClean="0"/>
                <a:t> Jeff Offutt, </a:t>
              </a:r>
              <a:r>
                <a:rPr lang="en-US" sz="1100" dirty="0" err="1" smtClean="0"/>
                <a:t>Zhenyi</a:t>
              </a:r>
              <a:r>
                <a:rPr lang="en-US" sz="1100" dirty="0" smtClean="0"/>
                <a:t> Jin and </a:t>
              </a:r>
              <a:r>
                <a:rPr lang="en-US" sz="1100" dirty="0" err="1" smtClean="0"/>
                <a:t>Jie</a:t>
              </a:r>
              <a:r>
                <a:rPr lang="en-US" sz="1100" dirty="0" smtClean="0"/>
                <a:t> Pan. The Dynamic Domain Reduction Approach to Test Data Generation. SP&amp;E, 29(2):167-193, January 1999</a:t>
              </a:r>
              <a:endParaRPr lang="en-US" sz="1100" dirty="0"/>
            </a:p>
          </p:txBody>
        </p:sp>
        <p:sp>
          <p:nvSpPr>
            <p:cNvPr id="15" name="TextBox 14"/>
            <p:cNvSpPr txBox="1"/>
            <p:nvPr/>
          </p:nvSpPr>
          <p:spPr>
            <a:xfrm>
              <a:off x="32656" y="6134098"/>
              <a:ext cx="492443" cy="461665"/>
            </a:xfrm>
            <a:prstGeom prst="rect">
              <a:avLst/>
            </a:prstGeom>
            <a:noFill/>
          </p:spPr>
          <p:txBody>
            <a:bodyPr wrap="none" rtlCol="0">
              <a:spAutoFit/>
            </a:bodyPr>
            <a:lstStyle/>
            <a:p>
              <a:r>
                <a:rPr lang="en-US" b="1" baseline="30000" dirty="0" smtClean="0">
                  <a:solidFill>
                    <a:schemeClr val="tx2"/>
                  </a:solidFill>
                </a:rPr>
                <a:t>†††</a:t>
              </a:r>
              <a:endParaRPr lang="en-US" b="1" dirty="0"/>
            </a:p>
          </p:txBody>
        </p:sp>
      </p:grpSp>
      <p:sp>
        <p:nvSpPr>
          <p:cNvPr id="16" name="Rounded Rectangle 15"/>
          <p:cNvSpPr/>
          <p:nvPr/>
        </p:nvSpPr>
        <p:spPr>
          <a:xfrm>
            <a:off x="4523014" y="938893"/>
            <a:ext cx="2837906" cy="764177"/>
          </a:xfrm>
          <a:prstGeom prst="roundRect">
            <a:avLst/>
          </a:prstGeom>
          <a:solidFill>
            <a:schemeClr val="bg1">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2"/>
                </a:solidFill>
              </a:rPr>
              <a:t>10-15 line functions, algorithms often failed at statement coverage</a:t>
            </a:r>
            <a:endParaRPr lang="en-US" sz="1800" b="1" dirty="0">
              <a:solidFill>
                <a:schemeClr val="tx2"/>
              </a:solidFill>
            </a:endParaRPr>
          </a:p>
        </p:txBody>
      </p:sp>
      <p:sp>
        <p:nvSpPr>
          <p:cNvPr id="17" name="Rounded Rectangle 16"/>
          <p:cNvSpPr/>
          <p:nvPr/>
        </p:nvSpPr>
        <p:spPr>
          <a:xfrm>
            <a:off x="4882243" y="2119993"/>
            <a:ext cx="4067447" cy="710293"/>
          </a:xfrm>
          <a:prstGeom prst="roundRect">
            <a:avLst/>
          </a:prstGeom>
          <a:solidFill>
            <a:schemeClr val="bg1">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2"/>
                </a:solidFill>
              </a:rPr>
              <a:t>Larger functions, edge coverage, &gt;90% data flow, &gt; 80% mutation</a:t>
            </a:r>
            <a:endParaRPr lang="en-US" sz="1800" b="1" dirty="0">
              <a:solidFill>
                <a:schemeClr val="tx2"/>
              </a:solidFill>
            </a:endParaRPr>
          </a:p>
        </p:txBody>
      </p:sp>
      <p:sp>
        <p:nvSpPr>
          <p:cNvPr id="18" name="Rounded Rectangle 17"/>
          <p:cNvSpPr/>
          <p:nvPr/>
        </p:nvSpPr>
        <p:spPr>
          <a:xfrm>
            <a:off x="5170170" y="3260272"/>
            <a:ext cx="3699510" cy="710293"/>
          </a:xfrm>
          <a:prstGeom prst="roundRect">
            <a:avLst/>
          </a:prstGeom>
          <a:solidFill>
            <a:schemeClr val="bg1">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2"/>
                </a:solidFill>
              </a:rPr>
              <a:t>Handled loops, arrays, pointers, &gt; 90% mutation scores</a:t>
            </a:r>
            <a:endParaRPr lang="en-US" sz="18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dissolv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dissolve">
                                      <p:cBhvr>
                                        <p:cTn id="21" dur="500"/>
                                        <p:tgtEl>
                                          <p:spTgt spid="17"/>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dissolv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dissolve">
                                      <p:cBhvr>
                                        <p:cTn id="35" dur="500"/>
                                        <p:tgtEl>
                                          <p:spTgt spid="18"/>
                                        </p:tgtEl>
                                      </p:cBhvr>
                                    </p:animEffect>
                                  </p:childTnLst>
                                </p:cTn>
                              </p:par>
                            </p:childTnLst>
                          </p:cTn>
                        </p:par>
                        <p:par>
                          <p:cTn id="36" fill="hold">
                            <p:stCondLst>
                              <p:cond delay="500"/>
                            </p:stCondLst>
                            <p:childTnLst>
                              <p:par>
                                <p:cTn id="37" presetID="9"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dissolve">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up)">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Date Placeholder 2"/>
          <p:cNvSpPr>
            <a:spLocks noGrp="1"/>
          </p:cNvSpPr>
          <p:nvPr>
            <p:ph type="dt" sz="half" idx="10"/>
          </p:nvPr>
        </p:nvSpPr>
        <p:spPr/>
        <p:txBody>
          <a:bodyPr/>
          <a:lstStyle/>
          <a:p>
            <a:pPr>
              <a:defRPr/>
            </a:pPr>
            <a:r>
              <a:rPr lang="en-US" altLang="zh-CN" smtClean="0"/>
              <a:t>GTAC, October 2010</a:t>
            </a:r>
            <a:endParaRPr lang="en-US" altLang="zh-CN" dirty="0"/>
          </a:p>
        </p:txBody>
      </p:sp>
      <p:sp>
        <p:nvSpPr>
          <p:cNvPr id="4" name="Footer Placeholder 3"/>
          <p:cNvSpPr>
            <a:spLocks noGrp="1"/>
          </p:cNvSpPr>
          <p:nvPr>
            <p:ph type="ftr" sz="quarter" idx="11"/>
          </p:nvPr>
        </p:nvSpPr>
        <p:spPr/>
        <p:txBody>
          <a:bodyPr/>
          <a:lstStyle/>
          <a:p>
            <a:pPr>
              <a:defRPr/>
            </a:pPr>
            <a:r>
              <a:rPr lang="en-US" altLang="zh-CN" smtClean="0"/>
              <a:t>©  Jeff Offutt</a:t>
            </a:r>
            <a:endParaRPr lang="en-US" altLang="zh-CN"/>
          </a:p>
        </p:txBody>
      </p:sp>
      <p:sp>
        <p:nvSpPr>
          <p:cNvPr id="5" name="Slide Number Placeholder 4"/>
          <p:cNvSpPr>
            <a:spLocks noGrp="1"/>
          </p:cNvSpPr>
          <p:nvPr>
            <p:ph type="sldNum" sz="quarter" idx="12"/>
          </p:nvPr>
        </p:nvSpPr>
        <p:spPr/>
        <p:txBody>
          <a:bodyPr/>
          <a:lstStyle/>
          <a:p>
            <a:pPr>
              <a:defRPr/>
            </a:pPr>
            <a:fld id="{1D0F80E7-B056-4C76-86F1-135BF336DD8E}" type="slidenum">
              <a:rPr lang="zh-CN" altLang="en-US" smtClean="0"/>
              <a:pPr>
                <a:defRPr/>
              </a:pPr>
              <a:t>2</a:t>
            </a:fld>
            <a:endParaRPr lang="en-US" altLang="zh-CN"/>
          </a:p>
        </p:txBody>
      </p:sp>
      <p:sp>
        <p:nvSpPr>
          <p:cNvPr id="7" name="Content Placeholder 2"/>
          <p:cNvSpPr txBox="1">
            <a:spLocks/>
          </p:cNvSpPr>
          <p:nvPr/>
        </p:nvSpPr>
        <p:spPr>
          <a:xfrm>
            <a:off x="1056313" y="977462"/>
            <a:ext cx="7031421" cy="5549461"/>
          </a:xfrm>
          <a:prstGeom prst="rect">
            <a:avLst/>
          </a:prstGeom>
          <a:solidFill>
            <a:srgbClr val="3333CC"/>
          </a:solidFill>
          <a:ln w="28575">
            <a:solidFill>
              <a:srgbClr val="000000"/>
            </a:solidFill>
          </a:ln>
          <a:effectLst>
            <a:outerShdw blurRad="50800" dist="127000" dir="2700000" algn="tl" rotWithShape="0">
              <a:prstClr val="black">
                <a:alpha val="40000"/>
              </a:prstClr>
            </a:outerShdw>
          </a:effectLst>
        </p:spPr>
        <p:txBody>
          <a:bodyPr/>
          <a:lstStyle/>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The Cost of Not Testing</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Automatic Test Data Generators</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Dynamic Domain Reduction</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Input Validation Testing</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Bypass Testing</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Research to Practice</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Summary</a:t>
            </a:r>
          </a:p>
        </p:txBody>
      </p:sp>
      <p:sp>
        <p:nvSpPr>
          <p:cNvPr id="8" name="Rectangle 7"/>
          <p:cNvSpPr/>
          <p:nvPr/>
        </p:nvSpPr>
        <p:spPr>
          <a:xfrm>
            <a:off x="1126515" y="1025177"/>
            <a:ext cx="4911678" cy="716272"/>
          </a:xfrm>
          <a:prstGeom prst="rect">
            <a:avLst/>
          </a:prstGeom>
          <a:solidFill>
            <a:srgbClr val="FFFF00">
              <a:alpha val="4902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Domain Reduction</a:t>
            </a:r>
            <a:endParaRPr lang="en-US" dirty="0"/>
          </a:p>
        </p:txBody>
      </p:sp>
      <p:sp>
        <p:nvSpPr>
          <p:cNvPr id="3" name="Content Placeholder 2"/>
          <p:cNvSpPr>
            <a:spLocks noGrp="1"/>
          </p:cNvSpPr>
          <p:nvPr>
            <p:ph idx="1"/>
          </p:nvPr>
        </p:nvSpPr>
        <p:spPr/>
        <p:txBody>
          <a:bodyPr/>
          <a:lstStyle/>
          <a:p>
            <a:r>
              <a:rPr lang="en-US" sz="2800" dirty="0" smtClean="0"/>
              <a:t>Previous techniques generated </a:t>
            </a:r>
            <a:r>
              <a:rPr lang="en-US" sz="2800" dirty="0" smtClean="0">
                <a:solidFill>
                  <a:schemeClr val="tx2"/>
                </a:solidFill>
              </a:rPr>
              <a:t>complete systems of constraints</a:t>
            </a:r>
            <a:r>
              <a:rPr lang="en-US" sz="2800" dirty="0" smtClean="0"/>
              <a:t> to satisfy test requirements</a:t>
            </a:r>
          </a:p>
          <a:p>
            <a:pPr lvl="1"/>
            <a:r>
              <a:rPr lang="en-US" sz="2400" dirty="0" smtClean="0">
                <a:solidFill>
                  <a:schemeClr val="tx2"/>
                </a:solidFill>
              </a:rPr>
              <a:t>Memory</a:t>
            </a:r>
            <a:r>
              <a:rPr lang="en-US" sz="2400" dirty="0" smtClean="0"/>
              <a:t> requirements blow up quickly</a:t>
            </a:r>
          </a:p>
          <a:p>
            <a:r>
              <a:rPr lang="en-US" sz="2800" dirty="0" smtClean="0">
                <a:solidFill>
                  <a:schemeClr val="tx2"/>
                </a:solidFill>
              </a:rPr>
              <a:t>DDR</a:t>
            </a:r>
            <a:r>
              <a:rPr lang="en-US" sz="2800" dirty="0" smtClean="0"/>
              <a:t> does its work “</a:t>
            </a:r>
            <a:r>
              <a:rPr lang="en-US" sz="2800" dirty="0" smtClean="0">
                <a:solidFill>
                  <a:schemeClr val="tx2"/>
                </a:solidFill>
              </a:rPr>
              <a:t>on the fly</a:t>
            </a:r>
            <a:r>
              <a:rPr lang="en-US" sz="2800" dirty="0" smtClean="0"/>
              <a:t>”</a:t>
            </a:r>
          </a:p>
          <a:p>
            <a:pPr marL="914400" lvl="1" indent="-457200">
              <a:buFont typeface="+mj-lt"/>
              <a:buAutoNum type="arabicPeriod"/>
            </a:pPr>
            <a:r>
              <a:rPr lang="en-US" sz="2400" dirty="0" smtClean="0"/>
              <a:t>Defines an </a:t>
            </a:r>
            <a:r>
              <a:rPr lang="en-US" sz="2400" dirty="0" smtClean="0">
                <a:solidFill>
                  <a:schemeClr val="tx2"/>
                </a:solidFill>
              </a:rPr>
              <a:t>initial symbolic domain</a:t>
            </a:r>
            <a:r>
              <a:rPr lang="en-US" sz="2400" dirty="0" smtClean="0"/>
              <a:t> for each input variable</a:t>
            </a:r>
          </a:p>
          <a:p>
            <a:pPr marL="914400" lvl="1" indent="-457200">
              <a:buFont typeface="+mj-lt"/>
              <a:buAutoNum type="arabicPeriod"/>
            </a:pPr>
            <a:r>
              <a:rPr lang="en-US" sz="2400" dirty="0" smtClean="0"/>
              <a:t>Picks a </a:t>
            </a:r>
            <a:r>
              <a:rPr lang="en-US" sz="2400" dirty="0" smtClean="0">
                <a:solidFill>
                  <a:schemeClr val="tx2"/>
                </a:solidFill>
              </a:rPr>
              <a:t>test path</a:t>
            </a:r>
            <a:r>
              <a:rPr lang="en-US" sz="2400" dirty="0" smtClean="0"/>
              <a:t> through the program</a:t>
            </a:r>
          </a:p>
          <a:p>
            <a:pPr marL="914400" lvl="1" indent="-457200">
              <a:buFont typeface="+mj-lt"/>
              <a:buAutoNum type="arabicPeriod"/>
            </a:pPr>
            <a:r>
              <a:rPr lang="en-US" sz="2400" dirty="0" smtClean="0"/>
              <a:t> </a:t>
            </a:r>
            <a:r>
              <a:rPr lang="en-US" sz="2400" dirty="0" smtClean="0">
                <a:solidFill>
                  <a:schemeClr val="tx2"/>
                </a:solidFill>
              </a:rPr>
              <a:t>Symbolically evaluates</a:t>
            </a:r>
            <a:r>
              <a:rPr lang="en-US" sz="2400" dirty="0" smtClean="0"/>
              <a:t> the path, </a:t>
            </a:r>
            <a:r>
              <a:rPr lang="en-US" sz="2400" dirty="0" smtClean="0">
                <a:solidFill>
                  <a:schemeClr val="tx2"/>
                </a:solidFill>
              </a:rPr>
              <a:t>reducing</a:t>
            </a:r>
            <a:r>
              <a:rPr lang="en-US" sz="2400" dirty="0" smtClean="0"/>
              <a:t> the input domains at each </a:t>
            </a:r>
            <a:r>
              <a:rPr lang="en-US" sz="2400" dirty="0" smtClean="0">
                <a:solidFill>
                  <a:schemeClr val="tx2"/>
                </a:solidFill>
              </a:rPr>
              <a:t>branch</a:t>
            </a:r>
          </a:p>
          <a:p>
            <a:pPr marL="914400" lvl="1" indent="-457200">
              <a:buFont typeface="+mj-lt"/>
              <a:buAutoNum type="arabicPeriod"/>
            </a:pPr>
            <a:r>
              <a:rPr lang="en-US" sz="2400" dirty="0" smtClean="0"/>
              <a:t>Evaluates </a:t>
            </a:r>
            <a:r>
              <a:rPr lang="en-US" sz="2400" dirty="0" smtClean="0">
                <a:solidFill>
                  <a:schemeClr val="tx2"/>
                </a:solidFill>
              </a:rPr>
              <a:t>expressions</a:t>
            </a:r>
            <a:r>
              <a:rPr lang="en-US" sz="2400" dirty="0" smtClean="0"/>
              <a:t> with domain-symbolic algorithms</a:t>
            </a:r>
          </a:p>
          <a:p>
            <a:pPr marL="914400" lvl="1" indent="-457200">
              <a:buFont typeface="+mj-lt"/>
              <a:buAutoNum type="arabicPeriod"/>
            </a:pPr>
            <a:r>
              <a:rPr lang="en-US" sz="2400" dirty="0" smtClean="0"/>
              <a:t>After walking the path, values in the input variables’ domains </a:t>
            </a:r>
            <a:r>
              <a:rPr lang="en-US" sz="2400" dirty="0" smtClean="0">
                <a:solidFill>
                  <a:schemeClr val="tx2"/>
                </a:solidFill>
              </a:rPr>
              <a:t>ensure execution</a:t>
            </a:r>
            <a:r>
              <a:rPr lang="en-US" sz="2400" dirty="0" smtClean="0"/>
              <a:t> of the path</a:t>
            </a:r>
          </a:p>
          <a:p>
            <a:pPr marL="914400" lvl="1" indent="-457200">
              <a:buFont typeface="+mj-lt"/>
              <a:buAutoNum type="arabicPeriod"/>
            </a:pPr>
            <a:r>
              <a:rPr lang="en-US" sz="2400" dirty="0" smtClean="0"/>
              <a:t>If a domain is </a:t>
            </a:r>
            <a:r>
              <a:rPr lang="en-US" sz="2400" dirty="0" smtClean="0">
                <a:solidFill>
                  <a:schemeClr val="tx2"/>
                </a:solidFill>
              </a:rPr>
              <a:t>empty</a:t>
            </a:r>
            <a:r>
              <a:rPr lang="en-US" sz="2400" dirty="0" smtClean="0"/>
              <a:t>, the path is </a:t>
            </a:r>
            <a:r>
              <a:rPr lang="en-US" sz="2400" dirty="0" smtClean="0">
                <a:solidFill>
                  <a:schemeClr val="tx2"/>
                </a:solidFill>
              </a:rPr>
              <a:t>re-evaluated</a:t>
            </a:r>
            <a:r>
              <a:rPr lang="en-US" sz="2400" dirty="0" smtClean="0"/>
              <a:t> with different decisions at branches</a:t>
            </a:r>
          </a:p>
        </p:txBody>
      </p:sp>
      <p:sp>
        <p:nvSpPr>
          <p:cNvPr id="4" name="Date Placeholder 3"/>
          <p:cNvSpPr>
            <a:spLocks noGrp="1"/>
          </p:cNvSpPr>
          <p:nvPr>
            <p:ph type="dt" sz="half" idx="10"/>
          </p:nvPr>
        </p:nvSpPr>
        <p:spPr/>
        <p:txBody>
          <a:bodyPr/>
          <a:lstStyle/>
          <a:p>
            <a:pPr>
              <a:defRPr/>
            </a:pPr>
            <a:r>
              <a:rPr lang="en-US" altLang="zh-CN" smtClean="0"/>
              <a:t>GTAC, October 2010</a:t>
            </a:r>
            <a:endParaRPr lang="en-US" altLang="zh-CN" dirty="0"/>
          </a:p>
        </p:txBody>
      </p:sp>
      <p:sp>
        <p:nvSpPr>
          <p:cNvPr id="5" name="Footer Placeholder 4"/>
          <p:cNvSpPr>
            <a:spLocks noGrp="1"/>
          </p:cNvSpPr>
          <p:nvPr>
            <p:ph type="ftr" sz="quarter" idx="11"/>
          </p:nvPr>
        </p:nvSpPr>
        <p:spPr/>
        <p:txBody>
          <a:bodyPr/>
          <a:lstStyle/>
          <a:p>
            <a:pPr>
              <a:defRPr/>
            </a:pPr>
            <a:r>
              <a:rPr lang="en-US" altLang="zh-CN" smtClean="0"/>
              <a:t>©  Jeff Offutt</a:t>
            </a:r>
            <a:endParaRPr lang="en-US" altLang="zh-CN" dirty="0"/>
          </a:p>
        </p:txBody>
      </p:sp>
      <p:sp>
        <p:nvSpPr>
          <p:cNvPr id="6" name="Slide Number Placeholder 5"/>
          <p:cNvSpPr>
            <a:spLocks noGrp="1"/>
          </p:cNvSpPr>
          <p:nvPr>
            <p:ph type="sldNum" sz="quarter" idx="12"/>
          </p:nvPr>
        </p:nvSpPr>
        <p:spPr/>
        <p:txBody>
          <a:bodyPr/>
          <a:lstStyle/>
          <a:p>
            <a:pPr>
              <a:defRPr/>
            </a:pPr>
            <a:fld id="{0DC9CB03-E83B-49A3-95A8-3CE1C35F1E70}" type="slidenum">
              <a:rPr lang="zh-CN" altLang="en-US" smtClean="0"/>
              <a:pPr>
                <a:defRPr/>
              </a:pPr>
              <a:t>20</a:t>
            </a:fld>
            <a:endParaRPr lang="en-US" altLang="zh-C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DDR Example</a:t>
            </a:r>
            <a:endParaRPr lang="en-US" dirty="0"/>
          </a:p>
        </p:txBody>
      </p:sp>
      <p:sp>
        <p:nvSpPr>
          <p:cNvPr id="4" name="Date Placeholder 3"/>
          <p:cNvSpPr>
            <a:spLocks noGrp="1"/>
          </p:cNvSpPr>
          <p:nvPr>
            <p:ph type="dt" sz="half" idx="10"/>
          </p:nvPr>
        </p:nvSpPr>
        <p:spPr/>
        <p:txBody>
          <a:bodyPr/>
          <a:lstStyle/>
          <a:p>
            <a:pPr>
              <a:defRPr/>
            </a:pPr>
            <a:r>
              <a:rPr lang="en-US" altLang="zh-CN" smtClean="0"/>
              <a:t>GTAC, October 2010</a:t>
            </a:r>
            <a:endParaRPr lang="en-US" altLang="zh-CN" dirty="0"/>
          </a:p>
        </p:txBody>
      </p:sp>
      <p:sp>
        <p:nvSpPr>
          <p:cNvPr id="5" name="Footer Placeholder 4"/>
          <p:cNvSpPr>
            <a:spLocks noGrp="1"/>
          </p:cNvSpPr>
          <p:nvPr>
            <p:ph type="ftr" sz="quarter" idx="11"/>
          </p:nvPr>
        </p:nvSpPr>
        <p:spPr/>
        <p:txBody>
          <a:bodyPr/>
          <a:lstStyle/>
          <a:p>
            <a:pPr>
              <a:defRPr/>
            </a:pPr>
            <a:r>
              <a:rPr lang="en-US" altLang="zh-CN" smtClean="0"/>
              <a:t>©  Jeff Offutt</a:t>
            </a:r>
            <a:endParaRPr lang="en-US" altLang="zh-CN" dirty="0"/>
          </a:p>
        </p:txBody>
      </p:sp>
      <p:sp>
        <p:nvSpPr>
          <p:cNvPr id="6" name="Slide Number Placeholder 5"/>
          <p:cNvSpPr>
            <a:spLocks noGrp="1"/>
          </p:cNvSpPr>
          <p:nvPr>
            <p:ph type="sldNum" sz="quarter" idx="12"/>
          </p:nvPr>
        </p:nvSpPr>
        <p:spPr/>
        <p:txBody>
          <a:bodyPr/>
          <a:lstStyle/>
          <a:p>
            <a:pPr>
              <a:defRPr/>
            </a:pPr>
            <a:fld id="{0DC9CB03-E83B-49A3-95A8-3CE1C35F1E70}" type="slidenum">
              <a:rPr lang="zh-CN" altLang="en-US" smtClean="0"/>
              <a:pPr>
                <a:defRPr/>
              </a:pPr>
              <a:t>21</a:t>
            </a:fld>
            <a:endParaRPr lang="en-US" altLang="zh-CN" dirty="0"/>
          </a:p>
        </p:txBody>
      </p:sp>
      <p:grpSp>
        <p:nvGrpSpPr>
          <p:cNvPr id="3" name="Group 57"/>
          <p:cNvGrpSpPr/>
          <p:nvPr/>
        </p:nvGrpSpPr>
        <p:grpSpPr>
          <a:xfrm>
            <a:off x="163278" y="1216478"/>
            <a:ext cx="3641288" cy="4343425"/>
            <a:chOff x="914392" y="1159328"/>
            <a:chExt cx="3641288" cy="4343425"/>
          </a:xfrm>
        </p:grpSpPr>
        <p:sp>
          <p:nvSpPr>
            <p:cNvPr id="7" name="Oval 6"/>
            <p:cNvSpPr/>
            <p:nvPr/>
          </p:nvSpPr>
          <p:spPr>
            <a:xfrm>
              <a:off x="2522766" y="1159328"/>
              <a:ext cx="432707" cy="408215"/>
            </a:xfrm>
            <a:prstGeom prst="ellipse">
              <a:avLst/>
            </a:prstGeom>
            <a:solidFill>
              <a:schemeClr val="bg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8" name="Oval 7"/>
            <p:cNvSpPr/>
            <p:nvPr/>
          </p:nvSpPr>
          <p:spPr>
            <a:xfrm>
              <a:off x="1605632" y="2307771"/>
              <a:ext cx="432707" cy="408215"/>
            </a:xfrm>
            <a:prstGeom prst="ellipse">
              <a:avLst/>
            </a:prstGeom>
            <a:solidFill>
              <a:schemeClr val="bg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9" name="Oval 8"/>
            <p:cNvSpPr/>
            <p:nvPr/>
          </p:nvSpPr>
          <p:spPr>
            <a:xfrm>
              <a:off x="3439878" y="2305051"/>
              <a:ext cx="432707" cy="408215"/>
            </a:xfrm>
            <a:prstGeom prst="ellipse">
              <a:avLst/>
            </a:prstGeom>
            <a:solidFill>
              <a:schemeClr val="bg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0" name="Oval 9"/>
            <p:cNvSpPr/>
            <p:nvPr/>
          </p:nvSpPr>
          <p:spPr>
            <a:xfrm>
              <a:off x="914392" y="3208564"/>
              <a:ext cx="432707" cy="408215"/>
            </a:xfrm>
            <a:prstGeom prst="ellipse">
              <a:avLst/>
            </a:prstGeom>
            <a:solidFill>
              <a:schemeClr val="bg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11" name="Oval 10"/>
            <p:cNvSpPr/>
            <p:nvPr/>
          </p:nvSpPr>
          <p:spPr>
            <a:xfrm>
              <a:off x="2209794" y="3214006"/>
              <a:ext cx="432707" cy="408215"/>
            </a:xfrm>
            <a:prstGeom prst="ellipse">
              <a:avLst/>
            </a:prstGeom>
            <a:solidFill>
              <a:schemeClr val="bg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12" name="Oval 11"/>
            <p:cNvSpPr/>
            <p:nvPr/>
          </p:nvSpPr>
          <p:spPr>
            <a:xfrm>
              <a:off x="2835734" y="3219449"/>
              <a:ext cx="432707" cy="408215"/>
            </a:xfrm>
            <a:prstGeom prst="ellipse">
              <a:avLst/>
            </a:prstGeom>
            <a:solidFill>
              <a:schemeClr val="bg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3" name="Oval 12"/>
            <p:cNvSpPr/>
            <p:nvPr/>
          </p:nvSpPr>
          <p:spPr>
            <a:xfrm>
              <a:off x="4122973" y="3200400"/>
              <a:ext cx="432707" cy="408215"/>
            </a:xfrm>
            <a:prstGeom prst="ellipse">
              <a:avLst/>
            </a:prstGeom>
            <a:solidFill>
              <a:schemeClr val="bg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4" name="Oval 13"/>
            <p:cNvSpPr/>
            <p:nvPr/>
          </p:nvSpPr>
          <p:spPr>
            <a:xfrm>
              <a:off x="1826072" y="4136572"/>
              <a:ext cx="432707" cy="408215"/>
            </a:xfrm>
            <a:prstGeom prst="ellipse">
              <a:avLst/>
            </a:prstGeom>
            <a:solidFill>
              <a:schemeClr val="bg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15" name="Oval 14"/>
            <p:cNvSpPr/>
            <p:nvPr/>
          </p:nvSpPr>
          <p:spPr>
            <a:xfrm>
              <a:off x="3211295" y="4142014"/>
              <a:ext cx="432707" cy="408215"/>
            </a:xfrm>
            <a:prstGeom prst="ellipse">
              <a:avLst/>
            </a:prstGeom>
            <a:solidFill>
              <a:schemeClr val="bg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16" name="Oval 15"/>
            <p:cNvSpPr/>
            <p:nvPr/>
          </p:nvSpPr>
          <p:spPr>
            <a:xfrm>
              <a:off x="2408462" y="5012895"/>
              <a:ext cx="644979" cy="489858"/>
            </a:xfrm>
            <a:prstGeom prst="ellipse">
              <a:avLst/>
            </a:prstGeom>
            <a:solidFill>
              <a:schemeClr val="bg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10</a:t>
              </a:r>
              <a:endParaRPr lang="en-US" sz="2000" dirty="0"/>
            </a:p>
          </p:txBody>
        </p:sp>
        <p:cxnSp>
          <p:nvCxnSpPr>
            <p:cNvPr id="18" name="Straight Arrow Connector 17"/>
            <p:cNvCxnSpPr>
              <a:stCxn id="7" idx="3"/>
              <a:endCxn id="8" idx="7"/>
            </p:cNvCxnSpPr>
            <p:nvPr/>
          </p:nvCxnSpPr>
          <p:spPr>
            <a:xfrm rot="5400000">
              <a:off x="1850657" y="1632075"/>
              <a:ext cx="859792" cy="61116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5"/>
              <a:endCxn id="9" idx="1"/>
            </p:cNvCxnSpPr>
            <p:nvPr/>
          </p:nvCxnSpPr>
          <p:spPr>
            <a:xfrm rot="16200000" flipH="1">
              <a:off x="2769139" y="1630725"/>
              <a:ext cx="857072" cy="61114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3"/>
              <a:endCxn id="10" idx="7"/>
            </p:cNvCxnSpPr>
            <p:nvPr/>
          </p:nvCxnSpPr>
          <p:spPr>
            <a:xfrm rot="5400000">
              <a:off x="1170295" y="2769640"/>
              <a:ext cx="612142" cy="38527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8" idx="5"/>
              <a:endCxn id="11" idx="0"/>
            </p:cNvCxnSpPr>
            <p:nvPr/>
          </p:nvCxnSpPr>
          <p:spPr>
            <a:xfrm rot="16200000" flipH="1">
              <a:off x="1921658" y="2709516"/>
              <a:ext cx="557802" cy="45117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1" idx="5"/>
              <a:endCxn id="16" idx="0"/>
            </p:cNvCxnSpPr>
            <p:nvPr/>
          </p:nvCxnSpPr>
          <p:spPr>
            <a:xfrm rot="16200000" flipH="1">
              <a:off x="1929814" y="4211757"/>
              <a:ext cx="1450456" cy="1518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1" idx="3"/>
              <a:endCxn id="14" idx="0"/>
            </p:cNvCxnSpPr>
            <p:nvPr/>
          </p:nvCxnSpPr>
          <p:spPr>
            <a:xfrm rot="5400000">
              <a:off x="1870729" y="3734137"/>
              <a:ext cx="574133" cy="23073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9" idx="3"/>
              <a:endCxn id="12" idx="0"/>
            </p:cNvCxnSpPr>
            <p:nvPr/>
          </p:nvCxnSpPr>
          <p:spPr>
            <a:xfrm rot="5400000">
              <a:off x="2994686" y="2710887"/>
              <a:ext cx="565965" cy="45115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3"/>
              <a:endCxn id="16" idx="0"/>
            </p:cNvCxnSpPr>
            <p:nvPr/>
          </p:nvCxnSpPr>
          <p:spPr>
            <a:xfrm rot="5400000">
              <a:off x="2092522" y="4206313"/>
              <a:ext cx="1445013" cy="16815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9" idx="5"/>
              <a:endCxn id="13" idx="1"/>
            </p:cNvCxnSpPr>
            <p:nvPr/>
          </p:nvCxnSpPr>
          <p:spPr>
            <a:xfrm rot="16200000" flipH="1">
              <a:off x="3694430" y="2768270"/>
              <a:ext cx="606698" cy="37712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2" idx="5"/>
              <a:endCxn id="15" idx="0"/>
            </p:cNvCxnSpPr>
            <p:nvPr/>
          </p:nvCxnSpPr>
          <p:spPr>
            <a:xfrm rot="16200000" flipH="1">
              <a:off x="3029294" y="3743659"/>
              <a:ext cx="574132" cy="22257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3" idx="4"/>
              <a:endCxn id="16" idx="6"/>
            </p:cNvCxnSpPr>
            <p:nvPr/>
          </p:nvCxnSpPr>
          <p:spPr>
            <a:xfrm rot="5400000">
              <a:off x="2871780" y="3790276"/>
              <a:ext cx="1649209" cy="128588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0" idx="4"/>
              <a:endCxn id="16" idx="2"/>
            </p:cNvCxnSpPr>
            <p:nvPr/>
          </p:nvCxnSpPr>
          <p:spPr>
            <a:xfrm rot="16200000" flipH="1">
              <a:off x="949082" y="3798443"/>
              <a:ext cx="1641045" cy="12777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5" idx="3"/>
              <a:endCxn id="16" idx="7"/>
            </p:cNvCxnSpPr>
            <p:nvPr/>
          </p:nvCxnSpPr>
          <p:spPr>
            <a:xfrm rot="5400000">
              <a:off x="2819732" y="4629701"/>
              <a:ext cx="594186" cy="31567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4" idx="5"/>
              <a:endCxn id="16" idx="1"/>
            </p:cNvCxnSpPr>
            <p:nvPr/>
          </p:nvCxnSpPr>
          <p:spPr>
            <a:xfrm rot="16200000" flipH="1">
              <a:off x="2049349" y="4631065"/>
              <a:ext cx="599628" cy="30750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9" name="TextBox 58"/>
          <p:cNvSpPr txBox="1"/>
          <p:nvPr/>
        </p:nvSpPr>
        <p:spPr>
          <a:xfrm>
            <a:off x="1485900" y="914401"/>
            <a:ext cx="996044" cy="338554"/>
          </a:xfrm>
          <a:prstGeom prst="rect">
            <a:avLst/>
          </a:prstGeom>
          <a:noFill/>
        </p:spPr>
        <p:txBody>
          <a:bodyPr wrap="square" rtlCol="0">
            <a:spAutoFit/>
          </a:bodyPr>
          <a:lstStyle/>
          <a:p>
            <a:pPr algn="ctr"/>
            <a:r>
              <a:rPr lang="en-US" sz="1600" b="1" dirty="0" smtClean="0">
                <a:solidFill>
                  <a:schemeClr val="tx2"/>
                </a:solidFill>
                <a:latin typeface="Comic Sans MS" pitchFamily="66" charset="0"/>
              </a:rPr>
              <a:t>mid = z</a:t>
            </a:r>
            <a:endParaRPr lang="en-US" sz="1600" b="1" dirty="0">
              <a:solidFill>
                <a:schemeClr val="tx2"/>
              </a:solidFill>
              <a:latin typeface="Comic Sans MS" pitchFamily="66" charset="0"/>
            </a:endParaRPr>
          </a:p>
        </p:txBody>
      </p:sp>
      <p:sp>
        <p:nvSpPr>
          <p:cNvPr id="60" name="TextBox 59"/>
          <p:cNvSpPr txBox="1"/>
          <p:nvPr/>
        </p:nvSpPr>
        <p:spPr>
          <a:xfrm>
            <a:off x="397329" y="3295651"/>
            <a:ext cx="996044" cy="338554"/>
          </a:xfrm>
          <a:prstGeom prst="rect">
            <a:avLst/>
          </a:prstGeom>
          <a:noFill/>
        </p:spPr>
        <p:txBody>
          <a:bodyPr wrap="square" rtlCol="0">
            <a:spAutoFit/>
          </a:bodyPr>
          <a:lstStyle/>
          <a:p>
            <a:pPr algn="ctr"/>
            <a:r>
              <a:rPr lang="en-US" sz="1600" b="1" dirty="0" smtClean="0">
                <a:solidFill>
                  <a:schemeClr val="tx2"/>
                </a:solidFill>
                <a:latin typeface="Comic Sans MS" pitchFamily="66" charset="0"/>
              </a:rPr>
              <a:t>mid = y</a:t>
            </a:r>
            <a:endParaRPr lang="en-US" sz="1600" b="1" dirty="0">
              <a:solidFill>
                <a:schemeClr val="tx2"/>
              </a:solidFill>
              <a:latin typeface="Comic Sans MS" pitchFamily="66" charset="0"/>
            </a:endParaRPr>
          </a:p>
        </p:txBody>
      </p:sp>
      <p:sp>
        <p:nvSpPr>
          <p:cNvPr id="61" name="TextBox 60"/>
          <p:cNvSpPr txBox="1"/>
          <p:nvPr/>
        </p:nvSpPr>
        <p:spPr>
          <a:xfrm>
            <a:off x="3317420" y="2974520"/>
            <a:ext cx="996044" cy="338554"/>
          </a:xfrm>
          <a:prstGeom prst="rect">
            <a:avLst/>
          </a:prstGeom>
          <a:noFill/>
        </p:spPr>
        <p:txBody>
          <a:bodyPr wrap="square" rtlCol="0">
            <a:spAutoFit/>
          </a:bodyPr>
          <a:lstStyle/>
          <a:p>
            <a:pPr algn="ctr"/>
            <a:r>
              <a:rPr lang="en-US" sz="1600" b="1" dirty="0" smtClean="0">
                <a:solidFill>
                  <a:schemeClr val="tx2"/>
                </a:solidFill>
                <a:latin typeface="Comic Sans MS" pitchFamily="66" charset="0"/>
              </a:rPr>
              <a:t>mid = y</a:t>
            </a:r>
            <a:endParaRPr lang="en-US" sz="1600" b="1" dirty="0">
              <a:solidFill>
                <a:schemeClr val="tx2"/>
              </a:solidFill>
              <a:latin typeface="Comic Sans MS" pitchFamily="66" charset="0"/>
            </a:endParaRPr>
          </a:p>
        </p:txBody>
      </p:sp>
      <p:sp>
        <p:nvSpPr>
          <p:cNvPr id="62" name="TextBox 61"/>
          <p:cNvSpPr txBox="1"/>
          <p:nvPr/>
        </p:nvSpPr>
        <p:spPr>
          <a:xfrm>
            <a:off x="473525" y="4506687"/>
            <a:ext cx="996044" cy="338554"/>
          </a:xfrm>
          <a:prstGeom prst="rect">
            <a:avLst/>
          </a:prstGeom>
          <a:noFill/>
        </p:spPr>
        <p:txBody>
          <a:bodyPr wrap="square" rtlCol="0">
            <a:spAutoFit/>
          </a:bodyPr>
          <a:lstStyle/>
          <a:p>
            <a:pPr algn="ctr"/>
            <a:r>
              <a:rPr lang="en-US" sz="1600" b="1" dirty="0" smtClean="0">
                <a:solidFill>
                  <a:schemeClr val="tx2"/>
                </a:solidFill>
                <a:latin typeface="Comic Sans MS" pitchFamily="66" charset="0"/>
              </a:rPr>
              <a:t>mid </a:t>
            </a:r>
            <a:r>
              <a:rPr lang="en-US" sz="1600" b="1" smtClean="0">
                <a:solidFill>
                  <a:schemeClr val="tx2"/>
                </a:solidFill>
                <a:latin typeface="Comic Sans MS" pitchFamily="66" charset="0"/>
              </a:rPr>
              <a:t>= x</a:t>
            </a:r>
            <a:endParaRPr lang="en-US" sz="1600" b="1" dirty="0">
              <a:solidFill>
                <a:schemeClr val="tx2"/>
              </a:solidFill>
              <a:latin typeface="Comic Sans MS" pitchFamily="66" charset="0"/>
            </a:endParaRPr>
          </a:p>
        </p:txBody>
      </p:sp>
      <p:sp>
        <p:nvSpPr>
          <p:cNvPr id="65" name="TextBox 64"/>
          <p:cNvSpPr txBox="1"/>
          <p:nvPr/>
        </p:nvSpPr>
        <p:spPr>
          <a:xfrm>
            <a:off x="778330" y="3750130"/>
            <a:ext cx="996044" cy="338554"/>
          </a:xfrm>
          <a:prstGeom prst="rect">
            <a:avLst/>
          </a:prstGeom>
          <a:noFill/>
        </p:spPr>
        <p:txBody>
          <a:bodyPr wrap="square" rtlCol="0">
            <a:spAutoFit/>
          </a:bodyPr>
          <a:lstStyle/>
          <a:p>
            <a:pPr algn="ctr"/>
            <a:r>
              <a:rPr lang="en-US" sz="1600" b="1" dirty="0" smtClean="0">
                <a:solidFill>
                  <a:schemeClr val="tx2"/>
                </a:solidFill>
                <a:latin typeface="Comic Sans MS" pitchFamily="66" charset="0"/>
              </a:rPr>
              <a:t>x &gt; z</a:t>
            </a:r>
            <a:endParaRPr lang="en-US" sz="1600" b="1" dirty="0">
              <a:solidFill>
                <a:schemeClr val="tx2"/>
              </a:solidFill>
              <a:latin typeface="Comic Sans MS" pitchFamily="66" charset="0"/>
            </a:endParaRPr>
          </a:p>
        </p:txBody>
      </p:sp>
      <p:sp>
        <p:nvSpPr>
          <p:cNvPr id="66" name="TextBox 65"/>
          <p:cNvSpPr txBox="1"/>
          <p:nvPr/>
        </p:nvSpPr>
        <p:spPr>
          <a:xfrm>
            <a:off x="2816683" y="2694218"/>
            <a:ext cx="996044" cy="338554"/>
          </a:xfrm>
          <a:prstGeom prst="rect">
            <a:avLst/>
          </a:prstGeom>
          <a:noFill/>
        </p:spPr>
        <p:txBody>
          <a:bodyPr wrap="square" rtlCol="0">
            <a:spAutoFit/>
          </a:bodyPr>
          <a:lstStyle/>
          <a:p>
            <a:pPr algn="ctr"/>
            <a:r>
              <a:rPr lang="en-US" sz="1600" b="1" dirty="0" smtClean="0">
                <a:solidFill>
                  <a:schemeClr val="tx2"/>
                </a:solidFill>
                <a:latin typeface="Comic Sans MS" pitchFamily="66" charset="0"/>
              </a:rPr>
              <a:t>x &gt;= y</a:t>
            </a:r>
            <a:endParaRPr lang="en-US" sz="1600" b="1" dirty="0">
              <a:solidFill>
                <a:schemeClr val="tx2"/>
              </a:solidFill>
              <a:latin typeface="Comic Sans MS" pitchFamily="66" charset="0"/>
            </a:endParaRPr>
          </a:p>
        </p:txBody>
      </p:sp>
      <p:sp>
        <p:nvSpPr>
          <p:cNvPr id="68" name="TextBox 67"/>
          <p:cNvSpPr txBox="1"/>
          <p:nvPr/>
        </p:nvSpPr>
        <p:spPr>
          <a:xfrm>
            <a:off x="1039588" y="2745922"/>
            <a:ext cx="996044" cy="338554"/>
          </a:xfrm>
          <a:prstGeom prst="rect">
            <a:avLst/>
          </a:prstGeom>
          <a:noFill/>
        </p:spPr>
        <p:txBody>
          <a:bodyPr wrap="square" rtlCol="0">
            <a:spAutoFit/>
          </a:bodyPr>
          <a:lstStyle/>
          <a:p>
            <a:pPr algn="ctr"/>
            <a:r>
              <a:rPr lang="en-US" sz="1600" b="1" dirty="0" smtClean="0">
                <a:solidFill>
                  <a:schemeClr val="tx2"/>
                </a:solidFill>
                <a:latin typeface="Comic Sans MS" pitchFamily="66" charset="0"/>
              </a:rPr>
              <a:t>x &lt;= y</a:t>
            </a:r>
            <a:endParaRPr lang="en-US" sz="1600" b="1" dirty="0">
              <a:solidFill>
                <a:schemeClr val="tx2"/>
              </a:solidFill>
              <a:latin typeface="Comic Sans MS" pitchFamily="66" charset="0"/>
            </a:endParaRPr>
          </a:p>
        </p:txBody>
      </p:sp>
      <p:sp>
        <p:nvSpPr>
          <p:cNvPr id="69" name="TextBox 68"/>
          <p:cNvSpPr txBox="1"/>
          <p:nvPr/>
        </p:nvSpPr>
        <p:spPr>
          <a:xfrm>
            <a:off x="236762" y="2669726"/>
            <a:ext cx="996044" cy="338554"/>
          </a:xfrm>
          <a:prstGeom prst="rect">
            <a:avLst/>
          </a:prstGeom>
          <a:noFill/>
        </p:spPr>
        <p:txBody>
          <a:bodyPr wrap="square" rtlCol="0">
            <a:spAutoFit/>
          </a:bodyPr>
          <a:lstStyle/>
          <a:p>
            <a:pPr algn="ctr"/>
            <a:r>
              <a:rPr lang="en-US" sz="1600" b="1" dirty="0" smtClean="0">
                <a:solidFill>
                  <a:schemeClr val="tx2"/>
                </a:solidFill>
                <a:latin typeface="Comic Sans MS" pitchFamily="66" charset="0"/>
              </a:rPr>
              <a:t>x &gt; y</a:t>
            </a:r>
            <a:endParaRPr lang="en-US" sz="1600" b="1" dirty="0">
              <a:solidFill>
                <a:schemeClr val="tx2"/>
              </a:solidFill>
              <a:latin typeface="Comic Sans MS" pitchFamily="66" charset="0"/>
            </a:endParaRPr>
          </a:p>
        </p:txBody>
      </p:sp>
      <p:sp>
        <p:nvSpPr>
          <p:cNvPr id="71" name="TextBox 70"/>
          <p:cNvSpPr txBox="1"/>
          <p:nvPr/>
        </p:nvSpPr>
        <p:spPr>
          <a:xfrm>
            <a:off x="1031417" y="1586593"/>
            <a:ext cx="996044" cy="338554"/>
          </a:xfrm>
          <a:prstGeom prst="rect">
            <a:avLst/>
          </a:prstGeom>
          <a:noFill/>
        </p:spPr>
        <p:txBody>
          <a:bodyPr wrap="square" rtlCol="0">
            <a:spAutoFit/>
          </a:bodyPr>
          <a:lstStyle/>
          <a:p>
            <a:pPr algn="ctr"/>
            <a:r>
              <a:rPr lang="en-US" sz="1600" b="1" dirty="0" smtClean="0">
                <a:solidFill>
                  <a:schemeClr val="tx2"/>
                </a:solidFill>
                <a:latin typeface="Comic Sans MS" pitchFamily="66" charset="0"/>
              </a:rPr>
              <a:t>y &gt;= z</a:t>
            </a:r>
            <a:endParaRPr lang="en-US" sz="1600" b="1" dirty="0">
              <a:solidFill>
                <a:schemeClr val="tx2"/>
              </a:solidFill>
              <a:latin typeface="Comic Sans MS" pitchFamily="66" charset="0"/>
            </a:endParaRPr>
          </a:p>
        </p:txBody>
      </p:sp>
      <p:sp>
        <p:nvSpPr>
          <p:cNvPr id="72" name="TextBox 71"/>
          <p:cNvSpPr txBox="1"/>
          <p:nvPr/>
        </p:nvSpPr>
        <p:spPr>
          <a:xfrm>
            <a:off x="2849336" y="947058"/>
            <a:ext cx="1717138" cy="1200329"/>
          </a:xfrm>
          <a:prstGeom prst="rect">
            <a:avLst/>
          </a:prstGeom>
          <a:solidFill>
            <a:schemeClr val="bg1">
              <a:lumMod val="75000"/>
            </a:schemeClr>
          </a:solidFill>
          <a:ln>
            <a:solidFill>
              <a:schemeClr val="tx1"/>
            </a:solidFill>
          </a:ln>
        </p:spPr>
        <p:txBody>
          <a:bodyPr wrap="none" rtlCol="0">
            <a:spAutoFit/>
          </a:bodyPr>
          <a:lstStyle/>
          <a:p>
            <a:pPr algn="ctr"/>
            <a:r>
              <a:rPr lang="en-US" sz="1800" b="1" dirty="0" smtClean="0">
                <a:solidFill>
                  <a:schemeClr val="tx2"/>
                </a:solidFill>
              </a:rPr>
              <a:t>Initial Domains</a:t>
            </a:r>
          </a:p>
          <a:p>
            <a:pPr algn="ctr"/>
            <a:r>
              <a:rPr lang="en-US" sz="1800" b="1" dirty="0" smtClean="0">
                <a:solidFill>
                  <a:schemeClr val="tx2"/>
                </a:solidFill>
              </a:rPr>
              <a:t>x: &lt; -10 .. 10 &gt;</a:t>
            </a:r>
          </a:p>
          <a:p>
            <a:pPr algn="ctr"/>
            <a:r>
              <a:rPr lang="en-US" sz="1800" b="1" dirty="0" smtClean="0">
                <a:solidFill>
                  <a:schemeClr val="tx2"/>
                </a:solidFill>
              </a:rPr>
              <a:t>y: &lt; -10 .. 10 &gt;</a:t>
            </a:r>
          </a:p>
          <a:p>
            <a:pPr algn="ctr"/>
            <a:r>
              <a:rPr lang="en-US" sz="1800" b="1" dirty="0" smtClean="0">
                <a:solidFill>
                  <a:schemeClr val="tx2"/>
                </a:solidFill>
              </a:rPr>
              <a:t>z: &lt; -10 .. 10 &gt;</a:t>
            </a:r>
            <a:endParaRPr lang="en-US" sz="1800" b="1" dirty="0">
              <a:solidFill>
                <a:schemeClr val="tx2"/>
              </a:solidFill>
            </a:endParaRPr>
          </a:p>
        </p:txBody>
      </p:sp>
      <p:sp>
        <p:nvSpPr>
          <p:cNvPr id="73" name="TextBox 72"/>
          <p:cNvSpPr txBox="1"/>
          <p:nvPr/>
        </p:nvSpPr>
        <p:spPr>
          <a:xfrm>
            <a:off x="4650922" y="1025979"/>
            <a:ext cx="1377300" cy="646331"/>
          </a:xfrm>
          <a:prstGeom prst="rect">
            <a:avLst/>
          </a:prstGeom>
          <a:solidFill>
            <a:schemeClr val="bg1">
              <a:lumMod val="75000"/>
            </a:schemeClr>
          </a:solidFill>
          <a:ln>
            <a:solidFill>
              <a:schemeClr val="tx1"/>
            </a:solidFill>
          </a:ln>
        </p:spPr>
        <p:txBody>
          <a:bodyPr wrap="none" rtlCol="0">
            <a:spAutoFit/>
          </a:bodyPr>
          <a:lstStyle/>
          <a:p>
            <a:pPr algn="ctr"/>
            <a:r>
              <a:rPr lang="en-US" sz="1800" b="1" dirty="0" smtClean="0">
                <a:solidFill>
                  <a:schemeClr val="tx2"/>
                </a:solidFill>
              </a:rPr>
              <a:t>Test Path</a:t>
            </a:r>
          </a:p>
          <a:p>
            <a:pPr algn="ctr"/>
            <a:r>
              <a:rPr lang="en-US" sz="1800" b="1" dirty="0" smtClean="0">
                <a:solidFill>
                  <a:schemeClr val="tx2"/>
                </a:solidFill>
              </a:rPr>
              <a:t>[ 1 2 3 5 10 ]</a:t>
            </a:r>
            <a:endParaRPr lang="en-US" sz="1800" b="1" dirty="0">
              <a:solidFill>
                <a:schemeClr val="tx2"/>
              </a:solidFill>
            </a:endParaRPr>
          </a:p>
        </p:txBody>
      </p:sp>
      <p:cxnSp>
        <p:nvCxnSpPr>
          <p:cNvPr id="75" name="Straight Arrow Connector 74"/>
          <p:cNvCxnSpPr/>
          <p:nvPr/>
        </p:nvCxnSpPr>
        <p:spPr>
          <a:xfrm rot="16200000" flipH="1">
            <a:off x="2167617" y="1645103"/>
            <a:ext cx="734786" cy="547007"/>
          </a:xfrm>
          <a:prstGeom prst="straightConnector1">
            <a:avLst/>
          </a:prstGeom>
          <a:ln w="57150">
            <a:solidFill>
              <a:srgbClr val="FFFF00">
                <a:alpha val="49000"/>
              </a:srgbClr>
            </a:solidFill>
            <a:prstDash val="sysDot"/>
            <a:headEnd type="none" w="med" len="med"/>
            <a:tailEnd type="triangle" w="med" len="med"/>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1964869" y="1736272"/>
            <a:ext cx="996044" cy="338554"/>
          </a:xfrm>
          <a:prstGeom prst="rect">
            <a:avLst/>
          </a:prstGeom>
          <a:noFill/>
        </p:spPr>
        <p:txBody>
          <a:bodyPr wrap="square" rtlCol="0">
            <a:spAutoFit/>
          </a:bodyPr>
          <a:lstStyle/>
          <a:p>
            <a:pPr algn="ctr"/>
            <a:r>
              <a:rPr lang="en-US" sz="1600" b="1" dirty="0" smtClean="0">
                <a:solidFill>
                  <a:schemeClr val="tx2"/>
                </a:solidFill>
                <a:latin typeface="Comic Sans MS" pitchFamily="66" charset="0"/>
              </a:rPr>
              <a:t>y &lt; z</a:t>
            </a:r>
            <a:endParaRPr lang="en-US" sz="1600" b="1" dirty="0">
              <a:solidFill>
                <a:schemeClr val="tx2"/>
              </a:solidFill>
              <a:latin typeface="Comic Sans MS" pitchFamily="66" charset="0"/>
            </a:endParaRPr>
          </a:p>
        </p:txBody>
      </p:sp>
      <p:cxnSp>
        <p:nvCxnSpPr>
          <p:cNvPr id="77" name="Straight Arrow Connector 76"/>
          <p:cNvCxnSpPr/>
          <p:nvPr/>
        </p:nvCxnSpPr>
        <p:spPr>
          <a:xfrm rot="5400000">
            <a:off x="2035630" y="4604656"/>
            <a:ext cx="470807" cy="296638"/>
          </a:xfrm>
          <a:prstGeom prst="straightConnector1">
            <a:avLst/>
          </a:prstGeom>
          <a:ln w="57150">
            <a:solidFill>
              <a:srgbClr val="FFFF00">
                <a:alpha val="49000"/>
              </a:srgbClr>
            </a:solidFill>
            <a:prstDash val="sysDot"/>
            <a:headEnd type="none" w="med" len="med"/>
            <a:tailEnd type="triangle" w="med" len="med"/>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64" idx="0"/>
          </p:cNvCxnSpPr>
          <p:nvPr/>
        </p:nvCxnSpPr>
        <p:spPr>
          <a:xfrm rot="16200000" flipH="1">
            <a:off x="2466976" y="3716117"/>
            <a:ext cx="476248" cy="206825"/>
          </a:xfrm>
          <a:prstGeom prst="straightConnector1">
            <a:avLst/>
          </a:prstGeom>
          <a:ln w="57150">
            <a:solidFill>
              <a:srgbClr val="FFFF00">
                <a:alpha val="49000"/>
              </a:srgbClr>
            </a:solidFill>
            <a:prstDash val="sysDot"/>
            <a:headEnd type="none" w="med" len="med"/>
            <a:tailEnd type="triangle" w="med" len="med"/>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5400000">
            <a:off x="2107747" y="2681971"/>
            <a:ext cx="598716" cy="503462"/>
          </a:xfrm>
          <a:prstGeom prst="straightConnector1">
            <a:avLst/>
          </a:prstGeom>
          <a:ln w="57150">
            <a:solidFill>
              <a:srgbClr val="FFFF00">
                <a:alpha val="49000"/>
              </a:srgbClr>
            </a:solidFill>
            <a:prstDash val="sysDot"/>
            <a:headEnd type="none" w="med" len="med"/>
            <a:tailEnd type="triangle" w="med" len="med"/>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446572" y="4512129"/>
            <a:ext cx="996044" cy="338554"/>
          </a:xfrm>
          <a:prstGeom prst="rect">
            <a:avLst/>
          </a:prstGeom>
          <a:noFill/>
        </p:spPr>
        <p:txBody>
          <a:bodyPr wrap="square" rtlCol="0">
            <a:spAutoFit/>
          </a:bodyPr>
          <a:lstStyle/>
          <a:p>
            <a:pPr algn="ctr"/>
            <a:r>
              <a:rPr lang="en-US" sz="1600" b="1" dirty="0" smtClean="0">
                <a:solidFill>
                  <a:schemeClr val="tx2"/>
                </a:solidFill>
                <a:latin typeface="Comic Sans MS" pitchFamily="66" charset="0"/>
              </a:rPr>
              <a:t>mid = x</a:t>
            </a:r>
            <a:endParaRPr lang="en-US" sz="1600" b="1" dirty="0">
              <a:solidFill>
                <a:schemeClr val="tx2"/>
              </a:solidFill>
              <a:latin typeface="Comic Sans MS" pitchFamily="66" charset="0"/>
            </a:endParaRPr>
          </a:p>
        </p:txBody>
      </p:sp>
      <p:sp>
        <p:nvSpPr>
          <p:cNvPr id="64" name="TextBox 63"/>
          <p:cNvSpPr txBox="1"/>
          <p:nvPr/>
        </p:nvSpPr>
        <p:spPr>
          <a:xfrm>
            <a:off x="2103666" y="3581405"/>
            <a:ext cx="996044" cy="338554"/>
          </a:xfrm>
          <a:prstGeom prst="rect">
            <a:avLst/>
          </a:prstGeom>
          <a:noFill/>
        </p:spPr>
        <p:txBody>
          <a:bodyPr wrap="square" rtlCol="0">
            <a:spAutoFit/>
          </a:bodyPr>
          <a:lstStyle/>
          <a:p>
            <a:pPr algn="ctr"/>
            <a:r>
              <a:rPr lang="en-US" sz="1600" b="1" dirty="0" smtClean="0">
                <a:solidFill>
                  <a:schemeClr val="tx2"/>
                </a:solidFill>
                <a:latin typeface="Comic Sans MS" pitchFamily="66" charset="0"/>
              </a:rPr>
              <a:t>x &lt; z</a:t>
            </a:r>
            <a:endParaRPr lang="en-US" sz="1600" b="1" dirty="0">
              <a:solidFill>
                <a:schemeClr val="tx2"/>
              </a:solidFill>
              <a:latin typeface="Comic Sans MS" pitchFamily="66" charset="0"/>
            </a:endParaRPr>
          </a:p>
        </p:txBody>
      </p:sp>
      <p:sp>
        <p:nvSpPr>
          <p:cNvPr id="67" name="TextBox 66"/>
          <p:cNvSpPr txBox="1"/>
          <p:nvPr/>
        </p:nvSpPr>
        <p:spPr>
          <a:xfrm>
            <a:off x="2005690" y="2658841"/>
            <a:ext cx="996044" cy="338554"/>
          </a:xfrm>
          <a:prstGeom prst="rect">
            <a:avLst/>
          </a:prstGeom>
          <a:noFill/>
        </p:spPr>
        <p:txBody>
          <a:bodyPr wrap="square" rtlCol="0">
            <a:spAutoFit/>
          </a:bodyPr>
          <a:lstStyle/>
          <a:p>
            <a:pPr algn="ctr"/>
            <a:r>
              <a:rPr lang="en-US" sz="1600" b="1" dirty="0" smtClean="0">
                <a:solidFill>
                  <a:schemeClr val="tx2"/>
                </a:solidFill>
                <a:latin typeface="Comic Sans MS" pitchFamily="66" charset="0"/>
              </a:rPr>
              <a:t>x &gt;= y</a:t>
            </a:r>
            <a:endParaRPr lang="en-US" sz="1600" b="1" dirty="0">
              <a:solidFill>
                <a:schemeClr val="tx2"/>
              </a:solidFill>
              <a:latin typeface="Comic Sans MS" pitchFamily="66" charset="0"/>
            </a:endParaRPr>
          </a:p>
        </p:txBody>
      </p:sp>
      <p:sp>
        <p:nvSpPr>
          <p:cNvPr id="85" name="TextBox 84"/>
          <p:cNvSpPr txBox="1"/>
          <p:nvPr/>
        </p:nvSpPr>
        <p:spPr>
          <a:xfrm>
            <a:off x="5263244" y="1760765"/>
            <a:ext cx="1640193" cy="1754326"/>
          </a:xfrm>
          <a:prstGeom prst="rect">
            <a:avLst/>
          </a:prstGeom>
          <a:solidFill>
            <a:schemeClr val="bg1">
              <a:lumMod val="75000"/>
            </a:schemeClr>
          </a:solidFill>
          <a:ln>
            <a:solidFill>
              <a:schemeClr val="tx1"/>
            </a:solidFill>
          </a:ln>
        </p:spPr>
        <p:txBody>
          <a:bodyPr wrap="none" rtlCol="0">
            <a:spAutoFit/>
          </a:bodyPr>
          <a:lstStyle/>
          <a:p>
            <a:pPr algn="ctr"/>
            <a:r>
              <a:rPr lang="en-US" sz="1800" b="1" dirty="0" smtClean="0">
                <a:solidFill>
                  <a:schemeClr val="tx2"/>
                </a:solidFill>
              </a:rPr>
              <a:t>1. Edge (1, 2)</a:t>
            </a:r>
          </a:p>
          <a:p>
            <a:pPr algn="ctr"/>
            <a:r>
              <a:rPr lang="en-US" sz="1800" b="1" dirty="0" smtClean="0">
                <a:solidFill>
                  <a:schemeClr val="tx2"/>
                </a:solidFill>
              </a:rPr>
              <a:t>y &lt; z</a:t>
            </a:r>
          </a:p>
          <a:p>
            <a:pPr algn="ctr"/>
            <a:r>
              <a:rPr lang="en-US" sz="1800" b="1" i="1" dirty="0" smtClean="0">
                <a:solidFill>
                  <a:schemeClr val="tx2"/>
                </a:solidFill>
              </a:rPr>
              <a:t>split point </a:t>
            </a:r>
            <a:r>
              <a:rPr lang="en-US" sz="1800" b="1" dirty="0" smtClean="0">
                <a:solidFill>
                  <a:schemeClr val="tx2"/>
                </a:solidFill>
              </a:rPr>
              <a:t>is 0</a:t>
            </a:r>
          </a:p>
          <a:p>
            <a:pPr algn="ctr"/>
            <a:r>
              <a:rPr lang="en-US" sz="1800" b="1" dirty="0" smtClean="0">
                <a:solidFill>
                  <a:schemeClr val="tx2"/>
                </a:solidFill>
              </a:rPr>
              <a:t>x: &lt; -10 .. 10 &gt;</a:t>
            </a:r>
          </a:p>
          <a:p>
            <a:pPr algn="ctr"/>
            <a:r>
              <a:rPr lang="en-US" sz="1800" b="1" dirty="0" smtClean="0">
                <a:solidFill>
                  <a:schemeClr val="tx2"/>
                </a:solidFill>
              </a:rPr>
              <a:t>y: &lt; -10 .. </a:t>
            </a:r>
            <a:r>
              <a:rPr lang="en-US" sz="1800" b="1" dirty="0" smtClean="0"/>
              <a:t>0</a:t>
            </a:r>
            <a:r>
              <a:rPr lang="en-US" sz="1800" b="1" dirty="0" smtClean="0">
                <a:solidFill>
                  <a:schemeClr val="tx2"/>
                </a:solidFill>
              </a:rPr>
              <a:t> &gt;</a:t>
            </a:r>
          </a:p>
          <a:p>
            <a:pPr algn="ctr"/>
            <a:r>
              <a:rPr lang="en-US" sz="1800" b="1" dirty="0" smtClean="0">
                <a:solidFill>
                  <a:schemeClr val="tx2"/>
                </a:solidFill>
              </a:rPr>
              <a:t>z: &lt; </a:t>
            </a:r>
            <a:r>
              <a:rPr lang="en-US" sz="1800" b="1" dirty="0" smtClean="0"/>
              <a:t>1</a:t>
            </a:r>
            <a:r>
              <a:rPr lang="en-US" sz="1800" b="1" dirty="0" smtClean="0">
                <a:solidFill>
                  <a:schemeClr val="tx2"/>
                </a:solidFill>
              </a:rPr>
              <a:t> .. 10 &gt;</a:t>
            </a:r>
            <a:endParaRPr lang="en-US" sz="1800" b="1" dirty="0">
              <a:solidFill>
                <a:schemeClr val="tx2"/>
              </a:solidFill>
            </a:endParaRPr>
          </a:p>
        </p:txBody>
      </p:sp>
      <p:sp>
        <p:nvSpPr>
          <p:cNvPr id="86" name="TextBox 85"/>
          <p:cNvSpPr txBox="1"/>
          <p:nvPr/>
        </p:nvSpPr>
        <p:spPr>
          <a:xfrm>
            <a:off x="4019551" y="3635829"/>
            <a:ext cx="1640193" cy="1754326"/>
          </a:xfrm>
          <a:prstGeom prst="rect">
            <a:avLst/>
          </a:prstGeom>
          <a:solidFill>
            <a:schemeClr val="bg1">
              <a:lumMod val="75000"/>
            </a:schemeClr>
          </a:solidFill>
          <a:ln>
            <a:solidFill>
              <a:schemeClr val="tx1"/>
            </a:solidFill>
          </a:ln>
        </p:spPr>
        <p:txBody>
          <a:bodyPr wrap="none" rtlCol="0">
            <a:spAutoFit/>
          </a:bodyPr>
          <a:lstStyle/>
          <a:p>
            <a:pPr algn="ctr"/>
            <a:r>
              <a:rPr lang="en-US" sz="1800" b="1" dirty="0" smtClean="0">
                <a:solidFill>
                  <a:schemeClr val="tx2"/>
                </a:solidFill>
              </a:rPr>
              <a:t>2. Edge (2, 3)</a:t>
            </a:r>
          </a:p>
          <a:p>
            <a:pPr algn="ctr"/>
            <a:r>
              <a:rPr lang="en-US" sz="1800" b="1" dirty="0" smtClean="0">
                <a:solidFill>
                  <a:schemeClr val="tx2"/>
                </a:solidFill>
              </a:rPr>
              <a:t>x &gt;= y</a:t>
            </a:r>
          </a:p>
          <a:p>
            <a:pPr algn="ctr"/>
            <a:r>
              <a:rPr lang="en-US" sz="1800" b="1" dirty="0" smtClean="0">
                <a:solidFill>
                  <a:schemeClr val="tx2"/>
                </a:solidFill>
              </a:rPr>
              <a:t>split point is -5</a:t>
            </a:r>
          </a:p>
          <a:p>
            <a:pPr algn="ctr"/>
            <a:r>
              <a:rPr lang="en-US" sz="1800" b="1" dirty="0" smtClean="0">
                <a:solidFill>
                  <a:schemeClr val="tx2"/>
                </a:solidFill>
              </a:rPr>
              <a:t>x: &lt; </a:t>
            </a:r>
            <a:r>
              <a:rPr lang="en-US" sz="1800" b="1" dirty="0" smtClean="0"/>
              <a:t>-5</a:t>
            </a:r>
            <a:r>
              <a:rPr lang="en-US" sz="1800" b="1" dirty="0" smtClean="0">
                <a:solidFill>
                  <a:schemeClr val="tx2"/>
                </a:solidFill>
              </a:rPr>
              <a:t> .. 10 &gt;</a:t>
            </a:r>
          </a:p>
          <a:p>
            <a:pPr algn="ctr"/>
            <a:r>
              <a:rPr lang="en-US" sz="1800" b="1" dirty="0" smtClean="0">
                <a:solidFill>
                  <a:schemeClr val="tx2"/>
                </a:solidFill>
              </a:rPr>
              <a:t>y: &lt; -10 .. </a:t>
            </a:r>
            <a:r>
              <a:rPr lang="en-US" sz="1800" b="1" dirty="0" smtClean="0"/>
              <a:t>-5</a:t>
            </a:r>
            <a:r>
              <a:rPr lang="en-US" sz="1800" b="1" dirty="0" smtClean="0">
                <a:solidFill>
                  <a:schemeClr val="tx2"/>
                </a:solidFill>
              </a:rPr>
              <a:t> &gt;</a:t>
            </a:r>
          </a:p>
          <a:p>
            <a:pPr algn="ctr"/>
            <a:r>
              <a:rPr lang="en-US" sz="1800" b="1" dirty="0" smtClean="0">
                <a:solidFill>
                  <a:schemeClr val="tx2"/>
                </a:solidFill>
              </a:rPr>
              <a:t>z: &lt; 1 .. 10 &gt;</a:t>
            </a:r>
            <a:endParaRPr lang="en-US" sz="1800" b="1" dirty="0">
              <a:solidFill>
                <a:schemeClr val="tx2"/>
              </a:solidFill>
            </a:endParaRPr>
          </a:p>
        </p:txBody>
      </p:sp>
      <p:sp>
        <p:nvSpPr>
          <p:cNvPr id="87" name="TextBox 86"/>
          <p:cNvSpPr txBox="1"/>
          <p:nvPr/>
        </p:nvSpPr>
        <p:spPr>
          <a:xfrm>
            <a:off x="5878285" y="4049489"/>
            <a:ext cx="1563248" cy="1754326"/>
          </a:xfrm>
          <a:prstGeom prst="rect">
            <a:avLst/>
          </a:prstGeom>
          <a:solidFill>
            <a:schemeClr val="bg1">
              <a:lumMod val="75000"/>
            </a:schemeClr>
          </a:solidFill>
          <a:ln>
            <a:solidFill>
              <a:schemeClr val="tx1"/>
            </a:solidFill>
          </a:ln>
        </p:spPr>
        <p:txBody>
          <a:bodyPr wrap="none" rtlCol="0">
            <a:spAutoFit/>
          </a:bodyPr>
          <a:lstStyle/>
          <a:p>
            <a:pPr algn="ctr"/>
            <a:r>
              <a:rPr lang="en-US" sz="1800" b="1" dirty="0" smtClean="0">
                <a:solidFill>
                  <a:schemeClr val="tx2"/>
                </a:solidFill>
              </a:rPr>
              <a:t>3. Edge (3, 5)</a:t>
            </a:r>
          </a:p>
          <a:p>
            <a:pPr algn="ctr"/>
            <a:r>
              <a:rPr lang="en-US" sz="1800" b="1" dirty="0" smtClean="0">
                <a:solidFill>
                  <a:schemeClr val="tx2"/>
                </a:solidFill>
              </a:rPr>
              <a:t>x &lt; z</a:t>
            </a:r>
          </a:p>
          <a:p>
            <a:pPr algn="ctr"/>
            <a:r>
              <a:rPr lang="en-US" sz="1800" b="1" dirty="0" smtClean="0">
                <a:solidFill>
                  <a:schemeClr val="tx2"/>
                </a:solidFill>
              </a:rPr>
              <a:t>split point is 2</a:t>
            </a:r>
          </a:p>
          <a:p>
            <a:pPr algn="ctr"/>
            <a:r>
              <a:rPr lang="en-US" sz="1800" b="1" dirty="0" smtClean="0">
                <a:solidFill>
                  <a:schemeClr val="tx2"/>
                </a:solidFill>
              </a:rPr>
              <a:t>x: &lt; -5 .. </a:t>
            </a:r>
            <a:r>
              <a:rPr lang="en-US" sz="1800" b="1" dirty="0" smtClean="0"/>
              <a:t>2</a:t>
            </a:r>
            <a:r>
              <a:rPr lang="en-US" sz="1800" b="1" dirty="0" smtClean="0">
                <a:solidFill>
                  <a:schemeClr val="tx2"/>
                </a:solidFill>
              </a:rPr>
              <a:t> &gt;</a:t>
            </a:r>
          </a:p>
          <a:p>
            <a:pPr algn="ctr"/>
            <a:r>
              <a:rPr lang="en-US" sz="1800" b="1" dirty="0" smtClean="0">
                <a:solidFill>
                  <a:schemeClr val="tx2"/>
                </a:solidFill>
              </a:rPr>
              <a:t>y: &lt; -10 .. -5 &gt;</a:t>
            </a:r>
          </a:p>
          <a:p>
            <a:pPr algn="ctr"/>
            <a:r>
              <a:rPr lang="en-US" sz="1800" b="1" dirty="0" smtClean="0">
                <a:solidFill>
                  <a:schemeClr val="tx2"/>
                </a:solidFill>
              </a:rPr>
              <a:t>z: &lt; </a:t>
            </a:r>
            <a:r>
              <a:rPr lang="en-US" sz="1800" b="1" dirty="0" smtClean="0"/>
              <a:t>3</a:t>
            </a:r>
            <a:r>
              <a:rPr lang="en-US" sz="1800" b="1" dirty="0" smtClean="0">
                <a:solidFill>
                  <a:schemeClr val="tx2"/>
                </a:solidFill>
              </a:rPr>
              <a:t> .. 10 &gt;</a:t>
            </a:r>
            <a:endParaRPr lang="en-US" sz="1800" b="1" dirty="0">
              <a:solidFill>
                <a:schemeClr val="tx2"/>
              </a:solidFill>
            </a:endParaRPr>
          </a:p>
        </p:txBody>
      </p:sp>
      <p:sp>
        <p:nvSpPr>
          <p:cNvPr id="88" name="TextBox 87"/>
          <p:cNvSpPr txBox="1"/>
          <p:nvPr/>
        </p:nvSpPr>
        <p:spPr>
          <a:xfrm>
            <a:off x="688521" y="5946322"/>
            <a:ext cx="7774564" cy="646331"/>
          </a:xfrm>
          <a:prstGeom prst="rect">
            <a:avLst/>
          </a:prstGeom>
          <a:solidFill>
            <a:schemeClr val="bg1">
              <a:lumMod val="60000"/>
              <a:lumOff val="40000"/>
            </a:schemeClr>
          </a:solidFill>
          <a:ln>
            <a:solidFill>
              <a:schemeClr val="tx1"/>
            </a:solidFill>
          </a:ln>
        </p:spPr>
        <p:txBody>
          <a:bodyPr wrap="none" rtlCol="0">
            <a:spAutoFit/>
          </a:bodyPr>
          <a:lstStyle/>
          <a:p>
            <a:pPr algn="ctr"/>
            <a:r>
              <a:rPr lang="en-US" sz="1800" b="1" dirty="0" smtClean="0"/>
              <a:t>Any values from the domains for </a:t>
            </a:r>
            <a:r>
              <a:rPr lang="en-US" sz="1800" b="1" dirty="0" smtClean="0">
                <a:solidFill>
                  <a:schemeClr val="tx2"/>
                </a:solidFill>
              </a:rPr>
              <a:t>x</a:t>
            </a:r>
            <a:r>
              <a:rPr lang="en-US" sz="1800" b="1" dirty="0" smtClean="0"/>
              <a:t>, </a:t>
            </a:r>
            <a:r>
              <a:rPr lang="en-US" sz="1800" b="1" dirty="0" smtClean="0">
                <a:solidFill>
                  <a:schemeClr val="tx2"/>
                </a:solidFill>
              </a:rPr>
              <a:t>y</a:t>
            </a:r>
            <a:r>
              <a:rPr lang="en-US" sz="1800" b="1" dirty="0" smtClean="0"/>
              <a:t> and </a:t>
            </a:r>
            <a:r>
              <a:rPr lang="en-US" sz="1800" b="1" dirty="0" smtClean="0">
                <a:solidFill>
                  <a:schemeClr val="tx2"/>
                </a:solidFill>
              </a:rPr>
              <a:t>z</a:t>
            </a:r>
            <a:r>
              <a:rPr lang="en-US" sz="1800" b="1" dirty="0" smtClean="0"/>
              <a:t> will execute test path </a:t>
            </a:r>
            <a:r>
              <a:rPr lang="en-US" sz="1800" b="1" dirty="0" smtClean="0">
                <a:solidFill>
                  <a:schemeClr val="tx2"/>
                </a:solidFill>
              </a:rPr>
              <a:t>[ 1 2 3 5 10 ]</a:t>
            </a:r>
          </a:p>
          <a:p>
            <a:pPr algn="ctr"/>
            <a:r>
              <a:rPr lang="en-US" sz="1800" b="1" dirty="0" smtClean="0"/>
              <a:t>For example : </a:t>
            </a:r>
            <a:r>
              <a:rPr lang="en-US" sz="1800" b="1" dirty="0" smtClean="0">
                <a:solidFill>
                  <a:schemeClr val="tx2"/>
                </a:solidFill>
              </a:rPr>
              <a:t>(x = 0, y = -10, z = 8)</a:t>
            </a:r>
            <a:endParaRPr lang="en-US" sz="18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dissolve">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dissolve">
                                      <p:cBhvr>
                                        <p:cTn id="12" dur="500"/>
                                        <p:tgtEl>
                                          <p:spTgt spid="73"/>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wipe(up)">
                                      <p:cBhvr>
                                        <p:cTn id="16" dur="1000"/>
                                        <p:tgtEl>
                                          <p:spTgt spid="75"/>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79"/>
                                        </p:tgtEl>
                                        <p:attrNameLst>
                                          <p:attrName>style.visibility</p:attrName>
                                        </p:attrNameLst>
                                      </p:cBhvr>
                                      <p:to>
                                        <p:strVal val="visible"/>
                                      </p:to>
                                    </p:set>
                                    <p:animEffect transition="in" filter="wipe(up)">
                                      <p:cBhvr>
                                        <p:cTn id="20" dur="1000"/>
                                        <p:tgtEl>
                                          <p:spTgt spid="79"/>
                                        </p:tgtEl>
                                      </p:cBhvr>
                                    </p:animEffect>
                                  </p:childTnLst>
                                </p:cTn>
                              </p:par>
                            </p:childTnLst>
                          </p:cTn>
                        </p:par>
                        <p:par>
                          <p:cTn id="21" fill="hold">
                            <p:stCondLst>
                              <p:cond delay="2500"/>
                            </p:stCondLst>
                            <p:childTnLst>
                              <p:par>
                                <p:cTn id="22" presetID="22" presetClass="entr" presetSubtype="1" fill="hold" nodeType="after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wipe(up)">
                                      <p:cBhvr>
                                        <p:cTn id="24" dur="1000"/>
                                        <p:tgtEl>
                                          <p:spTgt spid="78"/>
                                        </p:tgtEl>
                                      </p:cBhvr>
                                    </p:animEffect>
                                  </p:childTnLst>
                                </p:cTn>
                              </p:par>
                            </p:childTnLst>
                          </p:cTn>
                        </p:par>
                        <p:par>
                          <p:cTn id="25" fill="hold">
                            <p:stCondLst>
                              <p:cond delay="3500"/>
                            </p:stCondLst>
                            <p:childTnLst>
                              <p:par>
                                <p:cTn id="26" presetID="22" presetClass="entr" presetSubtype="1" fill="hold" nodeType="after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wipe(up)">
                                      <p:cBhvr>
                                        <p:cTn id="28" dur="1000"/>
                                        <p:tgtEl>
                                          <p:spTgt spid="77"/>
                                        </p:tgtEl>
                                      </p:cBhvr>
                                    </p:animEffect>
                                  </p:childTnLst>
                                </p:cTn>
                              </p:par>
                            </p:childTnLst>
                          </p:cTn>
                        </p:par>
                      </p:childTnLst>
                    </p:cTn>
                  </p:par>
                  <p:par>
                    <p:cTn id="29" fill="hold">
                      <p:stCondLst>
                        <p:cond delay="indefinite"/>
                      </p:stCondLst>
                      <p:childTnLst>
                        <p:par>
                          <p:cTn id="30" fill="hold">
                            <p:stCondLst>
                              <p:cond delay="0"/>
                            </p:stCondLst>
                            <p:childTnLst>
                              <p:par>
                                <p:cTn id="31" presetID="11" presetClass="exit" presetSubtype="0" fill="hold" nodeType="clickEffect">
                                  <p:stCondLst>
                                    <p:cond delay="0"/>
                                  </p:stCondLst>
                                  <p:childTnLst>
                                    <p:anim calcmode="discrete" valueType="str">
                                      <p:cBhvr>
                                        <p:cTn id="32" dur="1000"/>
                                        <p:tgtEl>
                                          <p:spTgt spid="75"/>
                                        </p:tgtEl>
                                        <p:attrNameLst>
                                          <p:attrName>style.visibility</p:attrName>
                                        </p:attrNameLst>
                                      </p:cBhvr>
                                      <p:tavLst>
                                        <p:tav tm="0">
                                          <p:val>
                                            <p:strVal val="hidden"/>
                                          </p:val>
                                        </p:tav>
                                        <p:tav tm="50000">
                                          <p:val>
                                            <p:strVal val="visible"/>
                                          </p:val>
                                        </p:tav>
                                      </p:tavLst>
                                    </p:anim>
                                    <p:set>
                                      <p:cBhvr>
                                        <p:cTn id="33" dur="1" fill="hold">
                                          <p:stCondLst>
                                            <p:cond delay="999"/>
                                          </p:stCondLst>
                                        </p:cTn>
                                        <p:tgtEl>
                                          <p:spTgt spid="75"/>
                                        </p:tgtEl>
                                        <p:attrNameLst>
                                          <p:attrName>style.visibility</p:attrName>
                                        </p:attrNameLst>
                                      </p:cBhvr>
                                      <p:to>
                                        <p:strVal val="hidden"/>
                                      </p:to>
                                    </p:set>
                                  </p:childTnLst>
                                </p:cTn>
                              </p:par>
                              <p:par>
                                <p:cTn id="34" presetID="11" presetClass="exit" presetSubtype="0" fill="hold" nodeType="withEffect">
                                  <p:stCondLst>
                                    <p:cond delay="0"/>
                                  </p:stCondLst>
                                  <p:childTnLst>
                                    <p:anim calcmode="discrete" valueType="str">
                                      <p:cBhvr>
                                        <p:cTn id="35" dur="1000"/>
                                        <p:tgtEl>
                                          <p:spTgt spid="79"/>
                                        </p:tgtEl>
                                        <p:attrNameLst>
                                          <p:attrName>style.visibility</p:attrName>
                                        </p:attrNameLst>
                                      </p:cBhvr>
                                      <p:tavLst>
                                        <p:tav tm="0">
                                          <p:val>
                                            <p:strVal val="hidden"/>
                                          </p:val>
                                        </p:tav>
                                        <p:tav tm="50000">
                                          <p:val>
                                            <p:strVal val="visible"/>
                                          </p:val>
                                        </p:tav>
                                      </p:tavLst>
                                    </p:anim>
                                    <p:set>
                                      <p:cBhvr>
                                        <p:cTn id="36" dur="1" fill="hold">
                                          <p:stCondLst>
                                            <p:cond delay="999"/>
                                          </p:stCondLst>
                                        </p:cTn>
                                        <p:tgtEl>
                                          <p:spTgt spid="79"/>
                                        </p:tgtEl>
                                        <p:attrNameLst>
                                          <p:attrName>style.visibility</p:attrName>
                                        </p:attrNameLst>
                                      </p:cBhvr>
                                      <p:to>
                                        <p:strVal val="hidden"/>
                                      </p:to>
                                    </p:set>
                                  </p:childTnLst>
                                </p:cTn>
                              </p:par>
                              <p:par>
                                <p:cTn id="37" presetID="11" presetClass="exit" presetSubtype="0" fill="hold" nodeType="withEffect">
                                  <p:stCondLst>
                                    <p:cond delay="0"/>
                                  </p:stCondLst>
                                  <p:childTnLst>
                                    <p:anim calcmode="discrete" valueType="str">
                                      <p:cBhvr>
                                        <p:cTn id="38" dur="1000"/>
                                        <p:tgtEl>
                                          <p:spTgt spid="78"/>
                                        </p:tgtEl>
                                        <p:attrNameLst>
                                          <p:attrName>style.visibility</p:attrName>
                                        </p:attrNameLst>
                                      </p:cBhvr>
                                      <p:tavLst>
                                        <p:tav tm="0">
                                          <p:val>
                                            <p:strVal val="hidden"/>
                                          </p:val>
                                        </p:tav>
                                        <p:tav tm="50000">
                                          <p:val>
                                            <p:strVal val="visible"/>
                                          </p:val>
                                        </p:tav>
                                      </p:tavLst>
                                    </p:anim>
                                    <p:set>
                                      <p:cBhvr>
                                        <p:cTn id="39" dur="1" fill="hold">
                                          <p:stCondLst>
                                            <p:cond delay="999"/>
                                          </p:stCondLst>
                                        </p:cTn>
                                        <p:tgtEl>
                                          <p:spTgt spid="78"/>
                                        </p:tgtEl>
                                        <p:attrNameLst>
                                          <p:attrName>style.visibility</p:attrName>
                                        </p:attrNameLst>
                                      </p:cBhvr>
                                      <p:to>
                                        <p:strVal val="hidden"/>
                                      </p:to>
                                    </p:set>
                                  </p:childTnLst>
                                </p:cTn>
                              </p:par>
                              <p:par>
                                <p:cTn id="40" presetID="11" presetClass="exit" presetSubtype="0" fill="hold" nodeType="withEffect">
                                  <p:stCondLst>
                                    <p:cond delay="0"/>
                                  </p:stCondLst>
                                  <p:childTnLst>
                                    <p:anim calcmode="discrete" valueType="str">
                                      <p:cBhvr>
                                        <p:cTn id="41" dur="1000"/>
                                        <p:tgtEl>
                                          <p:spTgt spid="77"/>
                                        </p:tgtEl>
                                        <p:attrNameLst>
                                          <p:attrName>style.visibility</p:attrName>
                                        </p:attrNameLst>
                                      </p:cBhvr>
                                      <p:tavLst>
                                        <p:tav tm="0">
                                          <p:val>
                                            <p:strVal val="hidden"/>
                                          </p:val>
                                        </p:tav>
                                        <p:tav tm="50000">
                                          <p:val>
                                            <p:strVal val="visible"/>
                                          </p:val>
                                        </p:tav>
                                      </p:tavLst>
                                    </p:anim>
                                    <p:set>
                                      <p:cBhvr>
                                        <p:cTn id="42" dur="1" fill="hold">
                                          <p:stCondLst>
                                            <p:cond delay="999"/>
                                          </p:stCondLst>
                                        </p:cTn>
                                        <p:tgtEl>
                                          <p:spTgt spid="77"/>
                                        </p:tgtEl>
                                        <p:attrNameLst>
                                          <p:attrName>style.visibility</p:attrName>
                                        </p:attrNameLst>
                                      </p:cBhvr>
                                      <p:to>
                                        <p:strVal val="hidden"/>
                                      </p:to>
                                    </p:set>
                                  </p:childTnLst>
                                </p:cTn>
                              </p:par>
                            </p:childTnLst>
                          </p:cTn>
                        </p:par>
                        <p:par>
                          <p:cTn id="43" fill="hold">
                            <p:stCondLst>
                              <p:cond delay="1000"/>
                            </p:stCondLst>
                            <p:childTnLst>
                              <p:par>
                                <p:cTn id="44" presetID="9" presetClass="entr" presetSubtype="0" fill="hold" grpId="0" nodeType="afterEffect">
                                  <p:stCondLst>
                                    <p:cond delay="0"/>
                                  </p:stCondLst>
                                  <p:childTnLst>
                                    <p:set>
                                      <p:cBhvr>
                                        <p:cTn id="45" dur="1" fill="hold">
                                          <p:stCondLst>
                                            <p:cond delay="0"/>
                                          </p:stCondLst>
                                        </p:cTn>
                                        <p:tgtEl>
                                          <p:spTgt spid="85"/>
                                        </p:tgtEl>
                                        <p:attrNameLst>
                                          <p:attrName>style.visibility</p:attrName>
                                        </p:attrNameLst>
                                      </p:cBhvr>
                                      <p:to>
                                        <p:strVal val="visible"/>
                                      </p:to>
                                    </p:set>
                                    <p:animEffect transition="in" filter="dissolve">
                                      <p:cBhvr>
                                        <p:cTn id="46" dur="500"/>
                                        <p:tgtEl>
                                          <p:spTgt spid="85"/>
                                        </p:tgtEl>
                                      </p:cBhvr>
                                    </p:animEffect>
                                  </p:childTnLst>
                                </p:cTn>
                              </p:par>
                              <p:par>
                                <p:cTn id="47" presetID="22" presetClass="entr" presetSubtype="1" fill="hold" nodeType="with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up)">
                                      <p:cBhvr>
                                        <p:cTn id="49" dur="1000"/>
                                        <p:tgtEl>
                                          <p:spTgt spid="75"/>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dissolve">
                                      <p:cBhvr>
                                        <p:cTn id="54" dur="500"/>
                                        <p:tgtEl>
                                          <p:spTgt spid="86"/>
                                        </p:tgtEl>
                                      </p:cBhvr>
                                    </p:animEffect>
                                  </p:childTnLst>
                                </p:cTn>
                              </p:par>
                              <p:par>
                                <p:cTn id="55" presetID="22" presetClass="entr" presetSubtype="1" fill="hold" nodeType="with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wipe(up)">
                                      <p:cBhvr>
                                        <p:cTn id="57" dur="1000"/>
                                        <p:tgtEl>
                                          <p:spTgt spid="79"/>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dissolve">
                                      <p:cBhvr>
                                        <p:cTn id="62" dur="500"/>
                                        <p:tgtEl>
                                          <p:spTgt spid="87"/>
                                        </p:tgtEl>
                                      </p:cBhvr>
                                    </p:animEffect>
                                  </p:childTnLst>
                                </p:cTn>
                              </p:par>
                              <p:par>
                                <p:cTn id="63" presetID="22" presetClass="entr" presetSubtype="1" fill="hold" nodeType="with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up)">
                                      <p:cBhvr>
                                        <p:cTn id="65" dur="1000"/>
                                        <p:tgtEl>
                                          <p:spTgt spid="78"/>
                                        </p:tgtEl>
                                      </p:cBhvr>
                                    </p:animEffect>
                                  </p:childTnLst>
                                </p:cTn>
                              </p:par>
                            </p:childTnLst>
                          </p:cTn>
                        </p:par>
                        <p:par>
                          <p:cTn id="66" fill="hold">
                            <p:stCondLst>
                              <p:cond delay="1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1000"/>
                                        <p:tgtEl>
                                          <p:spTgt spid="77"/>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88"/>
                                        </p:tgtEl>
                                        <p:attrNameLst>
                                          <p:attrName>style.visibility</p:attrName>
                                        </p:attrNameLst>
                                      </p:cBhvr>
                                      <p:to>
                                        <p:strVal val="visible"/>
                                      </p:to>
                                    </p:set>
                                    <p:animEffect transition="in" filter="dissolve">
                                      <p:cBhvr>
                                        <p:cTn id="74"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85" grpId="0" animBg="1"/>
      <p:bldP spid="86" grpId="0" animBg="1"/>
      <p:bldP spid="87" grpId="0" animBg="1"/>
      <p:bldP spid="8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ATDG Adoption</a:t>
            </a:r>
            <a:endParaRPr lang="en-US" dirty="0"/>
          </a:p>
        </p:txBody>
      </p:sp>
      <p:sp>
        <p:nvSpPr>
          <p:cNvPr id="3" name="Content Placeholder 2"/>
          <p:cNvSpPr>
            <a:spLocks noGrp="1"/>
          </p:cNvSpPr>
          <p:nvPr>
            <p:ph idx="1"/>
          </p:nvPr>
        </p:nvSpPr>
        <p:spPr>
          <a:xfrm>
            <a:off x="0" y="784245"/>
            <a:ext cx="9144000" cy="5796117"/>
          </a:xfrm>
        </p:spPr>
        <p:txBody>
          <a:bodyPr/>
          <a:lstStyle/>
          <a:p>
            <a:r>
              <a:rPr lang="en-US" dirty="0" smtClean="0"/>
              <a:t>These algorithms are </a:t>
            </a:r>
            <a:r>
              <a:rPr lang="en-US" dirty="0" smtClean="0">
                <a:solidFill>
                  <a:schemeClr val="tx2"/>
                </a:solidFill>
              </a:rPr>
              <a:t>very complicated</a:t>
            </a:r>
          </a:p>
          <a:p>
            <a:pPr lvl="1"/>
            <a:r>
              <a:rPr lang="en-US" sz="2400" dirty="0" smtClean="0"/>
              <a:t>But very </a:t>
            </a:r>
            <a:r>
              <a:rPr lang="en-US" sz="2400" dirty="0" smtClean="0">
                <a:solidFill>
                  <a:schemeClr val="tx2"/>
                </a:solidFill>
              </a:rPr>
              <a:t>powerful</a:t>
            </a:r>
          </a:p>
          <a:p>
            <a:r>
              <a:rPr lang="en-US" dirty="0" smtClean="0">
                <a:solidFill>
                  <a:schemeClr val="tx2"/>
                </a:solidFill>
              </a:rPr>
              <a:t>Four companies</a:t>
            </a:r>
            <a:r>
              <a:rPr lang="en-US" dirty="0" smtClean="0"/>
              <a:t> have attempted to </a:t>
            </a:r>
            <a:r>
              <a:rPr lang="en-US" dirty="0" smtClean="0">
                <a:solidFill>
                  <a:schemeClr val="tx2"/>
                </a:solidFill>
              </a:rPr>
              <a:t>build commercial tools</a:t>
            </a:r>
            <a:r>
              <a:rPr lang="en-US" dirty="0" smtClean="0"/>
              <a:t> based on these or similar algorithms</a:t>
            </a:r>
          </a:p>
          <a:p>
            <a:pPr lvl="1"/>
            <a:r>
              <a:rPr lang="en-US" sz="2400" dirty="0" smtClean="0"/>
              <a:t>Two failed and only generate </a:t>
            </a:r>
            <a:r>
              <a:rPr lang="en-US" sz="2400" dirty="0" smtClean="0">
                <a:solidFill>
                  <a:schemeClr val="tx2"/>
                </a:solidFill>
              </a:rPr>
              <a:t>random values</a:t>
            </a:r>
          </a:p>
          <a:p>
            <a:pPr lvl="1"/>
            <a:r>
              <a:rPr lang="en-US" sz="2400" dirty="0" err="1" smtClean="0">
                <a:solidFill>
                  <a:schemeClr val="tx2"/>
                </a:solidFill>
              </a:rPr>
              <a:t>Agitar</a:t>
            </a:r>
            <a:r>
              <a:rPr lang="en-US" sz="2400" dirty="0" smtClean="0"/>
              <a:t> created </a:t>
            </a:r>
            <a:r>
              <a:rPr lang="en-US" sz="2400" dirty="0" smtClean="0">
                <a:solidFill>
                  <a:schemeClr val="tx2"/>
                </a:solidFill>
              </a:rPr>
              <a:t>Agitator</a:t>
            </a:r>
            <a:r>
              <a:rPr lang="en-US" sz="2400" dirty="0" smtClean="0"/>
              <a:t>, which uses algorithms similar to DDR …</a:t>
            </a:r>
          </a:p>
          <a:p>
            <a:pPr lvl="1"/>
            <a:r>
              <a:rPr lang="en-US" sz="2400" dirty="0" smtClean="0"/>
              <a:t>Agitator is now owned by </a:t>
            </a:r>
            <a:r>
              <a:rPr lang="en-US" sz="2400" dirty="0" smtClean="0">
                <a:solidFill>
                  <a:schemeClr val="tx2"/>
                </a:solidFill>
              </a:rPr>
              <a:t>McCabe</a:t>
            </a:r>
            <a:r>
              <a:rPr lang="en-US" sz="2400" dirty="0" smtClean="0"/>
              <a:t> software</a:t>
            </a:r>
          </a:p>
          <a:p>
            <a:pPr lvl="1"/>
            <a:r>
              <a:rPr lang="en-US" sz="2400" dirty="0" err="1" smtClean="0">
                <a:solidFill>
                  <a:schemeClr val="tx2"/>
                </a:solidFill>
              </a:rPr>
              <a:t>Pex</a:t>
            </a:r>
            <a:r>
              <a:rPr lang="en-US" sz="2400" dirty="0" smtClean="0">
                <a:solidFill>
                  <a:schemeClr val="tx2"/>
                </a:solidFill>
              </a:rPr>
              <a:t> </a:t>
            </a:r>
            <a:r>
              <a:rPr lang="en-US" sz="2400" dirty="0" smtClean="0"/>
              <a:t>at </a:t>
            </a:r>
            <a:r>
              <a:rPr lang="en-US" sz="2400" dirty="0" err="1" smtClean="0"/>
              <a:t>MicroSoft</a:t>
            </a:r>
            <a:r>
              <a:rPr lang="en-US" sz="2400" dirty="0" smtClean="0"/>
              <a:t> is also similar</a:t>
            </a:r>
            <a:endParaRPr lang="en-US" dirty="0" smtClean="0"/>
          </a:p>
          <a:p>
            <a:r>
              <a:rPr lang="en-US" dirty="0" smtClean="0">
                <a:solidFill>
                  <a:schemeClr val="tx2"/>
                </a:solidFill>
              </a:rPr>
              <a:t>Search-based</a:t>
            </a:r>
            <a:r>
              <a:rPr lang="en-US" dirty="0" smtClean="0"/>
              <a:t> procedures are easier but less effective</a:t>
            </a:r>
          </a:p>
          <a:p>
            <a:r>
              <a:rPr lang="en-US" dirty="0" smtClean="0"/>
              <a:t>A major question is how to solve ATDG </a:t>
            </a:r>
            <a:r>
              <a:rPr lang="en-US" dirty="0" smtClean="0">
                <a:solidFill>
                  <a:srgbClr val="FFFF00"/>
                </a:solidFill>
              </a:rPr>
              <a:t>beyond</a:t>
            </a:r>
            <a:r>
              <a:rPr lang="en-US" dirty="0" smtClean="0"/>
              <a:t> the unit testing level ?</a:t>
            </a:r>
          </a:p>
          <a:p>
            <a:pPr lvl="1"/>
            <a:r>
              <a:rPr lang="en-US" sz="2400" dirty="0" smtClean="0"/>
              <a:t>For example … </a:t>
            </a:r>
            <a:r>
              <a:rPr lang="en-US" sz="2400" dirty="0" smtClean="0">
                <a:solidFill>
                  <a:schemeClr val="tx2"/>
                </a:solidFill>
              </a:rPr>
              <a:t>web applications</a:t>
            </a:r>
            <a:r>
              <a:rPr lang="en-US" sz="2400" dirty="0" smtClean="0"/>
              <a:t> ?</a:t>
            </a:r>
            <a:endParaRPr lang="en-US" sz="2400" dirty="0"/>
          </a:p>
        </p:txBody>
      </p:sp>
      <p:sp>
        <p:nvSpPr>
          <p:cNvPr id="4" name="Date Placeholder 3"/>
          <p:cNvSpPr>
            <a:spLocks noGrp="1"/>
          </p:cNvSpPr>
          <p:nvPr>
            <p:ph type="dt" sz="half" idx="10"/>
          </p:nvPr>
        </p:nvSpPr>
        <p:spPr/>
        <p:txBody>
          <a:bodyPr/>
          <a:lstStyle/>
          <a:p>
            <a:pPr>
              <a:defRPr/>
            </a:pPr>
            <a:r>
              <a:rPr lang="en-US" altLang="zh-CN" smtClean="0"/>
              <a:t>GTAC, October 2010</a:t>
            </a:r>
            <a:endParaRPr lang="en-US" altLang="zh-CN" dirty="0"/>
          </a:p>
        </p:txBody>
      </p:sp>
      <p:sp>
        <p:nvSpPr>
          <p:cNvPr id="5" name="Footer Placeholder 4"/>
          <p:cNvSpPr>
            <a:spLocks noGrp="1"/>
          </p:cNvSpPr>
          <p:nvPr>
            <p:ph type="ftr" sz="quarter" idx="11"/>
          </p:nvPr>
        </p:nvSpPr>
        <p:spPr/>
        <p:txBody>
          <a:bodyPr/>
          <a:lstStyle/>
          <a:p>
            <a:pPr>
              <a:defRPr/>
            </a:pPr>
            <a:r>
              <a:rPr lang="en-US" altLang="zh-CN" smtClean="0"/>
              <a:t>©  Jeff Offutt</a:t>
            </a:r>
            <a:endParaRPr lang="en-US" altLang="zh-CN" dirty="0"/>
          </a:p>
        </p:txBody>
      </p:sp>
      <p:sp>
        <p:nvSpPr>
          <p:cNvPr id="6" name="Slide Number Placeholder 5"/>
          <p:cNvSpPr>
            <a:spLocks noGrp="1"/>
          </p:cNvSpPr>
          <p:nvPr>
            <p:ph type="sldNum" sz="quarter" idx="12"/>
          </p:nvPr>
        </p:nvSpPr>
        <p:spPr/>
        <p:txBody>
          <a:bodyPr/>
          <a:lstStyle/>
          <a:p>
            <a:pPr>
              <a:defRPr/>
            </a:pPr>
            <a:fld id="{0DC9CB03-E83B-49A3-95A8-3CE1C35F1E70}" type="slidenum">
              <a:rPr lang="zh-CN" altLang="en-US" smtClean="0"/>
              <a:pPr>
                <a:defRPr/>
              </a:pPr>
              <a:t>22</a:t>
            </a:fld>
            <a:endParaRPr lang="en-US" altLang="zh-C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Date Placeholder 2"/>
          <p:cNvSpPr>
            <a:spLocks noGrp="1"/>
          </p:cNvSpPr>
          <p:nvPr>
            <p:ph type="dt" sz="half" idx="10"/>
          </p:nvPr>
        </p:nvSpPr>
        <p:spPr/>
        <p:txBody>
          <a:bodyPr/>
          <a:lstStyle/>
          <a:p>
            <a:pPr>
              <a:defRPr/>
            </a:pPr>
            <a:r>
              <a:rPr lang="en-US" altLang="zh-CN" smtClean="0"/>
              <a:t>GTAC, October 2010</a:t>
            </a:r>
            <a:endParaRPr lang="en-US" altLang="zh-CN" dirty="0"/>
          </a:p>
        </p:txBody>
      </p:sp>
      <p:sp>
        <p:nvSpPr>
          <p:cNvPr id="4" name="Footer Placeholder 3"/>
          <p:cNvSpPr>
            <a:spLocks noGrp="1"/>
          </p:cNvSpPr>
          <p:nvPr>
            <p:ph type="ftr" sz="quarter" idx="11"/>
          </p:nvPr>
        </p:nvSpPr>
        <p:spPr/>
        <p:txBody>
          <a:bodyPr/>
          <a:lstStyle/>
          <a:p>
            <a:pPr>
              <a:defRPr/>
            </a:pPr>
            <a:r>
              <a:rPr lang="en-US" altLang="zh-CN" smtClean="0"/>
              <a:t>©  Jeff Offutt</a:t>
            </a:r>
            <a:endParaRPr lang="en-US" altLang="zh-CN"/>
          </a:p>
        </p:txBody>
      </p:sp>
      <p:sp>
        <p:nvSpPr>
          <p:cNvPr id="5" name="Slide Number Placeholder 4"/>
          <p:cNvSpPr>
            <a:spLocks noGrp="1"/>
          </p:cNvSpPr>
          <p:nvPr>
            <p:ph type="sldNum" sz="quarter" idx="12"/>
          </p:nvPr>
        </p:nvSpPr>
        <p:spPr/>
        <p:txBody>
          <a:bodyPr/>
          <a:lstStyle/>
          <a:p>
            <a:pPr>
              <a:defRPr/>
            </a:pPr>
            <a:fld id="{1D0F80E7-B056-4C76-86F1-135BF336DD8E}" type="slidenum">
              <a:rPr lang="zh-CN" altLang="en-US" smtClean="0"/>
              <a:pPr>
                <a:defRPr/>
              </a:pPr>
              <a:t>23</a:t>
            </a:fld>
            <a:endParaRPr lang="en-US" altLang="zh-CN"/>
          </a:p>
        </p:txBody>
      </p:sp>
      <p:sp>
        <p:nvSpPr>
          <p:cNvPr id="7" name="Content Placeholder 2"/>
          <p:cNvSpPr txBox="1">
            <a:spLocks/>
          </p:cNvSpPr>
          <p:nvPr/>
        </p:nvSpPr>
        <p:spPr>
          <a:xfrm>
            <a:off x="1056313" y="977462"/>
            <a:ext cx="7031421" cy="5549461"/>
          </a:xfrm>
          <a:prstGeom prst="rect">
            <a:avLst/>
          </a:prstGeom>
          <a:solidFill>
            <a:srgbClr val="3333CC"/>
          </a:solidFill>
          <a:ln w="28575">
            <a:solidFill>
              <a:srgbClr val="000000"/>
            </a:solidFill>
          </a:ln>
          <a:effectLst>
            <a:outerShdw blurRad="50800" dist="127000" dir="2700000" algn="tl" rotWithShape="0">
              <a:prstClr val="black">
                <a:alpha val="40000"/>
              </a:prstClr>
            </a:outerShdw>
          </a:effectLst>
        </p:spPr>
        <p:txBody>
          <a:bodyPr/>
          <a:lstStyle/>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The Cost of Not Testing</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Automatic Test Data Generators</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Dynamic Domain Reduction</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Input Validation Testing</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Bypass Testing</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Research to Practice</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Summary</a:t>
            </a:r>
          </a:p>
        </p:txBody>
      </p:sp>
      <p:sp>
        <p:nvSpPr>
          <p:cNvPr id="8" name="Rectangle 7"/>
          <p:cNvSpPr/>
          <p:nvPr/>
        </p:nvSpPr>
        <p:spPr>
          <a:xfrm>
            <a:off x="1126515" y="3425477"/>
            <a:ext cx="4851375" cy="716272"/>
          </a:xfrm>
          <a:prstGeom prst="rect">
            <a:avLst/>
          </a:prstGeom>
          <a:solidFill>
            <a:srgbClr val="FFFF00">
              <a:alpha val="4902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noFill/>
        </p:spPr>
        <p:txBody>
          <a:bodyPr/>
          <a:lstStyle/>
          <a:p>
            <a:r>
              <a:rPr lang="en-US" altLang="zh-CN" smtClean="0"/>
              <a:t>©  Jeff Offutt</a:t>
            </a:r>
          </a:p>
        </p:txBody>
      </p:sp>
      <p:sp>
        <p:nvSpPr>
          <p:cNvPr id="29699" name="Slide Number Placeholder 5"/>
          <p:cNvSpPr>
            <a:spLocks noGrp="1"/>
          </p:cNvSpPr>
          <p:nvPr>
            <p:ph type="sldNum" sz="quarter" idx="12"/>
          </p:nvPr>
        </p:nvSpPr>
        <p:spPr>
          <a:noFill/>
        </p:spPr>
        <p:txBody>
          <a:bodyPr/>
          <a:lstStyle/>
          <a:p>
            <a:fld id="{84E1E54F-1DF2-47D3-BC86-8BBBBFF7A2C0}" type="slidenum">
              <a:rPr lang="zh-CN" altLang="en-US" smtClean="0"/>
              <a:pPr/>
              <a:t>24</a:t>
            </a:fld>
            <a:endParaRPr lang="en-US" altLang="zh-CN" smtClean="0"/>
          </a:p>
        </p:txBody>
      </p:sp>
      <p:sp>
        <p:nvSpPr>
          <p:cNvPr id="29700" name="Rectangle 2"/>
          <p:cNvSpPr>
            <a:spLocks noGrp="1" noChangeArrowheads="1"/>
          </p:cNvSpPr>
          <p:nvPr>
            <p:ph type="title"/>
          </p:nvPr>
        </p:nvSpPr>
        <p:spPr/>
        <p:txBody>
          <a:bodyPr/>
          <a:lstStyle/>
          <a:p>
            <a:r>
              <a:rPr lang="en-US" smtClean="0"/>
              <a:t>Validating Inputs</a:t>
            </a:r>
          </a:p>
        </p:txBody>
      </p:sp>
      <p:sp>
        <p:nvSpPr>
          <p:cNvPr id="306179" name="Rectangle 3"/>
          <p:cNvSpPr>
            <a:spLocks noGrp="1" noChangeArrowheads="1"/>
          </p:cNvSpPr>
          <p:nvPr>
            <p:ph type="body" idx="1"/>
          </p:nvPr>
        </p:nvSpPr>
        <p:spPr>
          <a:xfrm>
            <a:off x="138113" y="2125980"/>
            <a:ext cx="8867775" cy="4343083"/>
          </a:xfrm>
        </p:spPr>
        <p:txBody>
          <a:bodyPr/>
          <a:lstStyle/>
          <a:p>
            <a:r>
              <a:rPr lang="en-US" sz="2800" dirty="0" smtClean="0"/>
              <a:t>Before starting to process inputs, wisely written programs check that the </a:t>
            </a:r>
            <a:r>
              <a:rPr lang="en-US" sz="2800" u="sng" dirty="0" smtClean="0">
                <a:solidFill>
                  <a:schemeClr val="tx2"/>
                </a:solidFill>
              </a:rPr>
              <a:t>inputs are valid</a:t>
            </a:r>
            <a:endParaRPr lang="en-US" sz="2800" u="sng" dirty="0" smtClean="0"/>
          </a:p>
          <a:p>
            <a:pPr lvl="1"/>
            <a:endParaRPr lang="en-US" sz="2400" dirty="0" smtClean="0"/>
          </a:p>
          <a:p>
            <a:r>
              <a:rPr lang="en-US" sz="2800" dirty="0" smtClean="0"/>
              <a:t>How should a program </a:t>
            </a:r>
            <a:r>
              <a:rPr lang="en-US" sz="2800" u="sng" dirty="0" smtClean="0">
                <a:solidFill>
                  <a:schemeClr val="tx2"/>
                </a:solidFill>
              </a:rPr>
              <a:t>recognize</a:t>
            </a:r>
            <a:r>
              <a:rPr lang="en-US" sz="2800" dirty="0" smtClean="0"/>
              <a:t> invalid inputs ?</a:t>
            </a:r>
          </a:p>
          <a:p>
            <a:pPr lvl="1"/>
            <a:endParaRPr lang="en-US" sz="2400" dirty="0" smtClean="0"/>
          </a:p>
          <a:p>
            <a:r>
              <a:rPr lang="en-US" sz="2800" dirty="0" smtClean="0"/>
              <a:t>What should a program </a:t>
            </a:r>
            <a:r>
              <a:rPr lang="en-US" sz="2800" u="sng" dirty="0" smtClean="0">
                <a:solidFill>
                  <a:schemeClr val="tx2"/>
                </a:solidFill>
              </a:rPr>
              <a:t>do with</a:t>
            </a:r>
            <a:r>
              <a:rPr lang="en-US" sz="2800" dirty="0" smtClean="0"/>
              <a:t> invalid inputs ?</a:t>
            </a:r>
          </a:p>
          <a:p>
            <a:pPr lvl="1"/>
            <a:endParaRPr lang="en-US" dirty="0" smtClean="0"/>
          </a:p>
          <a:p>
            <a:r>
              <a:rPr lang="en-US" dirty="0" smtClean="0"/>
              <a:t>It is easy to write input </a:t>
            </a:r>
            <a:r>
              <a:rPr lang="en-US" dirty="0" err="1" smtClean="0"/>
              <a:t>validators</a:t>
            </a:r>
            <a:r>
              <a:rPr lang="en-US" dirty="0" smtClean="0"/>
              <a:t> – but also easy to make mistakes !</a:t>
            </a:r>
          </a:p>
        </p:txBody>
      </p:sp>
      <p:sp>
        <p:nvSpPr>
          <p:cNvPr id="306180" name="Text Box 4"/>
          <p:cNvSpPr txBox="1">
            <a:spLocks noChangeArrowheads="1"/>
          </p:cNvSpPr>
          <p:nvPr/>
        </p:nvSpPr>
        <p:spPr bwMode="auto">
          <a:xfrm>
            <a:off x="136525" y="984568"/>
            <a:ext cx="8872538" cy="1050925"/>
          </a:xfrm>
          <a:prstGeom prst="rect">
            <a:avLst/>
          </a:prstGeom>
          <a:solidFill>
            <a:srgbClr val="0033CC"/>
          </a:solidFill>
          <a:ln w="19050">
            <a:solidFill>
              <a:srgbClr val="000000"/>
            </a:solidFill>
            <a:miter lim="800000"/>
            <a:headEnd type="none" w="sm" len="sm"/>
            <a:tailEnd type="none" w="sm" len="sm"/>
          </a:ln>
          <a:effectLst/>
        </p:spPr>
        <p:txBody>
          <a:bodyPr>
            <a:spAutoFit/>
          </a:bodyPr>
          <a:lstStyle/>
          <a:p>
            <a:pPr algn="ctr">
              <a:defRPr/>
            </a:pPr>
            <a:r>
              <a:rPr lang="en-US" altLang="zh-CN" sz="2800" u="sng" dirty="0">
                <a:solidFill>
                  <a:schemeClr val="tx2"/>
                </a:solidFill>
                <a:effectLst>
                  <a:outerShdw blurRad="38100" dist="38100" dir="2700000" algn="tl">
                    <a:srgbClr val="000000"/>
                  </a:outerShdw>
                </a:effectLst>
                <a:ea typeface="宋体" charset="-122"/>
              </a:rPr>
              <a:t>Input Validation</a:t>
            </a:r>
          </a:p>
          <a:p>
            <a:pPr algn="ctr">
              <a:lnSpc>
                <a:spcPct val="90000"/>
              </a:lnSpc>
              <a:spcBef>
                <a:spcPct val="30000"/>
              </a:spcBef>
              <a:buSzPct val="85000"/>
              <a:defRPr/>
            </a:pPr>
            <a:r>
              <a:rPr lang="en-US" altLang="zh-CN" sz="2800" dirty="0">
                <a:solidFill>
                  <a:schemeClr val="tx2"/>
                </a:solidFill>
                <a:effectLst>
                  <a:outerShdw blurRad="38100" dist="38100" dir="2700000" algn="tl">
                    <a:srgbClr val="000000"/>
                  </a:outerShdw>
                </a:effectLst>
                <a:ea typeface="宋体" charset="-122"/>
              </a:rPr>
              <a:t>Deciding if input values can be processed by the software</a:t>
            </a:r>
            <a:endParaRPr lang="en-US" sz="2800" dirty="0">
              <a:solidFill>
                <a:schemeClr val="tx2"/>
              </a:solidFill>
              <a:effectLst>
                <a:outerShdw blurRad="38100" dist="38100" dir="2700000" algn="tl">
                  <a:srgbClr val="000000"/>
                </a:outerShdw>
              </a:effectLst>
              <a:ea typeface="宋体" charset="-122"/>
            </a:endParaRPr>
          </a:p>
        </p:txBody>
      </p:sp>
      <p:sp>
        <p:nvSpPr>
          <p:cNvPr id="29703" name="Date Placeholder 7"/>
          <p:cNvSpPr>
            <a:spLocks noGrp="1"/>
          </p:cNvSpPr>
          <p:nvPr>
            <p:ph type="dt" sz="quarter" idx="10"/>
          </p:nvPr>
        </p:nvSpPr>
        <p:spPr>
          <a:noFill/>
        </p:spPr>
        <p:txBody>
          <a:bodyPr/>
          <a:lstStyle/>
          <a:p>
            <a:r>
              <a:rPr lang="en-US" altLang="zh-CN" smtClean="0"/>
              <a:t>GTAC, October 2010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6180"/>
                                        </p:tgtEl>
                                        <p:attrNameLst>
                                          <p:attrName>style.visibility</p:attrName>
                                        </p:attrNameLst>
                                      </p:cBhvr>
                                      <p:to>
                                        <p:strVal val="visible"/>
                                      </p:to>
                                    </p:set>
                                    <p:animEffect transition="in" filter="dissolve">
                                      <p:cBhvr>
                                        <p:cTn id="7" dur="1000"/>
                                        <p:tgtEl>
                                          <p:spTgt spid="30618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06179">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06179">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06179">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061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9" grpId="0" build="p"/>
      <p:bldP spid="3061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Representing Input Domains</a:t>
            </a:r>
            <a:endParaRPr lang="en-US" dirty="0"/>
          </a:p>
        </p:txBody>
      </p:sp>
      <p:sp>
        <p:nvSpPr>
          <p:cNvPr id="3" name="Content Placeholder 2"/>
          <p:cNvSpPr>
            <a:spLocks noGrp="1"/>
          </p:cNvSpPr>
          <p:nvPr>
            <p:ph idx="1"/>
          </p:nvPr>
        </p:nvSpPr>
        <p:spPr>
          <a:xfrm>
            <a:off x="0" y="818535"/>
            <a:ext cx="9144000" cy="1227435"/>
          </a:xfrm>
        </p:spPr>
        <p:txBody>
          <a:bodyPr/>
          <a:lstStyle/>
          <a:p>
            <a:r>
              <a:rPr lang="en-US" dirty="0" smtClean="0"/>
              <a:t>Goal domains are often </a:t>
            </a:r>
            <a:r>
              <a:rPr lang="en-US" dirty="0" smtClean="0">
                <a:solidFill>
                  <a:schemeClr val="tx2"/>
                </a:solidFill>
              </a:rPr>
              <a:t>irregular</a:t>
            </a:r>
          </a:p>
          <a:p>
            <a:r>
              <a:rPr lang="en-US" dirty="0" smtClean="0">
                <a:solidFill>
                  <a:schemeClr val="tx2"/>
                </a:solidFill>
              </a:rPr>
              <a:t>Goal</a:t>
            </a:r>
            <a:r>
              <a:rPr lang="en-US" dirty="0" smtClean="0"/>
              <a:t> domain for </a:t>
            </a:r>
            <a:r>
              <a:rPr lang="en-US" dirty="0" smtClean="0">
                <a:solidFill>
                  <a:schemeClr val="tx2"/>
                </a:solidFill>
              </a:rPr>
              <a:t>credit cards</a:t>
            </a:r>
            <a:r>
              <a:rPr lang="en-US" baseline="30000" dirty="0" smtClean="0"/>
              <a:t>†</a:t>
            </a:r>
          </a:p>
        </p:txBody>
      </p:sp>
      <p:sp>
        <p:nvSpPr>
          <p:cNvPr id="4" name="Date Placeholder 3"/>
          <p:cNvSpPr>
            <a:spLocks noGrp="1"/>
          </p:cNvSpPr>
          <p:nvPr>
            <p:ph type="dt" sz="half" idx="10"/>
          </p:nvPr>
        </p:nvSpPr>
        <p:spPr/>
        <p:txBody>
          <a:bodyPr/>
          <a:lstStyle/>
          <a:p>
            <a:pPr>
              <a:defRPr/>
            </a:pPr>
            <a:r>
              <a:rPr lang="en-US" altLang="zh-CN" smtClean="0"/>
              <a:t>GTAC, October 2010</a:t>
            </a:r>
            <a:endParaRPr lang="en-US" altLang="zh-CN" dirty="0"/>
          </a:p>
        </p:txBody>
      </p:sp>
      <p:sp>
        <p:nvSpPr>
          <p:cNvPr id="5" name="Footer Placeholder 4"/>
          <p:cNvSpPr>
            <a:spLocks noGrp="1"/>
          </p:cNvSpPr>
          <p:nvPr>
            <p:ph type="ftr" sz="quarter" idx="11"/>
          </p:nvPr>
        </p:nvSpPr>
        <p:spPr/>
        <p:txBody>
          <a:bodyPr/>
          <a:lstStyle/>
          <a:p>
            <a:pPr>
              <a:defRPr/>
            </a:pPr>
            <a:r>
              <a:rPr lang="en-US" altLang="zh-CN" smtClean="0"/>
              <a:t>©  Jeff Offutt</a:t>
            </a:r>
            <a:endParaRPr lang="en-US" altLang="zh-CN" dirty="0"/>
          </a:p>
        </p:txBody>
      </p:sp>
      <p:sp>
        <p:nvSpPr>
          <p:cNvPr id="6" name="Slide Number Placeholder 5"/>
          <p:cNvSpPr>
            <a:spLocks noGrp="1"/>
          </p:cNvSpPr>
          <p:nvPr>
            <p:ph type="sldNum" sz="quarter" idx="12"/>
          </p:nvPr>
        </p:nvSpPr>
        <p:spPr/>
        <p:txBody>
          <a:bodyPr/>
          <a:lstStyle/>
          <a:p>
            <a:pPr>
              <a:defRPr/>
            </a:pPr>
            <a:fld id="{0DC9CB03-E83B-49A3-95A8-3CE1C35F1E70}" type="slidenum">
              <a:rPr lang="zh-CN" altLang="en-US" smtClean="0"/>
              <a:pPr>
                <a:defRPr/>
              </a:pPr>
              <a:t>25</a:t>
            </a:fld>
            <a:endParaRPr lang="en-US" altLang="zh-CN" dirty="0"/>
          </a:p>
        </p:txBody>
      </p:sp>
      <p:sp>
        <p:nvSpPr>
          <p:cNvPr id="7" name="TextBox 6"/>
          <p:cNvSpPr txBox="1"/>
          <p:nvPr/>
        </p:nvSpPr>
        <p:spPr>
          <a:xfrm>
            <a:off x="952500" y="6221730"/>
            <a:ext cx="7239000" cy="400050"/>
          </a:xfrm>
          <a:prstGeom prst="rect">
            <a:avLst/>
          </a:prstGeom>
          <a:solidFill>
            <a:schemeClr val="tx1">
              <a:lumMod val="65000"/>
            </a:schemeClr>
          </a:solidFill>
          <a:ln>
            <a:solidFill>
              <a:srgbClr val="000000"/>
            </a:solidFill>
          </a:ln>
        </p:spPr>
        <p:txBody>
          <a:bodyPr>
            <a:spAutoFit/>
          </a:bodyPr>
          <a:lstStyle/>
          <a:p>
            <a:pPr algn="ctr">
              <a:defRPr/>
            </a:pPr>
            <a:r>
              <a:rPr lang="en-US" sz="2000" b="1" baseline="30000" dirty="0">
                <a:solidFill>
                  <a:srgbClr val="000000"/>
                </a:solidFill>
              </a:rPr>
              <a:t>† </a:t>
            </a:r>
            <a:r>
              <a:rPr lang="en-US" sz="2000" dirty="0">
                <a:solidFill>
                  <a:srgbClr val="000000"/>
                </a:solidFill>
              </a:rPr>
              <a:t>More details are on : http://www.merriampark.com/anatomycc.htm</a:t>
            </a:r>
          </a:p>
        </p:txBody>
      </p:sp>
      <p:sp>
        <p:nvSpPr>
          <p:cNvPr id="8" name="Content Placeholder 2"/>
          <p:cNvSpPr txBox="1">
            <a:spLocks/>
          </p:cNvSpPr>
          <p:nvPr/>
        </p:nvSpPr>
        <p:spPr bwMode="auto">
          <a:xfrm>
            <a:off x="0" y="1858665"/>
            <a:ext cx="9144000" cy="41535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rPr>
              <a:t>First digit is the Major Industry Identifier</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rPr>
              <a:t>First 6 digits and length specify the issuer</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rPr>
              <a:t>Final digit is a “check digit”</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rPr>
              <a:t>Other digits identify a specific account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Common </a:t>
            </a:r>
            <a:r>
              <a:rPr kumimoji="0" lang="en-US" sz="3200" b="0" i="0" u="none" strike="noStrike" kern="0" cap="none" spc="0" normalizeH="0" baseline="0" noProof="0" dirty="0" smtClean="0">
                <a:ln>
                  <a:noFill/>
                </a:ln>
                <a:solidFill>
                  <a:schemeClr val="tx2"/>
                </a:solidFill>
                <a:effectLst/>
                <a:uLnTx/>
                <a:uFillTx/>
                <a:latin typeface="+mn-lt"/>
                <a:ea typeface="+mn-ea"/>
                <a:cs typeface="+mn-cs"/>
              </a:rPr>
              <a:t>specified</a:t>
            </a:r>
            <a:r>
              <a:rPr kumimoji="0" lang="en-US" sz="3200" b="0" i="0" u="none" strike="noStrike" kern="0" cap="none" spc="0" normalizeH="0" baseline="0" noProof="0" dirty="0" smtClean="0">
                <a:ln>
                  <a:noFill/>
                </a:ln>
                <a:solidFill>
                  <a:schemeClr val="tx1"/>
                </a:solidFill>
                <a:effectLst/>
                <a:uLnTx/>
                <a:uFillTx/>
                <a:latin typeface="+mn-lt"/>
                <a:ea typeface="+mn-ea"/>
                <a:cs typeface="+mn-cs"/>
              </a:rPr>
              <a:t> domain</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rPr>
              <a:t>First digit is in { 3, 4, 5, 6 } (travel and banking)</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rPr>
              <a:t>Length is between 13 and 16</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Common </a:t>
            </a:r>
            <a:r>
              <a:rPr kumimoji="0" lang="en-US" sz="3200" b="0" i="0" u="none" strike="noStrike" kern="0" cap="none" spc="0" normalizeH="0" baseline="0" noProof="0" dirty="0" smtClean="0">
                <a:ln>
                  <a:noFill/>
                </a:ln>
                <a:solidFill>
                  <a:schemeClr val="tx2"/>
                </a:solidFill>
                <a:effectLst/>
                <a:uLnTx/>
                <a:uFillTx/>
                <a:latin typeface="+mn-lt"/>
                <a:ea typeface="+mn-ea"/>
                <a:cs typeface="+mn-cs"/>
              </a:rPr>
              <a:t>implemented</a:t>
            </a:r>
            <a:r>
              <a:rPr kumimoji="0" lang="en-US" sz="3200" b="0" i="0" u="none" strike="noStrike" kern="0" cap="none" spc="0" normalizeH="0" baseline="0" noProof="0" dirty="0" smtClean="0">
                <a:ln>
                  <a:noFill/>
                </a:ln>
                <a:solidFill>
                  <a:schemeClr val="tx1"/>
                </a:solidFill>
                <a:effectLst/>
                <a:uLnTx/>
                <a:uFillTx/>
                <a:latin typeface="+mn-lt"/>
                <a:ea typeface="+mn-ea"/>
                <a:cs typeface="+mn-cs"/>
              </a:rPr>
              <a:t> domain</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rPr>
              <a:t>All digits are numeric</a:t>
            </a:r>
          </a:p>
        </p:txBody>
      </p:sp>
      <p:sp>
        <p:nvSpPr>
          <p:cNvPr id="11" name="Rectangle 10"/>
          <p:cNvSpPr/>
          <p:nvPr/>
        </p:nvSpPr>
        <p:spPr>
          <a:xfrm>
            <a:off x="727858" y="5698588"/>
            <a:ext cx="3146912" cy="401284"/>
          </a:xfrm>
          <a:prstGeom prst="rect">
            <a:avLst/>
          </a:prstGeom>
          <a:solidFill>
            <a:srgbClr val="FFFF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00000"/>
                </a:solidFill>
              </a:rPr>
              <a:t>All digits are numeric</a:t>
            </a:r>
            <a:endParaRPr lang="en-US" b="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up)">
                                      <p:cBhvr>
                                        <p:cTn id="21" dur="500"/>
                                        <p:tgtEl>
                                          <p:spTgt spid="8">
                                            <p:txEl>
                                              <p:pRg st="0" end="0"/>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wipe(up)">
                                      <p:cBhvr>
                                        <p:cTn id="24" dur="500"/>
                                        <p:tgtEl>
                                          <p:spTgt spid="8">
                                            <p:txEl>
                                              <p:pRg st="1" end="1"/>
                                            </p:tx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up)">
                                      <p:cBhvr>
                                        <p:cTn id="27" dur="500"/>
                                        <p:tgtEl>
                                          <p:spTgt spid="8">
                                            <p:txEl>
                                              <p:pRg st="2" end="2"/>
                                            </p:tx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wipe(up)">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wipe(up)">
                                      <p:cBhvr>
                                        <p:cTn id="35" dur="500"/>
                                        <p:tgtEl>
                                          <p:spTgt spid="8">
                                            <p:txEl>
                                              <p:pRg st="4" end="4"/>
                                            </p:txEl>
                                          </p:spTgt>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8">
                                            <p:txEl>
                                              <p:pRg st="5" end="5"/>
                                            </p:txEl>
                                          </p:spTgt>
                                        </p:tgtEl>
                                        <p:attrNameLst>
                                          <p:attrName>style.visibility</p:attrName>
                                        </p:attrNameLst>
                                      </p:cBhvr>
                                      <p:to>
                                        <p:strVal val="visible"/>
                                      </p:to>
                                    </p:set>
                                    <p:animEffect transition="in" filter="wipe(up)">
                                      <p:cBhvr>
                                        <p:cTn id="38" dur="500"/>
                                        <p:tgtEl>
                                          <p:spTgt spid="8">
                                            <p:txEl>
                                              <p:pRg st="5" end="5"/>
                                            </p:txEl>
                                          </p:spTgt>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8">
                                            <p:txEl>
                                              <p:pRg st="6" end="6"/>
                                            </p:txEl>
                                          </p:spTgt>
                                        </p:tgtEl>
                                        <p:attrNameLst>
                                          <p:attrName>style.visibility</p:attrName>
                                        </p:attrNameLst>
                                      </p:cBhvr>
                                      <p:to>
                                        <p:strVal val="visible"/>
                                      </p:to>
                                    </p:set>
                                    <p:animEffect transition="in" filter="wipe(up)">
                                      <p:cBhvr>
                                        <p:cTn id="41" dur="500"/>
                                        <p:tgtEl>
                                          <p:spTgt spid="8">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8">
                                            <p:txEl>
                                              <p:pRg st="7" end="7"/>
                                            </p:txEl>
                                          </p:spTgt>
                                        </p:tgtEl>
                                        <p:attrNameLst>
                                          <p:attrName>style.visibility</p:attrName>
                                        </p:attrNameLst>
                                      </p:cBhvr>
                                      <p:to>
                                        <p:strVal val="visible"/>
                                      </p:to>
                                    </p:set>
                                    <p:animEffect transition="in" filter="wipe(up)">
                                      <p:cBhvr>
                                        <p:cTn id="46" dur="500"/>
                                        <p:tgtEl>
                                          <p:spTgt spid="8">
                                            <p:txEl>
                                              <p:pRg st="7" end="7"/>
                                            </p:txEl>
                                          </p:spTgt>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8">
                                            <p:txEl>
                                              <p:pRg st="8" end="8"/>
                                            </p:txEl>
                                          </p:spTgt>
                                        </p:tgtEl>
                                        <p:attrNameLst>
                                          <p:attrName>style.visibility</p:attrName>
                                        </p:attrNameLst>
                                      </p:cBhvr>
                                      <p:to>
                                        <p:strVal val="visible"/>
                                      </p:to>
                                    </p:set>
                                    <p:animEffect transition="in" filter="wipe(up)">
                                      <p:cBhvr>
                                        <p:cTn id="49" dur="500"/>
                                        <p:tgtEl>
                                          <p:spTgt spid="8">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build="p"/>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onut 11"/>
          <p:cNvSpPr/>
          <p:nvPr/>
        </p:nvSpPr>
        <p:spPr>
          <a:xfrm>
            <a:off x="1447800" y="914400"/>
            <a:ext cx="6172200" cy="5410200"/>
          </a:xfrm>
          <a:prstGeom prst="donut">
            <a:avLst>
              <a:gd name="adj" fmla="val 13806"/>
            </a:avLst>
          </a:prstGeom>
          <a:solidFill>
            <a:schemeClr val="tx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7" name="Freeform 6"/>
          <p:cNvSpPr/>
          <p:nvPr/>
        </p:nvSpPr>
        <p:spPr>
          <a:xfrm>
            <a:off x="2008188" y="1130300"/>
            <a:ext cx="5127625" cy="5270500"/>
          </a:xfrm>
          <a:custGeom>
            <a:avLst/>
            <a:gdLst>
              <a:gd name="connsiteX0" fmla="*/ 1813810 w 5478905"/>
              <a:gd name="connsiteY0" fmla="*/ 82446 h 5688820"/>
              <a:gd name="connsiteX1" fmla="*/ 1776335 w 5478905"/>
              <a:gd name="connsiteY1" fmla="*/ 89941 h 5688820"/>
              <a:gd name="connsiteX2" fmla="*/ 1746354 w 5478905"/>
              <a:gd name="connsiteY2" fmla="*/ 104931 h 5688820"/>
              <a:gd name="connsiteX3" fmla="*/ 824459 w 5478905"/>
              <a:gd name="connsiteY3" fmla="*/ 434714 h 5688820"/>
              <a:gd name="connsiteX4" fmla="*/ 0 w 5478905"/>
              <a:gd name="connsiteY4" fmla="*/ 1828800 h 5688820"/>
              <a:gd name="connsiteX5" fmla="*/ 7495 w 5478905"/>
              <a:gd name="connsiteY5" fmla="*/ 3125449 h 5688820"/>
              <a:gd name="connsiteX6" fmla="*/ 157397 w 5478905"/>
              <a:gd name="connsiteY6" fmla="*/ 4084819 h 5688820"/>
              <a:gd name="connsiteX7" fmla="*/ 1678899 w 5478905"/>
              <a:gd name="connsiteY7" fmla="*/ 5141626 h 5688820"/>
              <a:gd name="connsiteX8" fmla="*/ 3904938 w 5478905"/>
              <a:gd name="connsiteY8" fmla="*/ 5164111 h 5688820"/>
              <a:gd name="connsiteX9" fmla="*/ 4954249 w 5478905"/>
              <a:gd name="connsiteY9" fmla="*/ 4122295 h 5688820"/>
              <a:gd name="connsiteX10" fmla="*/ 5478905 w 5478905"/>
              <a:gd name="connsiteY10" fmla="*/ 2525842 h 5688820"/>
              <a:gd name="connsiteX11" fmla="*/ 5029200 w 5478905"/>
              <a:gd name="connsiteY11" fmla="*/ 1484026 h 5688820"/>
              <a:gd name="connsiteX12" fmla="*/ 4826833 w 5478905"/>
              <a:gd name="connsiteY12" fmla="*/ 457200 h 5688820"/>
              <a:gd name="connsiteX13" fmla="*/ 3904938 w 5478905"/>
              <a:gd name="connsiteY13" fmla="*/ 0 h 5688820"/>
              <a:gd name="connsiteX14" fmla="*/ 2480872 w 5478905"/>
              <a:gd name="connsiteY14" fmla="*/ 104931 h 5688820"/>
              <a:gd name="connsiteX15" fmla="*/ 1813810 w 5478905"/>
              <a:gd name="connsiteY15" fmla="*/ 82446 h 568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78905" h="5688820">
                <a:moveTo>
                  <a:pt x="1813810" y="82446"/>
                </a:moveTo>
                <a:cubicBezTo>
                  <a:pt x="1801318" y="84944"/>
                  <a:pt x="1788420" y="85913"/>
                  <a:pt x="1776335" y="89941"/>
                </a:cubicBezTo>
                <a:cubicBezTo>
                  <a:pt x="1765735" y="93474"/>
                  <a:pt x="1746354" y="104931"/>
                  <a:pt x="1746354" y="104931"/>
                </a:cubicBezTo>
                <a:lnTo>
                  <a:pt x="824459" y="434714"/>
                </a:lnTo>
                <a:lnTo>
                  <a:pt x="0" y="1828800"/>
                </a:lnTo>
                <a:cubicBezTo>
                  <a:pt x="2498" y="2261016"/>
                  <a:pt x="4997" y="2693233"/>
                  <a:pt x="7495" y="3125449"/>
                </a:cubicBezTo>
                <a:cubicBezTo>
                  <a:pt x="60298" y="3444783"/>
                  <a:pt x="386266" y="3855950"/>
                  <a:pt x="157397" y="4084819"/>
                </a:cubicBezTo>
                <a:lnTo>
                  <a:pt x="1678899" y="5141626"/>
                </a:lnTo>
                <a:cubicBezTo>
                  <a:pt x="2420882" y="5151653"/>
                  <a:pt x="3380229" y="5688820"/>
                  <a:pt x="3904938" y="5164111"/>
                </a:cubicBezTo>
                <a:lnTo>
                  <a:pt x="4954249" y="4122295"/>
                </a:lnTo>
                <a:lnTo>
                  <a:pt x="5478905" y="2525842"/>
                </a:lnTo>
                <a:lnTo>
                  <a:pt x="5029200" y="1484026"/>
                </a:lnTo>
                <a:lnTo>
                  <a:pt x="4826833" y="457200"/>
                </a:lnTo>
                <a:lnTo>
                  <a:pt x="3904938" y="0"/>
                </a:lnTo>
                <a:lnTo>
                  <a:pt x="2480872" y="104931"/>
                </a:lnTo>
                <a:lnTo>
                  <a:pt x="1813810" y="82446"/>
                </a:lnTo>
                <a:close/>
              </a:path>
            </a:pathLst>
          </a:cu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23" name="Title 1"/>
          <p:cNvSpPr>
            <a:spLocks noGrp="1"/>
          </p:cNvSpPr>
          <p:nvPr>
            <p:ph type="title"/>
          </p:nvPr>
        </p:nvSpPr>
        <p:spPr/>
        <p:txBody>
          <a:bodyPr/>
          <a:lstStyle/>
          <a:p>
            <a:r>
              <a:rPr lang="en-US" smtClean="0"/>
              <a:t>Representing Input Domains</a:t>
            </a:r>
          </a:p>
        </p:txBody>
      </p:sp>
      <p:sp>
        <p:nvSpPr>
          <p:cNvPr id="30724" name="Date Placeholder 2"/>
          <p:cNvSpPr>
            <a:spLocks noGrp="1"/>
          </p:cNvSpPr>
          <p:nvPr>
            <p:ph type="dt" sz="quarter" idx="10"/>
          </p:nvPr>
        </p:nvSpPr>
        <p:spPr>
          <a:noFill/>
        </p:spPr>
        <p:txBody>
          <a:bodyPr/>
          <a:lstStyle/>
          <a:p>
            <a:r>
              <a:rPr lang="en-US" altLang="zh-CN" smtClean="0"/>
              <a:t>GTAC, October 2010</a:t>
            </a:r>
          </a:p>
        </p:txBody>
      </p:sp>
      <p:sp>
        <p:nvSpPr>
          <p:cNvPr id="30725" name="Footer Placeholder 3"/>
          <p:cNvSpPr>
            <a:spLocks noGrp="1"/>
          </p:cNvSpPr>
          <p:nvPr>
            <p:ph type="ftr" sz="quarter" idx="11"/>
          </p:nvPr>
        </p:nvSpPr>
        <p:spPr>
          <a:noFill/>
        </p:spPr>
        <p:txBody>
          <a:bodyPr/>
          <a:lstStyle/>
          <a:p>
            <a:r>
              <a:rPr lang="en-US" altLang="zh-CN" smtClean="0"/>
              <a:t>©  Jeff Offutt</a:t>
            </a:r>
          </a:p>
        </p:txBody>
      </p:sp>
      <p:sp>
        <p:nvSpPr>
          <p:cNvPr id="30726" name="Slide Number Placeholder 4"/>
          <p:cNvSpPr>
            <a:spLocks noGrp="1"/>
          </p:cNvSpPr>
          <p:nvPr>
            <p:ph type="sldNum" sz="quarter" idx="12"/>
          </p:nvPr>
        </p:nvSpPr>
        <p:spPr>
          <a:noFill/>
        </p:spPr>
        <p:txBody>
          <a:bodyPr/>
          <a:lstStyle/>
          <a:p>
            <a:fld id="{F7D6A451-6D73-4141-B626-BB29F0A7C614}" type="slidenum">
              <a:rPr lang="zh-CN" altLang="en-US" smtClean="0"/>
              <a:pPr/>
              <a:t>26</a:t>
            </a:fld>
            <a:endParaRPr lang="en-US" altLang="zh-CN" smtClean="0"/>
          </a:p>
        </p:txBody>
      </p:sp>
      <p:sp>
        <p:nvSpPr>
          <p:cNvPr id="8" name="Freeform 7"/>
          <p:cNvSpPr/>
          <p:nvPr/>
        </p:nvSpPr>
        <p:spPr>
          <a:xfrm>
            <a:off x="1960563" y="1290638"/>
            <a:ext cx="5222875" cy="4949825"/>
          </a:xfrm>
          <a:custGeom>
            <a:avLst/>
            <a:gdLst>
              <a:gd name="connsiteX0" fmla="*/ 1311639 w 5580561"/>
              <a:gd name="connsiteY0" fmla="*/ 284813 h 5343993"/>
              <a:gd name="connsiteX1" fmla="*/ 352268 w 5580561"/>
              <a:gd name="connsiteY1" fmla="*/ 727022 h 5343993"/>
              <a:gd name="connsiteX2" fmla="*/ 0 w 5580561"/>
              <a:gd name="connsiteY2" fmla="*/ 1641422 h 5343993"/>
              <a:gd name="connsiteX3" fmla="*/ 284813 w 5580561"/>
              <a:gd name="connsiteY3" fmla="*/ 4362137 h 5343993"/>
              <a:gd name="connsiteX4" fmla="*/ 1371600 w 5580561"/>
              <a:gd name="connsiteY4" fmla="*/ 5111645 h 5343993"/>
              <a:gd name="connsiteX5" fmla="*/ 3117954 w 5580561"/>
              <a:gd name="connsiteY5" fmla="*/ 5343993 h 5343993"/>
              <a:gd name="connsiteX6" fmla="*/ 4961744 w 5580561"/>
              <a:gd name="connsiteY6" fmla="*/ 4512039 h 5343993"/>
              <a:gd name="connsiteX7" fmla="*/ 5321508 w 5580561"/>
              <a:gd name="connsiteY7" fmla="*/ 2623278 h 5343993"/>
              <a:gd name="connsiteX8" fmla="*/ 4909278 w 5580561"/>
              <a:gd name="connsiteY8" fmla="*/ 652072 h 5343993"/>
              <a:gd name="connsiteX9" fmla="*/ 3402767 w 5580561"/>
              <a:gd name="connsiteY9" fmla="*/ 0 h 5343993"/>
              <a:gd name="connsiteX10" fmla="*/ 1311639 w 5580561"/>
              <a:gd name="connsiteY10" fmla="*/ 284813 h 534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80561" h="5343993">
                <a:moveTo>
                  <a:pt x="1311639" y="284813"/>
                </a:moveTo>
                <a:cubicBezTo>
                  <a:pt x="990385" y="428998"/>
                  <a:pt x="509761" y="412078"/>
                  <a:pt x="352268" y="727022"/>
                </a:cubicBezTo>
                <a:cubicBezTo>
                  <a:pt x="233147" y="1031162"/>
                  <a:pt x="0" y="1314786"/>
                  <a:pt x="0" y="1641422"/>
                </a:cubicBezTo>
                <a:lnTo>
                  <a:pt x="284813" y="4362137"/>
                </a:lnTo>
                <a:cubicBezTo>
                  <a:pt x="1349771" y="5117426"/>
                  <a:pt x="909750" y="5111645"/>
                  <a:pt x="1371600" y="5111645"/>
                </a:cubicBezTo>
                <a:lnTo>
                  <a:pt x="3117954" y="5343993"/>
                </a:lnTo>
                <a:lnTo>
                  <a:pt x="4961744" y="4512039"/>
                </a:lnTo>
                <a:lnTo>
                  <a:pt x="5321508" y="2623278"/>
                </a:lnTo>
                <a:cubicBezTo>
                  <a:pt x="5191304" y="1964744"/>
                  <a:pt x="5580561" y="652072"/>
                  <a:pt x="4909278" y="652072"/>
                </a:cubicBezTo>
                <a:lnTo>
                  <a:pt x="3402767" y="0"/>
                </a:lnTo>
                <a:lnTo>
                  <a:pt x="1311639" y="284813"/>
                </a:ln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1790700" y="1365250"/>
            <a:ext cx="5562600" cy="4800600"/>
          </a:xfrm>
          <a:prstGeom prst="ellipse">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p:nvPr/>
        </p:nvSpPr>
        <p:spPr>
          <a:xfrm>
            <a:off x="6629400" y="1219200"/>
            <a:ext cx="2057400" cy="830263"/>
          </a:xfrm>
          <a:prstGeom prst="rect">
            <a:avLst/>
          </a:prstGeom>
          <a:solidFill>
            <a:srgbClr val="0070C0"/>
          </a:solidFill>
          <a:ln w="57150">
            <a:solidFill>
              <a:schemeClr val="accent5">
                <a:lumMod val="50000"/>
              </a:schemeClr>
            </a:solidFill>
          </a:ln>
        </p:spPr>
        <p:txBody>
          <a:bodyPr>
            <a:spAutoFit/>
          </a:bodyPr>
          <a:lstStyle/>
          <a:p>
            <a:pPr algn="ctr">
              <a:defRPr/>
            </a:pPr>
            <a:r>
              <a:rPr lang="en-US" dirty="0"/>
              <a:t>Desired inputs (</a:t>
            </a:r>
            <a:r>
              <a:rPr lang="en-US" dirty="0">
                <a:solidFill>
                  <a:schemeClr val="tx2"/>
                </a:solidFill>
                <a:effectLst>
                  <a:outerShdw blurRad="38100" dist="38100" dir="2700000" algn="tl">
                    <a:srgbClr val="000000">
                      <a:alpha val="43137"/>
                    </a:srgbClr>
                  </a:outerShdw>
                </a:effectLst>
              </a:rPr>
              <a:t>goal</a:t>
            </a:r>
            <a:r>
              <a:rPr lang="en-US" dirty="0">
                <a:effectLst>
                  <a:outerShdw blurRad="38100" dist="38100" dir="2700000" algn="tl">
                    <a:srgbClr val="000000">
                      <a:alpha val="43137"/>
                    </a:srgbClr>
                  </a:outerShdw>
                </a:effectLst>
              </a:rPr>
              <a:t> </a:t>
            </a:r>
            <a:r>
              <a:rPr lang="en-US" dirty="0"/>
              <a:t>domain)</a:t>
            </a:r>
          </a:p>
        </p:txBody>
      </p:sp>
      <p:sp>
        <p:nvSpPr>
          <p:cNvPr id="10" name="TextBox 9"/>
          <p:cNvSpPr txBox="1"/>
          <p:nvPr/>
        </p:nvSpPr>
        <p:spPr>
          <a:xfrm>
            <a:off x="4343400" y="2667000"/>
            <a:ext cx="2590800" cy="830263"/>
          </a:xfrm>
          <a:prstGeom prst="rect">
            <a:avLst/>
          </a:prstGeom>
          <a:solidFill>
            <a:srgbClr val="0070C0"/>
          </a:solidFill>
          <a:ln w="57150">
            <a:solidFill>
              <a:srgbClr val="FF0000"/>
            </a:solidFill>
          </a:ln>
        </p:spPr>
        <p:txBody>
          <a:bodyPr>
            <a:spAutoFit/>
          </a:bodyPr>
          <a:lstStyle/>
          <a:p>
            <a:pPr algn="ctr">
              <a:defRPr/>
            </a:pPr>
            <a:r>
              <a:rPr lang="en-US" dirty="0"/>
              <a:t>Described inputs (</a:t>
            </a:r>
            <a:r>
              <a:rPr lang="en-US" dirty="0">
                <a:solidFill>
                  <a:schemeClr val="tx2"/>
                </a:solidFill>
                <a:effectLst>
                  <a:outerShdw blurRad="38100" dist="38100" dir="2700000" algn="tl">
                    <a:srgbClr val="000000">
                      <a:alpha val="43137"/>
                    </a:srgbClr>
                  </a:outerShdw>
                </a:effectLst>
              </a:rPr>
              <a:t>specified</a:t>
            </a:r>
            <a:r>
              <a:rPr lang="en-US" dirty="0">
                <a:effectLst>
                  <a:outerShdw blurRad="38100" dist="38100" dir="2700000" algn="tl">
                    <a:srgbClr val="000000">
                      <a:alpha val="43137"/>
                    </a:srgbClr>
                  </a:outerShdw>
                </a:effectLst>
              </a:rPr>
              <a:t> </a:t>
            </a:r>
            <a:r>
              <a:rPr lang="en-US" dirty="0"/>
              <a:t>domain)</a:t>
            </a:r>
          </a:p>
        </p:txBody>
      </p:sp>
      <p:sp>
        <p:nvSpPr>
          <p:cNvPr id="11" name="TextBox 10"/>
          <p:cNvSpPr txBox="1"/>
          <p:nvPr/>
        </p:nvSpPr>
        <p:spPr>
          <a:xfrm>
            <a:off x="76200" y="5562600"/>
            <a:ext cx="2971800" cy="830263"/>
          </a:xfrm>
          <a:prstGeom prst="rect">
            <a:avLst/>
          </a:prstGeom>
          <a:solidFill>
            <a:srgbClr val="0070C0"/>
          </a:solidFill>
          <a:ln w="57150">
            <a:solidFill>
              <a:schemeClr val="tx2">
                <a:lumMod val="60000"/>
                <a:lumOff val="40000"/>
              </a:schemeClr>
            </a:solidFill>
          </a:ln>
        </p:spPr>
        <p:txBody>
          <a:bodyPr>
            <a:spAutoFit/>
          </a:bodyPr>
          <a:lstStyle/>
          <a:p>
            <a:pPr algn="ctr">
              <a:defRPr/>
            </a:pPr>
            <a:r>
              <a:rPr lang="en-US" dirty="0"/>
              <a:t>Accepted inputs (</a:t>
            </a:r>
            <a:r>
              <a:rPr lang="en-US" dirty="0">
                <a:solidFill>
                  <a:schemeClr val="tx2"/>
                </a:solidFill>
                <a:effectLst>
                  <a:outerShdw blurRad="38100" dist="38100" dir="2700000" algn="tl">
                    <a:srgbClr val="000000">
                      <a:alpha val="43137"/>
                    </a:srgbClr>
                  </a:outerShdw>
                </a:effectLst>
              </a:rPr>
              <a:t>implemented</a:t>
            </a:r>
            <a:r>
              <a:rPr lang="en-US" dirty="0">
                <a:effectLst>
                  <a:outerShdw blurRad="38100" dist="38100" dir="2700000" algn="tl">
                    <a:srgbClr val="000000">
                      <a:alpha val="43137"/>
                    </a:srgbClr>
                  </a:outerShdw>
                </a:effectLst>
              </a:rPr>
              <a:t> </a:t>
            </a:r>
            <a:r>
              <a:rPr lang="en-US" dirty="0"/>
              <a:t>domain)</a:t>
            </a:r>
          </a:p>
        </p:txBody>
      </p:sp>
      <p:sp>
        <p:nvSpPr>
          <p:cNvPr id="13" name="Text Box 4"/>
          <p:cNvSpPr txBox="1">
            <a:spLocks noChangeArrowheads="1"/>
          </p:cNvSpPr>
          <p:nvPr/>
        </p:nvSpPr>
        <p:spPr bwMode="auto">
          <a:xfrm>
            <a:off x="342900" y="3810000"/>
            <a:ext cx="8458200" cy="584200"/>
          </a:xfrm>
          <a:prstGeom prst="rect">
            <a:avLst/>
          </a:prstGeom>
          <a:solidFill>
            <a:schemeClr val="bg1"/>
          </a:solidFill>
          <a:ln w="12700">
            <a:solidFill>
              <a:schemeClr val="tx2"/>
            </a:solidFill>
            <a:miter lim="800000"/>
            <a:headEnd/>
            <a:tailEnd/>
          </a:ln>
          <a:effectLst/>
        </p:spPr>
        <p:txBody>
          <a:bodyPr>
            <a:spAutoFit/>
          </a:bodyPr>
          <a:lstStyle/>
          <a:p>
            <a:pPr algn="ctr">
              <a:defRPr/>
            </a:pPr>
            <a:r>
              <a:rPr lang="en-US" altLang="zh-CN" sz="3200" b="1" i="1" dirty="0">
                <a:solidFill>
                  <a:schemeClr val="tx2"/>
                </a:solidFill>
                <a:effectLst>
                  <a:outerShdw blurRad="38100" dist="38100" dir="2700000" algn="tl">
                    <a:srgbClr val="000000"/>
                  </a:outerShdw>
                </a:effectLst>
                <a:ea typeface="宋体" charset="-122"/>
              </a:rPr>
              <a:t>This region is a rich source of software errors …</a:t>
            </a:r>
          </a:p>
        </p:txBody>
      </p:sp>
      <p:sp>
        <p:nvSpPr>
          <p:cNvPr id="14" name="Text Box 4"/>
          <p:cNvSpPr txBox="1">
            <a:spLocks noChangeArrowheads="1"/>
          </p:cNvSpPr>
          <p:nvPr/>
        </p:nvSpPr>
        <p:spPr bwMode="auto">
          <a:xfrm>
            <a:off x="1474470" y="4636770"/>
            <a:ext cx="6195060" cy="584775"/>
          </a:xfrm>
          <a:prstGeom prst="rect">
            <a:avLst/>
          </a:prstGeom>
          <a:solidFill>
            <a:schemeClr val="bg1"/>
          </a:solidFill>
          <a:ln w="12700">
            <a:solidFill>
              <a:schemeClr val="tx2"/>
            </a:solidFill>
            <a:miter lim="800000"/>
            <a:headEnd/>
            <a:tailEnd/>
          </a:ln>
          <a:effectLst/>
        </p:spPr>
        <p:txBody>
          <a:bodyPr wrap="square">
            <a:spAutoFit/>
          </a:bodyPr>
          <a:lstStyle/>
          <a:p>
            <a:pPr algn="ctr">
              <a:defRPr/>
            </a:pPr>
            <a:r>
              <a:rPr lang="en-US" altLang="zh-CN" sz="3200" b="1" i="1" dirty="0" smtClean="0">
                <a:solidFill>
                  <a:schemeClr val="tx2"/>
                </a:solidFill>
                <a:effectLst>
                  <a:outerShdw blurRad="38100" dist="38100" dir="2700000" algn="tl">
                    <a:srgbClr val="000000"/>
                  </a:outerShdw>
                </a:effectLst>
                <a:ea typeface="宋体" charset="-122"/>
              </a:rPr>
              <a:t>… and security vulnerabilities !!!</a:t>
            </a:r>
            <a:endParaRPr lang="en-US" altLang="zh-CN" sz="3200" b="1" i="1" dirty="0">
              <a:solidFill>
                <a:schemeClr val="tx2"/>
              </a:solidFill>
              <a:effectLst>
                <a:outerShdw blurRad="38100" dist="38100" dir="2700000" algn="tl">
                  <a:srgbClr val="000000"/>
                </a:outerShdw>
              </a:effectLst>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ssolv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500"/>
                                        <p:tgtEl>
                                          <p:spTgt spid="12"/>
                                        </p:tgtEl>
                                      </p:cBhvr>
                                    </p:animEffec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ssolv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dissolv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6" grpId="0" animBg="1"/>
      <p:bldP spid="9" grpId="0" animBg="1"/>
      <p:bldP spid="10" grpId="0" animBg="1"/>
      <p:bldP spid="11"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Date Placeholder 2"/>
          <p:cNvSpPr>
            <a:spLocks noGrp="1"/>
          </p:cNvSpPr>
          <p:nvPr>
            <p:ph type="dt" sz="half" idx="10"/>
          </p:nvPr>
        </p:nvSpPr>
        <p:spPr/>
        <p:txBody>
          <a:bodyPr/>
          <a:lstStyle/>
          <a:p>
            <a:pPr>
              <a:defRPr/>
            </a:pPr>
            <a:r>
              <a:rPr lang="en-US" altLang="zh-CN" smtClean="0"/>
              <a:t>GTAC, October 2010</a:t>
            </a:r>
            <a:endParaRPr lang="en-US" altLang="zh-CN" dirty="0"/>
          </a:p>
        </p:txBody>
      </p:sp>
      <p:sp>
        <p:nvSpPr>
          <p:cNvPr id="4" name="Footer Placeholder 3"/>
          <p:cNvSpPr>
            <a:spLocks noGrp="1"/>
          </p:cNvSpPr>
          <p:nvPr>
            <p:ph type="ftr" sz="quarter" idx="11"/>
          </p:nvPr>
        </p:nvSpPr>
        <p:spPr/>
        <p:txBody>
          <a:bodyPr/>
          <a:lstStyle/>
          <a:p>
            <a:pPr>
              <a:defRPr/>
            </a:pPr>
            <a:r>
              <a:rPr lang="en-US" altLang="zh-CN" smtClean="0"/>
              <a:t>©  Jeff Offutt</a:t>
            </a:r>
            <a:endParaRPr lang="en-US" altLang="zh-CN"/>
          </a:p>
        </p:txBody>
      </p:sp>
      <p:sp>
        <p:nvSpPr>
          <p:cNvPr id="5" name="Slide Number Placeholder 4"/>
          <p:cNvSpPr>
            <a:spLocks noGrp="1"/>
          </p:cNvSpPr>
          <p:nvPr>
            <p:ph type="sldNum" sz="quarter" idx="12"/>
          </p:nvPr>
        </p:nvSpPr>
        <p:spPr/>
        <p:txBody>
          <a:bodyPr/>
          <a:lstStyle/>
          <a:p>
            <a:pPr>
              <a:defRPr/>
            </a:pPr>
            <a:fld id="{1D0F80E7-B056-4C76-86F1-135BF336DD8E}" type="slidenum">
              <a:rPr lang="zh-CN" altLang="en-US" smtClean="0"/>
              <a:pPr>
                <a:defRPr/>
              </a:pPr>
              <a:t>27</a:t>
            </a:fld>
            <a:endParaRPr lang="en-US" altLang="zh-CN"/>
          </a:p>
        </p:txBody>
      </p:sp>
      <p:sp>
        <p:nvSpPr>
          <p:cNvPr id="7" name="Content Placeholder 2"/>
          <p:cNvSpPr txBox="1">
            <a:spLocks/>
          </p:cNvSpPr>
          <p:nvPr/>
        </p:nvSpPr>
        <p:spPr>
          <a:xfrm>
            <a:off x="1056313" y="977462"/>
            <a:ext cx="7031421" cy="5549461"/>
          </a:xfrm>
          <a:prstGeom prst="rect">
            <a:avLst/>
          </a:prstGeom>
          <a:solidFill>
            <a:srgbClr val="3333CC"/>
          </a:solidFill>
          <a:ln w="28575">
            <a:solidFill>
              <a:srgbClr val="000000"/>
            </a:solidFill>
          </a:ln>
          <a:effectLst>
            <a:outerShdw blurRad="50800" dist="127000" dir="2700000" algn="tl" rotWithShape="0">
              <a:prstClr val="black">
                <a:alpha val="40000"/>
              </a:prstClr>
            </a:outerShdw>
          </a:effectLst>
        </p:spPr>
        <p:txBody>
          <a:bodyPr/>
          <a:lstStyle/>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The Cost of Not Testing</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Automatic Test Data Generators</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Dynamic Domain Reduction</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Input Validation Testing</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Bypass Testing</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Research to Practice</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Summary</a:t>
            </a:r>
          </a:p>
        </p:txBody>
      </p:sp>
      <p:sp>
        <p:nvSpPr>
          <p:cNvPr id="8" name="Rectangle 7"/>
          <p:cNvSpPr/>
          <p:nvPr/>
        </p:nvSpPr>
        <p:spPr>
          <a:xfrm>
            <a:off x="1126515" y="4191287"/>
            <a:ext cx="3239745" cy="716272"/>
          </a:xfrm>
          <a:prstGeom prst="rect">
            <a:avLst/>
          </a:prstGeom>
          <a:solidFill>
            <a:srgbClr val="FFFF00">
              <a:alpha val="4902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25163" y="0"/>
            <a:ext cx="7807325" cy="1219200"/>
          </a:xfrm>
        </p:spPr>
        <p:txBody>
          <a:bodyPr/>
          <a:lstStyle/>
          <a:p>
            <a:r>
              <a:rPr lang="en-US" dirty="0" smtClean="0"/>
              <a:t>Web Application Input Validation</a:t>
            </a:r>
          </a:p>
        </p:txBody>
      </p:sp>
      <p:pic>
        <p:nvPicPr>
          <p:cNvPr id="39939" name="Picture 3" descr="C:\ofut\PPTs\WebTest\dilbert1.jpg"/>
          <p:cNvPicPr>
            <a:picLocks noChangeAspect="1" noChangeArrowheads="1"/>
          </p:cNvPicPr>
          <p:nvPr/>
        </p:nvPicPr>
        <p:blipFill>
          <a:blip r:embed="rId2" cstate="print"/>
          <a:srcRect/>
          <a:stretch>
            <a:fillRect/>
          </a:stretch>
        </p:blipFill>
        <p:spPr bwMode="auto">
          <a:xfrm>
            <a:off x="381000" y="1886100"/>
            <a:ext cx="1092200" cy="1219200"/>
          </a:xfrm>
          <a:prstGeom prst="rect">
            <a:avLst/>
          </a:prstGeom>
          <a:noFill/>
          <a:ln w="9525">
            <a:noFill/>
            <a:miter lim="800000"/>
            <a:headEnd/>
            <a:tailEnd/>
          </a:ln>
        </p:spPr>
      </p:pic>
      <p:sp>
        <p:nvSpPr>
          <p:cNvPr id="39940" name="server"/>
          <p:cNvSpPr>
            <a:spLocks noEditPoints="1" noChangeArrowheads="1"/>
          </p:cNvSpPr>
          <p:nvPr/>
        </p:nvSpPr>
        <p:spPr bwMode="auto">
          <a:xfrm>
            <a:off x="6096000" y="3105300"/>
            <a:ext cx="1504950" cy="1447800"/>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en-US"/>
          </a:p>
        </p:txBody>
      </p:sp>
      <p:pic>
        <p:nvPicPr>
          <p:cNvPr id="39941" name="Picture 5" descr="C:\Program Files\Common Files\Microsoft Shared\Clipart\cagcat50\bs00580_.wmf"/>
          <p:cNvPicPr>
            <a:picLocks noChangeAspect="1" noChangeArrowheads="1"/>
          </p:cNvPicPr>
          <p:nvPr/>
        </p:nvPicPr>
        <p:blipFill>
          <a:blip r:embed="rId3" cstate="print"/>
          <a:srcRect/>
          <a:stretch>
            <a:fillRect/>
          </a:stretch>
        </p:blipFill>
        <p:spPr bwMode="auto">
          <a:xfrm>
            <a:off x="1295400" y="2114700"/>
            <a:ext cx="1447800" cy="1220788"/>
          </a:xfrm>
          <a:prstGeom prst="rect">
            <a:avLst/>
          </a:prstGeom>
          <a:noFill/>
          <a:ln w="9525">
            <a:noFill/>
            <a:miter lim="800000"/>
            <a:headEnd/>
            <a:tailEnd/>
          </a:ln>
        </p:spPr>
      </p:pic>
      <p:sp>
        <p:nvSpPr>
          <p:cNvPr id="39942" name="AutoShape 6"/>
          <p:cNvSpPr>
            <a:spLocks noChangeArrowheads="1"/>
          </p:cNvSpPr>
          <p:nvPr/>
        </p:nvSpPr>
        <p:spPr bwMode="auto">
          <a:xfrm rot="675811">
            <a:off x="2362200" y="3029100"/>
            <a:ext cx="3732213" cy="228600"/>
          </a:xfrm>
          <a:prstGeom prst="leftRightArrow">
            <a:avLst>
              <a:gd name="adj1" fmla="val 50000"/>
              <a:gd name="adj2" fmla="val 326528"/>
            </a:avLst>
          </a:prstGeom>
          <a:solidFill>
            <a:srgbClr val="FFFF00"/>
          </a:solidFill>
          <a:ln w="9525">
            <a:solidFill>
              <a:schemeClr val="tx1"/>
            </a:solidFill>
            <a:miter lim="800000"/>
            <a:headEnd/>
            <a:tailEnd/>
          </a:ln>
        </p:spPr>
        <p:txBody>
          <a:bodyPr wrap="none" anchor="ctr"/>
          <a:lstStyle/>
          <a:p>
            <a:endParaRPr lang="en-US"/>
          </a:p>
        </p:txBody>
      </p:sp>
      <p:sp>
        <p:nvSpPr>
          <p:cNvPr id="39943" name="Text Box 7"/>
          <p:cNvSpPr txBox="1">
            <a:spLocks noChangeArrowheads="1"/>
          </p:cNvSpPr>
          <p:nvPr/>
        </p:nvSpPr>
        <p:spPr bwMode="auto">
          <a:xfrm>
            <a:off x="3657600" y="2343300"/>
            <a:ext cx="1447800" cy="830263"/>
          </a:xfrm>
          <a:prstGeom prst="rect">
            <a:avLst/>
          </a:prstGeom>
          <a:noFill/>
          <a:ln w="9525">
            <a:noFill/>
            <a:miter lim="800000"/>
            <a:headEnd/>
            <a:tailEnd/>
          </a:ln>
        </p:spPr>
        <p:txBody>
          <a:bodyPr>
            <a:spAutoFit/>
          </a:bodyPr>
          <a:lstStyle/>
          <a:p>
            <a:pPr algn="ctr">
              <a:spcBef>
                <a:spcPct val="50000"/>
              </a:spcBef>
            </a:pPr>
            <a:r>
              <a:rPr lang="en-US" i="1"/>
              <a:t>Sensitive Data</a:t>
            </a:r>
          </a:p>
        </p:txBody>
      </p:sp>
      <p:grpSp>
        <p:nvGrpSpPr>
          <p:cNvPr id="2" name="Group 17"/>
          <p:cNvGrpSpPr>
            <a:grpSpLocks/>
          </p:cNvGrpSpPr>
          <p:nvPr/>
        </p:nvGrpSpPr>
        <p:grpSpPr bwMode="auto">
          <a:xfrm>
            <a:off x="6400800" y="1428900"/>
            <a:ext cx="2590800" cy="1676400"/>
            <a:chOff x="1008" y="2928"/>
            <a:chExt cx="1632" cy="1056"/>
          </a:xfrm>
        </p:grpSpPr>
        <p:sp>
          <p:nvSpPr>
            <p:cNvPr id="119818" name="Oval 10"/>
            <p:cNvSpPr>
              <a:spLocks noChangeArrowheads="1"/>
            </p:cNvSpPr>
            <p:nvPr/>
          </p:nvSpPr>
          <p:spPr bwMode="auto">
            <a:xfrm>
              <a:off x="1008" y="2928"/>
              <a:ext cx="1632" cy="816"/>
            </a:xfrm>
            <a:prstGeom prst="ellipse">
              <a:avLst/>
            </a:prstGeom>
            <a:solidFill>
              <a:schemeClr val="bg1">
                <a:lumMod val="60000"/>
                <a:lumOff val="40000"/>
              </a:schemeClr>
            </a:solidFill>
            <a:ln w="9525">
              <a:solidFill>
                <a:schemeClr val="tx1"/>
              </a:solidFill>
              <a:round/>
              <a:headEnd/>
              <a:tailEnd/>
            </a:ln>
            <a:effectLst/>
          </p:spPr>
          <p:txBody>
            <a:bodyPr wrap="none" anchor="ctr"/>
            <a:lstStyle/>
            <a:p>
              <a:pPr>
                <a:defRPr/>
              </a:pPr>
              <a:endParaRPr lang="en-US"/>
            </a:p>
          </p:txBody>
        </p:sp>
        <p:sp>
          <p:nvSpPr>
            <p:cNvPr id="39979" name="Text Box 11"/>
            <p:cNvSpPr txBox="1">
              <a:spLocks noChangeArrowheads="1"/>
            </p:cNvSpPr>
            <p:nvPr/>
          </p:nvSpPr>
          <p:spPr bwMode="auto">
            <a:xfrm>
              <a:off x="1128" y="2928"/>
              <a:ext cx="1392" cy="750"/>
            </a:xfrm>
            <a:prstGeom prst="rect">
              <a:avLst/>
            </a:prstGeom>
            <a:noFill/>
            <a:ln w="9525">
              <a:noFill/>
              <a:miter lim="800000"/>
              <a:headEnd/>
              <a:tailEnd/>
            </a:ln>
          </p:spPr>
          <p:txBody>
            <a:bodyPr>
              <a:spAutoFit/>
            </a:bodyPr>
            <a:lstStyle/>
            <a:p>
              <a:pPr algn="ctr"/>
              <a:r>
                <a:rPr lang="en-US" sz="1800" u="sng"/>
                <a:t>Bad Data</a:t>
              </a:r>
            </a:p>
            <a:p>
              <a:pPr>
                <a:buFontTx/>
                <a:buChar char="•"/>
              </a:pPr>
              <a:r>
                <a:rPr lang="en-US" sz="1800"/>
                <a:t> Corrupts data base</a:t>
              </a:r>
            </a:p>
            <a:p>
              <a:pPr>
                <a:buFontTx/>
                <a:buChar char="•"/>
              </a:pPr>
              <a:r>
                <a:rPr lang="en-US" sz="1800"/>
                <a:t> Crashes server</a:t>
              </a:r>
            </a:p>
            <a:p>
              <a:pPr>
                <a:buFontTx/>
                <a:buChar char="•"/>
              </a:pPr>
              <a:r>
                <a:rPr lang="en-US" sz="1800"/>
                <a:t> Security violations</a:t>
              </a:r>
            </a:p>
          </p:txBody>
        </p:sp>
        <p:sp>
          <p:nvSpPr>
            <p:cNvPr id="39980" name="Line 13"/>
            <p:cNvSpPr>
              <a:spLocks noChangeShapeType="1"/>
            </p:cNvSpPr>
            <p:nvPr/>
          </p:nvSpPr>
          <p:spPr bwMode="auto">
            <a:xfrm flipH="1">
              <a:off x="1296" y="3744"/>
              <a:ext cx="432" cy="240"/>
            </a:xfrm>
            <a:prstGeom prst="line">
              <a:avLst/>
            </a:prstGeom>
            <a:noFill/>
            <a:ln w="28575">
              <a:solidFill>
                <a:schemeClr val="tx1"/>
              </a:solidFill>
              <a:round/>
              <a:headEnd/>
              <a:tailEnd type="triangle" w="med" len="med"/>
            </a:ln>
          </p:spPr>
          <p:txBody>
            <a:bodyPr/>
            <a:lstStyle/>
            <a:p>
              <a:endParaRPr lang="en-US"/>
            </a:p>
          </p:txBody>
        </p:sp>
      </p:grpSp>
      <p:grpSp>
        <p:nvGrpSpPr>
          <p:cNvPr id="3" name="Group 43"/>
          <p:cNvGrpSpPr>
            <a:grpSpLocks/>
          </p:cNvGrpSpPr>
          <p:nvPr/>
        </p:nvGrpSpPr>
        <p:grpSpPr bwMode="auto">
          <a:xfrm>
            <a:off x="2362200" y="1651150"/>
            <a:ext cx="4038600" cy="1454150"/>
            <a:chOff x="1488" y="1196"/>
            <a:chExt cx="2544" cy="916"/>
          </a:xfrm>
        </p:grpSpPr>
        <p:grpSp>
          <p:nvGrpSpPr>
            <p:cNvPr id="4" name="Group 25"/>
            <p:cNvGrpSpPr>
              <a:grpSpLocks/>
            </p:cNvGrpSpPr>
            <p:nvPr/>
          </p:nvGrpSpPr>
          <p:grpSpPr bwMode="auto">
            <a:xfrm>
              <a:off x="3024" y="1436"/>
              <a:ext cx="1008" cy="676"/>
              <a:chOff x="3024" y="1436"/>
              <a:chExt cx="1008" cy="676"/>
            </a:xfrm>
          </p:grpSpPr>
          <p:sp>
            <p:nvSpPr>
              <p:cNvPr id="119827" name="Oval 19"/>
              <p:cNvSpPr>
                <a:spLocks noChangeArrowheads="1"/>
              </p:cNvSpPr>
              <p:nvPr/>
            </p:nvSpPr>
            <p:spPr bwMode="auto">
              <a:xfrm>
                <a:off x="3048" y="1436"/>
                <a:ext cx="960" cy="288"/>
              </a:xfrm>
              <a:prstGeom prst="ellipse">
                <a:avLst/>
              </a:prstGeom>
              <a:solidFill>
                <a:schemeClr val="bg1">
                  <a:lumMod val="60000"/>
                  <a:lumOff val="40000"/>
                </a:schemeClr>
              </a:solidFill>
              <a:ln w="9525">
                <a:solidFill>
                  <a:schemeClr val="tx1"/>
                </a:solidFill>
                <a:round/>
                <a:headEnd/>
                <a:tailEnd/>
              </a:ln>
              <a:effectLst/>
            </p:spPr>
            <p:txBody>
              <a:bodyPr wrap="none" anchor="ctr"/>
              <a:lstStyle/>
              <a:p>
                <a:pPr>
                  <a:defRPr/>
                </a:pPr>
                <a:endParaRPr lang="en-US"/>
              </a:p>
            </p:txBody>
          </p:sp>
          <p:sp>
            <p:nvSpPr>
              <p:cNvPr id="39976" name="Text Box 20"/>
              <p:cNvSpPr txBox="1">
                <a:spLocks noChangeArrowheads="1"/>
              </p:cNvSpPr>
              <p:nvPr/>
            </p:nvSpPr>
            <p:spPr bwMode="auto">
              <a:xfrm>
                <a:off x="3024" y="1440"/>
                <a:ext cx="1008" cy="231"/>
              </a:xfrm>
              <a:prstGeom prst="rect">
                <a:avLst/>
              </a:prstGeom>
              <a:noFill/>
              <a:ln w="9525">
                <a:noFill/>
                <a:miter lim="800000"/>
                <a:headEnd/>
                <a:tailEnd/>
              </a:ln>
            </p:spPr>
            <p:txBody>
              <a:bodyPr>
                <a:spAutoFit/>
              </a:bodyPr>
              <a:lstStyle/>
              <a:p>
                <a:pPr algn="ctr"/>
                <a:r>
                  <a:rPr lang="en-US" sz="1800" u="sng"/>
                  <a:t>Check data</a:t>
                </a:r>
                <a:endParaRPr lang="en-US" sz="1800" i="1" u="sng"/>
              </a:p>
            </p:txBody>
          </p:sp>
          <p:sp>
            <p:nvSpPr>
              <p:cNvPr id="39977" name="Line 21"/>
              <p:cNvSpPr>
                <a:spLocks noChangeShapeType="1"/>
              </p:cNvSpPr>
              <p:nvPr/>
            </p:nvSpPr>
            <p:spPr bwMode="auto">
              <a:xfrm>
                <a:off x="3504" y="1728"/>
                <a:ext cx="528" cy="384"/>
              </a:xfrm>
              <a:prstGeom prst="line">
                <a:avLst/>
              </a:prstGeom>
              <a:noFill/>
              <a:ln w="28575">
                <a:solidFill>
                  <a:schemeClr val="tx1"/>
                </a:solidFill>
                <a:round/>
                <a:headEnd/>
                <a:tailEnd type="triangle" w="med" len="med"/>
              </a:ln>
            </p:spPr>
            <p:txBody>
              <a:bodyPr/>
              <a:lstStyle/>
              <a:p>
                <a:endParaRPr lang="en-US"/>
              </a:p>
            </p:txBody>
          </p:sp>
        </p:grpSp>
        <p:grpSp>
          <p:nvGrpSpPr>
            <p:cNvPr id="5" name="Group 26"/>
            <p:cNvGrpSpPr>
              <a:grpSpLocks/>
            </p:cNvGrpSpPr>
            <p:nvPr/>
          </p:nvGrpSpPr>
          <p:grpSpPr bwMode="auto">
            <a:xfrm>
              <a:off x="1488" y="1196"/>
              <a:ext cx="1008" cy="484"/>
              <a:chOff x="1488" y="1196"/>
              <a:chExt cx="1008" cy="484"/>
            </a:xfrm>
          </p:grpSpPr>
          <p:sp>
            <p:nvSpPr>
              <p:cNvPr id="119830" name="Oval 22"/>
              <p:cNvSpPr>
                <a:spLocks noChangeArrowheads="1"/>
              </p:cNvSpPr>
              <p:nvPr/>
            </p:nvSpPr>
            <p:spPr bwMode="auto">
              <a:xfrm>
                <a:off x="1512" y="1196"/>
                <a:ext cx="960" cy="288"/>
              </a:xfrm>
              <a:prstGeom prst="ellipse">
                <a:avLst/>
              </a:prstGeom>
              <a:solidFill>
                <a:schemeClr val="bg1">
                  <a:lumMod val="60000"/>
                  <a:lumOff val="40000"/>
                </a:schemeClr>
              </a:solidFill>
              <a:ln w="9525">
                <a:solidFill>
                  <a:schemeClr val="tx1"/>
                </a:solidFill>
                <a:round/>
                <a:headEnd/>
                <a:tailEnd/>
              </a:ln>
              <a:effectLst/>
            </p:spPr>
            <p:txBody>
              <a:bodyPr wrap="none" anchor="ctr"/>
              <a:lstStyle/>
              <a:p>
                <a:pPr>
                  <a:defRPr/>
                </a:pPr>
                <a:endParaRPr lang="en-US"/>
              </a:p>
            </p:txBody>
          </p:sp>
          <p:sp>
            <p:nvSpPr>
              <p:cNvPr id="39973" name="Text Box 23"/>
              <p:cNvSpPr txBox="1">
                <a:spLocks noChangeArrowheads="1"/>
              </p:cNvSpPr>
              <p:nvPr/>
            </p:nvSpPr>
            <p:spPr bwMode="auto">
              <a:xfrm>
                <a:off x="1488" y="1224"/>
                <a:ext cx="1008" cy="231"/>
              </a:xfrm>
              <a:prstGeom prst="rect">
                <a:avLst/>
              </a:prstGeom>
              <a:noFill/>
              <a:ln w="9525">
                <a:noFill/>
                <a:miter lim="800000"/>
                <a:headEnd/>
                <a:tailEnd/>
              </a:ln>
            </p:spPr>
            <p:txBody>
              <a:bodyPr>
                <a:spAutoFit/>
              </a:bodyPr>
              <a:lstStyle/>
              <a:p>
                <a:pPr algn="ctr"/>
                <a:r>
                  <a:rPr lang="en-US" sz="1800" u="sng"/>
                  <a:t>Check data</a:t>
                </a:r>
                <a:endParaRPr lang="en-US" sz="1800" i="1" u="sng"/>
              </a:p>
            </p:txBody>
          </p:sp>
          <p:sp>
            <p:nvSpPr>
              <p:cNvPr id="39974" name="Line 24"/>
              <p:cNvSpPr>
                <a:spLocks noChangeShapeType="1"/>
              </p:cNvSpPr>
              <p:nvPr/>
            </p:nvSpPr>
            <p:spPr bwMode="auto">
              <a:xfrm flipH="1">
                <a:off x="1536" y="1488"/>
                <a:ext cx="480" cy="192"/>
              </a:xfrm>
              <a:prstGeom prst="line">
                <a:avLst/>
              </a:prstGeom>
              <a:noFill/>
              <a:ln w="28575">
                <a:solidFill>
                  <a:schemeClr val="tx1"/>
                </a:solidFill>
                <a:round/>
                <a:headEnd/>
                <a:tailEnd type="triangle" w="med" len="med"/>
              </a:ln>
            </p:spPr>
            <p:txBody>
              <a:bodyPr/>
              <a:lstStyle/>
              <a:p>
                <a:endParaRPr lang="en-US"/>
              </a:p>
            </p:txBody>
          </p:sp>
        </p:grpSp>
      </p:grpSp>
      <p:grpSp>
        <p:nvGrpSpPr>
          <p:cNvPr id="6" name="Group 47"/>
          <p:cNvGrpSpPr>
            <a:grpSpLocks/>
          </p:cNvGrpSpPr>
          <p:nvPr/>
        </p:nvGrpSpPr>
        <p:grpSpPr bwMode="auto">
          <a:xfrm>
            <a:off x="1981200" y="4481663"/>
            <a:ext cx="4214813" cy="1843087"/>
            <a:chOff x="1248" y="2979"/>
            <a:chExt cx="2655" cy="1161"/>
          </a:xfrm>
        </p:grpSpPr>
        <p:grpSp>
          <p:nvGrpSpPr>
            <p:cNvPr id="7" name="Group 46"/>
            <p:cNvGrpSpPr>
              <a:grpSpLocks/>
            </p:cNvGrpSpPr>
            <p:nvPr/>
          </p:nvGrpSpPr>
          <p:grpSpPr bwMode="auto">
            <a:xfrm>
              <a:off x="2640" y="2979"/>
              <a:ext cx="1163" cy="1149"/>
              <a:chOff x="2640" y="2979"/>
              <a:chExt cx="1163" cy="1149"/>
            </a:xfrm>
          </p:grpSpPr>
          <p:grpSp>
            <p:nvGrpSpPr>
              <p:cNvPr id="8" name="Group 35"/>
              <p:cNvGrpSpPr>
                <a:grpSpLocks/>
              </p:cNvGrpSpPr>
              <p:nvPr/>
            </p:nvGrpSpPr>
            <p:grpSpPr bwMode="auto">
              <a:xfrm>
                <a:off x="2640" y="3504"/>
                <a:ext cx="1104" cy="624"/>
                <a:chOff x="3024" y="3504"/>
                <a:chExt cx="1104" cy="624"/>
              </a:xfrm>
            </p:grpSpPr>
            <p:pic>
              <p:nvPicPr>
                <p:cNvPr id="39968" name="Picture 33" descr="C:\ofut\PPTs\WebTest\kimjongil1.jpg"/>
                <p:cNvPicPr>
                  <a:picLocks noChangeAspect="1" noChangeArrowheads="1"/>
                </p:cNvPicPr>
                <p:nvPr/>
              </p:nvPicPr>
              <p:blipFill>
                <a:blip r:embed="rId4" cstate="print"/>
                <a:srcRect/>
                <a:stretch>
                  <a:fillRect/>
                </a:stretch>
              </p:blipFill>
              <p:spPr bwMode="auto">
                <a:xfrm>
                  <a:off x="3024" y="3504"/>
                  <a:ext cx="646" cy="483"/>
                </a:xfrm>
                <a:prstGeom prst="rect">
                  <a:avLst/>
                </a:prstGeom>
                <a:noFill/>
                <a:ln w="9525">
                  <a:noFill/>
                  <a:miter lim="800000"/>
                  <a:headEnd/>
                  <a:tailEnd/>
                </a:ln>
              </p:spPr>
            </p:pic>
            <p:sp>
              <p:nvSpPr>
                <p:cNvPr id="39969" name="laptop"/>
                <p:cNvSpPr>
                  <a:spLocks noEditPoints="1" noChangeArrowheads="1"/>
                </p:cNvSpPr>
                <p:nvPr/>
              </p:nvSpPr>
              <p:spPr bwMode="auto">
                <a:xfrm>
                  <a:off x="3456" y="3648"/>
                  <a:ext cx="672" cy="4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4436 w 21600"/>
                    <a:gd name="T25" fmla="*/ 1845 h 21600"/>
                    <a:gd name="T26" fmla="*/ 17325 w 21600"/>
                    <a:gd name="T27" fmla="*/ 123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a:p>
              </p:txBody>
            </p:sp>
          </p:grpSp>
          <p:sp>
            <p:nvSpPr>
              <p:cNvPr id="39967" name="AutoShape 36"/>
              <p:cNvSpPr>
                <a:spLocks noChangeArrowheads="1"/>
              </p:cNvSpPr>
              <p:nvPr/>
            </p:nvSpPr>
            <p:spPr bwMode="auto">
              <a:xfrm rot="-3880471">
                <a:off x="3337" y="3301"/>
                <a:ext cx="787" cy="144"/>
              </a:xfrm>
              <a:prstGeom prst="leftRightArrow">
                <a:avLst>
                  <a:gd name="adj1" fmla="val 50000"/>
                  <a:gd name="adj2" fmla="val 109306"/>
                </a:avLst>
              </a:prstGeom>
              <a:solidFill>
                <a:srgbClr val="CC3300"/>
              </a:solidFill>
              <a:ln w="9525">
                <a:solidFill>
                  <a:schemeClr val="tx1"/>
                </a:solidFill>
                <a:miter lim="800000"/>
                <a:headEnd/>
                <a:tailEnd/>
              </a:ln>
            </p:spPr>
            <p:txBody>
              <a:bodyPr wrap="none" anchor="ctr"/>
              <a:lstStyle/>
              <a:p>
                <a:endParaRPr lang="en-US"/>
              </a:p>
            </p:txBody>
          </p:sp>
        </p:grpSp>
        <p:grpSp>
          <p:nvGrpSpPr>
            <p:cNvPr id="9" name="Group 45"/>
            <p:cNvGrpSpPr>
              <a:grpSpLocks/>
            </p:cNvGrpSpPr>
            <p:nvPr/>
          </p:nvGrpSpPr>
          <p:grpSpPr bwMode="auto">
            <a:xfrm>
              <a:off x="1248" y="3136"/>
              <a:ext cx="2655" cy="1004"/>
              <a:chOff x="1248" y="3136"/>
              <a:chExt cx="2655" cy="1004"/>
            </a:xfrm>
          </p:grpSpPr>
          <p:pic>
            <p:nvPicPr>
              <p:cNvPr id="39964" name="Picture 31" descr="C:\Program Files\Common Files\Microsoft Shared\Clipart\cagcat50\pe01561_.wmf"/>
              <p:cNvPicPr>
                <a:picLocks noChangeAspect="1" noChangeArrowheads="1"/>
              </p:cNvPicPr>
              <p:nvPr/>
            </p:nvPicPr>
            <p:blipFill>
              <a:blip r:embed="rId5" cstate="print"/>
              <a:srcRect/>
              <a:stretch>
                <a:fillRect/>
              </a:stretch>
            </p:blipFill>
            <p:spPr bwMode="auto">
              <a:xfrm>
                <a:off x="1248" y="3312"/>
                <a:ext cx="1248" cy="828"/>
              </a:xfrm>
              <a:prstGeom prst="rect">
                <a:avLst/>
              </a:prstGeom>
              <a:noFill/>
              <a:ln w="9525">
                <a:noFill/>
                <a:miter lim="800000"/>
                <a:headEnd/>
                <a:tailEnd/>
              </a:ln>
            </p:spPr>
          </p:pic>
          <p:sp>
            <p:nvSpPr>
              <p:cNvPr id="39965" name="AutoShape 37"/>
              <p:cNvSpPr>
                <a:spLocks noChangeArrowheads="1"/>
              </p:cNvSpPr>
              <p:nvPr/>
            </p:nvSpPr>
            <p:spPr bwMode="auto">
              <a:xfrm rot="-1584212">
                <a:off x="1887" y="3136"/>
                <a:ext cx="2016" cy="144"/>
              </a:xfrm>
              <a:prstGeom prst="leftRightArrow">
                <a:avLst>
                  <a:gd name="adj1" fmla="val 50000"/>
                  <a:gd name="adj2" fmla="val 280000"/>
                </a:avLst>
              </a:prstGeom>
              <a:solidFill>
                <a:srgbClr val="CC3300"/>
              </a:solidFill>
              <a:ln w="9525">
                <a:solidFill>
                  <a:schemeClr val="tx1"/>
                </a:solidFill>
                <a:miter lim="800000"/>
                <a:headEnd/>
                <a:tailEnd/>
              </a:ln>
            </p:spPr>
            <p:txBody>
              <a:bodyPr wrap="none" anchor="ctr"/>
              <a:lstStyle/>
              <a:p>
                <a:endParaRPr lang="en-US"/>
              </a:p>
            </p:txBody>
          </p:sp>
        </p:grpSp>
      </p:grpSp>
      <p:grpSp>
        <p:nvGrpSpPr>
          <p:cNvPr id="10" name="Group 48"/>
          <p:cNvGrpSpPr>
            <a:grpSpLocks/>
          </p:cNvGrpSpPr>
          <p:nvPr/>
        </p:nvGrpSpPr>
        <p:grpSpPr bwMode="auto">
          <a:xfrm>
            <a:off x="2209800" y="4032400"/>
            <a:ext cx="3886200" cy="1046163"/>
            <a:chOff x="1392" y="2696"/>
            <a:chExt cx="2448" cy="659"/>
          </a:xfrm>
        </p:grpSpPr>
        <p:sp>
          <p:nvSpPr>
            <p:cNvPr id="39960" name="AutoShape 27"/>
            <p:cNvSpPr>
              <a:spLocks noChangeArrowheads="1"/>
            </p:cNvSpPr>
            <p:nvPr/>
          </p:nvSpPr>
          <p:spPr bwMode="auto">
            <a:xfrm rot="-415481">
              <a:off x="1392" y="2696"/>
              <a:ext cx="2448" cy="144"/>
            </a:xfrm>
            <a:prstGeom prst="leftRightArrow">
              <a:avLst>
                <a:gd name="adj1" fmla="val 50000"/>
                <a:gd name="adj2" fmla="val 340000"/>
              </a:avLst>
            </a:prstGeom>
            <a:solidFill>
              <a:srgbClr val="CC3300"/>
            </a:solidFill>
            <a:ln w="9525">
              <a:solidFill>
                <a:schemeClr val="tx1"/>
              </a:solidFill>
              <a:miter lim="800000"/>
              <a:headEnd/>
              <a:tailEnd/>
            </a:ln>
          </p:spPr>
          <p:txBody>
            <a:bodyPr wrap="none" anchor="ctr"/>
            <a:lstStyle/>
            <a:p>
              <a:endParaRPr lang="en-US"/>
            </a:p>
          </p:txBody>
        </p:sp>
        <p:sp>
          <p:nvSpPr>
            <p:cNvPr id="39961" name="Text Box 28"/>
            <p:cNvSpPr txBox="1">
              <a:spLocks noChangeArrowheads="1"/>
            </p:cNvSpPr>
            <p:nvPr/>
          </p:nvSpPr>
          <p:spPr bwMode="auto">
            <a:xfrm>
              <a:off x="1968" y="2832"/>
              <a:ext cx="912" cy="523"/>
            </a:xfrm>
            <a:prstGeom prst="rect">
              <a:avLst/>
            </a:prstGeom>
            <a:noFill/>
            <a:ln w="9525">
              <a:noFill/>
              <a:miter lim="800000"/>
              <a:headEnd/>
              <a:tailEnd/>
            </a:ln>
          </p:spPr>
          <p:txBody>
            <a:bodyPr>
              <a:spAutoFit/>
            </a:bodyPr>
            <a:lstStyle/>
            <a:p>
              <a:pPr algn="ctr">
                <a:spcBef>
                  <a:spcPct val="50000"/>
                </a:spcBef>
              </a:pPr>
              <a:r>
                <a:rPr lang="en-US" i="1" u="sng"/>
                <a:t>Malicious</a:t>
              </a:r>
              <a:r>
                <a:rPr lang="en-US" i="1"/>
                <a:t> Data</a:t>
              </a:r>
            </a:p>
          </p:txBody>
        </p:sp>
      </p:grpSp>
      <p:grpSp>
        <p:nvGrpSpPr>
          <p:cNvPr id="11" name="Group 53"/>
          <p:cNvGrpSpPr>
            <a:grpSpLocks/>
          </p:cNvGrpSpPr>
          <p:nvPr/>
        </p:nvGrpSpPr>
        <p:grpSpPr bwMode="auto">
          <a:xfrm>
            <a:off x="123825" y="3791100"/>
            <a:ext cx="2009775" cy="2590800"/>
            <a:chOff x="78" y="2544"/>
            <a:chExt cx="1266" cy="1632"/>
          </a:xfrm>
        </p:grpSpPr>
        <p:pic>
          <p:nvPicPr>
            <p:cNvPr id="39954" name="Picture 29" descr="C:\ofut\PPTs\WebTest\binladen1.jpg"/>
            <p:cNvPicPr>
              <a:picLocks noChangeAspect="1" noChangeArrowheads="1"/>
            </p:cNvPicPr>
            <p:nvPr/>
          </p:nvPicPr>
          <p:blipFill>
            <a:blip r:embed="rId6" cstate="print"/>
            <a:srcRect/>
            <a:stretch>
              <a:fillRect/>
            </a:stretch>
          </p:blipFill>
          <p:spPr bwMode="auto">
            <a:xfrm>
              <a:off x="432" y="2544"/>
              <a:ext cx="672" cy="768"/>
            </a:xfrm>
            <a:prstGeom prst="rect">
              <a:avLst/>
            </a:prstGeom>
            <a:noFill/>
            <a:ln w="9525">
              <a:noFill/>
              <a:miter lim="800000"/>
              <a:headEnd/>
              <a:tailEnd/>
            </a:ln>
          </p:spPr>
        </p:pic>
        <p:sp>
          <p:nvSpPr>
            <p:cNvPr id="39955" name="computr4"/>
            <p:cNvSpPr>
              <a:spLocks noEditPoints="1" noChangeArrowheads="1"/>
            </p:cNvSpPr>
            <p:nvPr/>
          </p:nvSpPr>
          <p:spPr bwMode="auto">
            <a:xfrm>
              <a:off x="912" y="2784"/>
              <a:ext cx="432" cy="51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00 w 21600"/>
                <a:gd name="T13" fmla="*/ 2428 h 21600"/>
                <a:gd name="T14" fmla="*/ 18100 w 21600"/>
                <a:gd name="T15" fmla="*/ 11009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solidFill>
              <a:srgbClr val="FFFFCC"/>
            </a:solidFill>
            <a:ln w="9525">
              <a:solidFill>
                <a:srgbClr val="000000"/>
              </a:solidFill>
              <a:miter lim="800000"/>
              <a:headEnd/>
              <a:tailEnd/>
            </a:ln>
          </p:spPr>
          <p:txBody>
            <a:bodyPr/>
            <a:lstStyle/>
            <a:p>
              <a:endParaRPr lang="en-US"/>
            </a:p>
          </p:txBody>
        </p:sp>
        <p:grpSp>
          <p:nvGrpSpPr>
            <p:cNvPr id="12" name="Group 52"/>
            <p:cNvGrpSpPr>
              <a:grpSpLocks/>
            </p:cNvGrpSpPr>
            <p:nvPr/>
          </p:nvGrpSpPr>
          <p:grpSpPr bwMode="auto">
            <a:xfrm>
              <a:off x="78" y="3312"/>
              <a:ext cx="1074" cy="864"/>
              <a:chOff x="78" y="3312"/>
              <a:chExt cx="1074" cy="864"/>
            </a:xfrm>
          </p:grpSpPr>
          <p:sp>
            <p:nvSpPr>
              <p:cNvPr id="119847" name="Oval 39"/>
              <p:cNvSpPr>
                <a:spLocks noChangeArrowheads="1"/>
              </p:cNvSpPr>
              <p:nvPr/>
            </p:nvSpPr>
            <p:spPr bwMode="auto">
              <a:xfrm>
                <a:off x="78" y="3585"/>
                <a:ext cx="1074" cy="591"/>
              </a:xfrm>
              <a:prstGeom prst="ellipse">
                <a:avLst/>
              </a:prstGeom>
              <a:solidFill>
                <a:schemeClr val="bg1">
                  <a:lumMod val="60000"/>
                  <a:lumOff val="40000"/>
                </a:schemeClr>
              </a:solidFill>
              <a:ln w="9525">
                <a:solidFill>
                  <a:schemeClr val="tx1"/>
                </a:solidFill>
                <a:round/>
                <a:headEnd/>
                <a:tailEnd/>
              </a:ln>
              <a:effectLst/>
            </p:spPr>
            <p:txBody>
              <a:bodyPr wrap="none" anchor="ctr"/>
              <a:lstStyle/>
              <a:p>
                <a:pPr>
                  <a:defRPr/>
                </a:pPr>
                <a:endParaRPr lang="en-US"/>
              </a:p>
            </p:txBody>
          </p:sp>
          <p:sp>
            <p:nvSpPr>
              <p:cNvPr id="39958" name="Text Box 40"/>
              <p:cNvSpPr txBox="1">
                <a:spLocks noChangeArrowheads="1"/>
              </p:cNvSpPr>
              <p:nvPr/>
            </p:nvSpPr>
            <p:spPr bwMode="auto">
              <a:xfrm>
                <a:off x="96" y="3648"/>
                <a:ext cx="1008" cy="404"/>
              </a:xfrm>
              <a:prstGeom prst="rect">
                <a:avLst/>
              </a:prstGeom>
              <a:noFill/>
              <a:ln w="9525">
                <a:noFill/>
                <a:miter lim="800000"/>
                <a:headEnd/>
                <a:tailEnd/>
              </a:ln>
            </p:spPr>
            <p:txBody>
              <a:bodyPr>
                <a:spAutoFit/>
              </a:bodyPr>
              <a:lstStyle/>
              <a:p>
                <a:pPr algn="ctr"/>
                <a:r>
                  <a:rPr lang="en-US" sz="1800" u="sng"/>
                  <a:t>Can “bypass” data checking</a:t>
                </a:r>
                <a:endParaRPr lang="en-US" sz="1800" i="1" u="sng"/>
              </a:p>
            </p:txBody>
          </p:sp>
          <p:sp>
            <p:nvSpPr>
              <p:cNvPr id="39959" name="Line 41"/>
              <p:cNvSpPr>
                <a:spLocks noChangeShapeType="1"/>
              </p:cNvSpPr>
              <p:nvPr/>
            </p:nvSpPr>
            <p:spPr bwMode="auto">
              <a:xfrm flipV="1">
                <a:off x="624" y="3312"/>
                <a:ext cx="432" cy="288"/>
              </a:xfrm>
              <a:prstGeom prst="line">
                <a:avLst/>
              </a:prstGeom>
              <a:noFill/>
              <a:ln w="28575">
                <a:solidFill>
                  <a:schemeClr val="tx1"/>
                </a:solidFill>
                <a:round/>
                <a:headEnd/>
                <a:tailEnd type="triangle" w="med" len="med"/>
              </a:ln>
            </p:spPr>
            <p:txBody>
              <a:bodyPr/>
              <a:lstStyle/>
              <a:p>
                <a:endParaRPr lang="en-US"/>
              </a:p>
            </p:txBody>
          </p:sp>
        </p:grpSp>
      </p:grpSp>
      <p:sp>
        <p:nvSpPr>
          <p:cNvPr id="39949" name="Text Box 50"/>
          <p:cNvSpPr txBox="1">
            <a:spLocks noChangeArrowheads="1"/>
          </p:cNvSpPr>
          <p:nvPr/>
        </p:nvSpPr>
        <p:spPr bwMode="auto">
          <a:xfrm>
            <a:off x="1066800" y="3105300"/>
            <a:ext cx="1066800" cy="457200"/>
          </a:xfrm>
          <a:prstGeom prst="rect">
            <a:avLst/>
          </a:prstGeom>
          <a:noFill/>
          <a:ln w="9525">
            <a:noFill/>
            <a:miter lim="800000"/>
            <a:headEnd/>
            <a:tailEnd/>
          </a:ln>
        </p:spPr>
        <p:txBody>
          <a:bodyPr>
            <a:spAutoFit/>
          </a:bodyPr>
          <a:lstStyle/>
          <a:p>
            <a:pPr algn="ctr">
              <a:spcBef>
                <a:spcPct val="50000"/>
              </a:spcBef>
            </a:pPr>
            <a:r>
              <a:rPr lang="en-US" i="1"/>
              <a:t>Client</a:t>
            </a:r>
          </a:p>
        </p:txBody>
      </p:sp>
      <p:sp>
        <p:nvSpPr>
          <p:cNvPr id="119859" name="Text Box 51"/>
          <p:cNvSpPr txBox="1">
            <a:spLocks noChangeArrowheads="1"/>
          </p:cNvSpPr>
          <p:nvPr/>
        </p:nvSpPr>
        <p:spPr bwMode="auto">
          <a:xfrm>
            <a:off x="6324600" y="4019700"/>
            <a:ext cx="1066800" cy="457200"/>
          </a:xfrm>
          <a:prstGeom prst="rect">
            <a:avLst/>
          </a:prstGeom>
          <a:noFill/>
          <a:ln w="9525">
            <a:noFill/>
            <a:miter lim="800000"/>
            <a:headEnd/>
            <a:tailEnd/>
          </a:ln>
          <a:effectLst/>
        </p:spPr>
        <p:txBody>
          <a:bodyPr>
            <a:spAutoFit/>
          </a:bodyPr>
          <a:lstStyle/>
          <a:p>
            <a:pPr algn="ctr">
              <a:spcBef>
                <a:spcPct val="50000"/>
              </a:spcBef>
              <a:defRPr/>
            </a:pPr>
            <a:r>
              <a:rPr lang="en-US" i="1" dirty="0">
                <a:solidFill>
                  <a:schemeClr val="accent4">
                    <a:lumMod val="10000"/>
                  </a:schemeClr>
                </a:solidFill>
              </a:rPr>
              <a:t>Server</a:t>
            </a:r>
          </a:p>
        </p:txBody>
      </p:sp>
      <p:sp>
        <p:nvSpPr>
          <p:cNvPr id="39951" name="Date Placeholder 41"/>
          <p:cNvSpPr>
            <a:spLocks noGrp="1"/>
          </p:cNvSpPr>
          <p:nvPr>
            <p:ph type="dt" sz="quarter" idx="10"/>
          </p:nvPr>
        </p:nvSpPr>
        <p:spPr>
          <a:noFill/>
        </p:spPr>
        <p:txBody>
          <a:bodyPr/>
          <a:lstStyle/>
          <a:p>
            <a:r>
              <a:rPr lang="en-US" smtClean="0"/>
              <a:t>GTAC, October 2010</a:t>
            </a:r>
          </a:p>
        </p:txBody>
      </p:sp>
      <p:sp>
        <p:nvSpPr>
          <p:cNvPr id="39952" name="Slide Number Placeholder 42"/>
          <p:cNvSpPr>
            <a:spLocks noGrp="1"/>
          </p:cNvSpPr>
          <p:nvPr>
            <p:ph type="sldNum" sz="quarter" idx="12"/>
          </p:nvPr>
        </p:nvSpPr>
        <p:spPr>
          <a:noFill/>
        </p:spPr>
        <p:txBody>
          <a:bodyPr/>
          <a:lstStyle/>
          <a:p>
            <a:fld id="{DFB77D20-AC26-4F4B-B48D-899ED669B318}" type="slidenum">
              <a:rPr lang="en-US" smtClean="0"/>
              <a:pPr/>
              <a:t>28</a:t>
            </a:fld>
            <a:endParaRPr lang="en-US" smtClean="0"/>
          </a:p>
        </p:txBody>
      </p:sp>
      <p:sp>
        <p:nvSpPr>
          <p:cNvPr id="39953" name="Footer Placeholder 43"/>
          <p:cNvSpPr>
            <a:spLocks noGrp="1"/>
          </p:cNvSpPr>
          <p:nvPr>
            <p:ph type="ftr" sz="quarter" idx="11"/>
          </p:nvPr>
        </p:nvSpPr>
        <p:spPr>
          <a:noFill/>
        </p:spPr>
        <p:txBody>
          <a:bodyPr/>
          <a:lstStyle/>
          <a:p>
            <a:r>
              <a:rPr lang="en-US" smtClean="0"/>
              <a:t>©  Jeff Offutt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Bypass Testing</a:t>
            </a:r>
            <a:endParaRPr lang="en-US" dirty="0"/>
          </a:p>
        </p:txBody>
      </p:sp>
      <p:sp>
        <p:nvSpPr>
          <p:cNvPr id="3" name="Content Placeholder 2"/>
          <p:cNvSpPr>
            <a:spLocks noGrp="1"/>
          </p:cNvSpPr>
          <p:nvPr>
            <p:ph idx="1"/>
          </p:nvPr>
        </p:nvSpPr>
        <p:spPr/>
        <p:txBody>
          <a:bodyPr/>
          <a:lstStyle/>
          <a:p>
            <a:r>
              <a:rPr lang="en-US" dirty="0" smtClean="0"/>
              <a:t>Web apps often </a:t>
            </a:r>
            <a:r>
              <a:rPr lang="en-US" dirty="0" smtClean="0">
                <a:solidFill>
                  <a:schemeClr val="tx2"/>
                </a:solidFill>
              </a:rPr>
              <a:t>validate</a:t>
            </a:r>
            <a:r>
              <a:rPr lang="en-US" dirty="0" smtClean="0"/>
              <a:t> on the client (with JS)</a:t>
            </a:r>
          </a:p>
          <a:p>
            <a:r>
              <a:rPr lang="en-US" dirty="0" smtClean="0"/>
              <a:t>Users can “</a:t>
            </a:r>
            <a:r>
              <a:rPr lang="en-US" dirty="0" smtClean="0">
                <a:solidFill>
                  <a:schemeClr val="tx2"/>
                </a:solidFill>
              </a:rPr>
              <a:t>bypass</a:t>
            </a:r>
            <a:r>
              <a:rPr lang="en-US" dirty="0" smtClean="0"/>
              <a:t>” the client-side </a:t>
            </a:r>
            <a:r>
              <a:rPr lang="en-US" dirty="0" smtClean="0">
                <a:solidFill>
                  <a:schemeClr val="tx2"/>
                </a:solidFill>
              </a:rPr>
              <a:t>constraint enforcement</a:t>
            </a:r>
            <a:r>
              <a:rPr lang="en-US" dirty="0" smtClean="0"/>
              <a:t> by skipping the JavaScript</a:t>
            </a:r>
          </a:p>
          <a:p>
            <a:r>
              <a:rPr lang="en-US" dirty="0" smtClean="0"/>
              <a:t>Bypass testing constructs tests to </a:t>
            </a:r>
            <a:r>
              <a:rPr lang="en-US" dirty="0" smtClean="0">
                <a:solidFill>
                  <a:schemeClr val="tx2"/>
                </a:solidFill>
              </a:rPr>
              <a:t>intentionally violate</a:t>
            </a:r>
            <a:r>
              <a:rPr lang="en-US" dirty="0" smtClean="0"/>
              <a:t> validation constraints</a:t>
            </a:r>
          </a:p>
          <a:p>
            <a:pPr lvl="1"/>
            <a:r>
              <a:rPr lang="en-US" sz="2400" dirty="0" smtClean="0"/>
              <a:t>Eases test </a:t>
            </a:r>
            <a:r>
              <a:rPr lang="en-US" sz="2400" dirty="0" smtClean="0">
                <a:solidFill>
                  <a:srgbClr val="FFFF00"/>
                </a:solidFill>
              </a:rPr>
              <a:t>automation</a:t>
            </a:r>
          </a:p>
          <a:p>
            <a:pPr lvl="1"/>
            <a:r>
              <a:rPr lang="en-US" sz="2400" dirty="0" smtClean="0"/>
              <a:t>Validates </a:t>
            </a:r>
            <a:r>
              <a:rPr lang="en-US" sz="2400" dirty="0" smtClean="0">
                <a:solidFill>
                  <a:srgbClr val="FFFF00"/>
                </a:solidFill>
              </a:rPr>
              <a:t>input validation</a:t>
            </a:r>
          </a:p>
          <a:p>
            <a:pPr lvl="1"/>
            <a:r>
              <a:rPr lang="en-US" sz="2400" dirty="0" smtClean="0"/>
              <a:t>Checks </a:t>
            </a:r>
            <a:r>
              <a:rPr lang="en-US" sz="2400" dirty="0" smtClean="0">
                <a:solidFill>
                  <a:srgbClr val="FFFF00"/>
                </a:solidFill>
              </a:rPr>
              <a:t>robustness</a:t>
            </a:r>
          </a:p>
          <a:p>
            <a:pPr lvl="1"/>
            <a:r>
              <a:rPr lang="en-US" sz="2400" dirty="0" smtClean="0"/>
              <a:t>Evaluates </a:t>
            </a:r>
            <a:r>
              <a:rPr lang="en-US" sz="2400" dirty="0" smtClean="0">
                <a:solidFill>
                  <a:srgbClr val="FFFF00"/>
                </a:solidFill>
              </a:rPr>
              <a:t>security</a:t>
            </a:r>
            <a:endParaRPr lang="en-US" dirty="0" smtClean="0">
              <a:solidFill>
                <a:srgbClr val="FFFF00"/>
              </a:solidFill>
            </a:endParaRPr>
          </a:p>
          <a:p>
            <a:r>
              <a:rPr lang="en-US" sz="3600" dirty="0" smtClean="0">
                <a:solidFill>
                  <a:schemeClr val="tx2"/>
                </a:solidFill>
              </a:rPr>
              <a:t>Case study </a:t>
            </a:r>
            <a:r>
              <a:rPr lang="en-US" sz="3600" dirty="0" smtClean="0"/>
              <a:t>on commercial web applications ...</a:t>
            </a:r>
          </a:p>
        </p:txBody>
      </p:sp>
      <p:sp>
        <p:nvSpPr>
          <p:cNvPr id="4" name="Date Placeholder 3"/>
          <p:cNvSpPr>
            <a:spLocks noGrp="1"/>
          </p:cNvSpPr>
          <p:nvPr>
            <p:ph type="dt" sz="half" idx="10"/>
          </p:nvPr>
        </p:nvSpPr>
        <p:spPr/>
        <p:txBody>
          <a:bodyPr/>
          <a:lstStyle/>
          <a:p>
            <a:pPr>
              <a:defRPr/>
            </a:pPr>
            <a:r>
              <a:rPr lang="en-US" altLang="zh-CN" smtClean="0"/>
              <a:t>GTAC, October 2010</a:t>
            </a:r>
            <a:endParaRPr lang="en-US" altLang="zh-CN" dirty="0"/>
          </a:p>
        </p:txBody>
      </p:sp>
      <p:sp>
        <p:nvSpPr>
          <p:cNvPr id="5" name="Footer Placeholder 4"/>
          <p:cNvSpPr>
            <a:spLocks noGrp="1"/>
          </p:cNvSpPr>
          <p:nvPr>
            <p:ph type="ftr" sz="quarter" idx="11"/>
          </p:nvPr>
        </p:nvSpPr>
        <p:spPr/>
        <p:txBody>
          <a:bodyPr/>
          <a:lstStyle/>
          <a:p>
            <a:pPr>
              <a:defRPr/>
            </a:pPr>
            <a:r>
              <a:rPr lang="en-US" altLang="zh-CN" smtClean="0"/>
              <a:t>©  Jeff Offutt</a:t>
            </a:r>
            <a:endParaRPr lang="en-US" altLang="zh-CN" dirty="0"/>
          </a:p>
        </p:txBody>
      </p:sp>
      <p:sp>
        <p:nvSpPr>
          <p:cNvPr id="6" name="Slide Number Placeholder 5"/>
          <p:cNvSpPr>
            <a:spLocks noGrp="1"/>
          </p:cNvSpPr>
          <p:nvPr>
            <p:ph type="sldNum" sz="quarter" idx="12"/>
          </p:nvPr>
        </p:nvSpPr>
        <p:spPr/>
        <p:txBody>
          <a:bodyPr/>
          <a:lstStyle/>
          <a:p>
            <a:pPr>
              <a:defRPr/>
            </a:pPr>
            <a:fld id="{0DC9CB03-E83B-49A3-95A8-3CE1C35F1E70}" type="slidenum">
              <a:rPr lang="zh-CN" altLang="en-US" smtClean="0"/>
              <a:pPr>
                <a:defRPr/>
              </a:pPr>
              <a:t>29</a:t>
            </a:fld>
            <a:endParaRPr lang="en-US" altLang="zh-CN" dirty="0"/>
          </a:p>
        </p:txBody>
      </p:sp>
      <p:sp>
        <p:nvSpPr>
          <p:cNvPr id="8" name="TextBox 7"/>
          <p:cNvSpPr txBox="1"/>
          <p:nvPr/>
        </p:nvSpPr>
        <p:spPr>
          <a:xfrm>
            <a:off x="1150791" y="6167308"/>
            <a:ext cx="6828088" cy="338554"/>
          </a:xfrm>
          <a:prstGeom prst="rect">
            <a:avLst/>
          </a:prstGeom>
          <a:solidFill>
            <a:schemeClr val="bg1">
              <a:lumMod val="60000"/>
              <a:lumOff val="40000"/>
            </a:schemeClr>
          </a:solidFill>
          <a:ln>
            <a:solidFill>
              <a:srgbClr val="000000"/>
            </a:solidFill>
          </a:ln>
        </p:spPr>
        <p:txBody>
          <a:bodyPr wrap="none" rtlCol="0">
            <a:spAutoFit/>
          </a:bodyPr>
          <a:lstStyle/>
          <a:p>
            <a:pPr algn="ctr"/>
            <a:r>
              <a:rPr lang="en-US" sz="1600" dirty="0" smtClean="0"/>
              <a:t>— Offutt, Wu, Du and Huang, Bypass Testing of Web Applications, ISSRE 2004</a:t>
            </a:r>
            <a:endParaRPr lang="en-US"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Testing in the 21st Century</a:t>
            </a:r>
          </a:p>
        </p:txBody>
      </p:sp>
      <p:sp>
        <p:nvSpPr>
          <p:cNvPr id="5123" name="Content Placeholder 2"/>
          <p:cNvSpPr>
            <a:spLocks noGrp="1"/>
          </p:cNvSpPr>
          <p:nvPr>
            <p:ph idx="1"/>
          </p:nvPr>
        </p:nvSpPr>
        <p:spPr>
          <a:xfrm>
            <a:off x="88900" y="852488"/>
            <a:ext cx="8966200" cy="5524500"/>
          </a:xfrm>
        </p:spPr>
        <p:txBody>
          <a:bodyPr/>
          <a:lstStyle/>
          <a:p>
            <a:r>
              <a:rPr lang="en-US" sz="2800" b="0" dirty="0" smtClean="0"/>
              <a:t>Software defines </a:t>
            </a:r>
            <a:r>
              <a:rPr lang="en-US" sz="2800" b="0" dirty="0" smtClean="0">
                <a:solidFill>
                  <a:srgbClr val="FFFF00"/>
                </a:solidFill>
              </a:rPr>
              <a:t>behavior</a:t>
            </a:r>
            <a:endParaRPr lang="en-US" b="0" dirty="0" smtClean="0">
              <a:solidFill>
                <a:srgbClr val="FFFF00"/>
              </a:solidFill>
            </a:endParaRPr>
          </a:p>
          <a:p>
            <a:pPr lvl="1"/>
            <a:r>
              <a:rPr lang="en-US" sz="1800" b="0" dirty="0" smtClean="0"/>
              <a:t>network routers, finance, switching networks, other infrastructure</a:t>
            </a:r>
          </a:p>
          <a:p>
            <a:r>
              <a:rPr lang="en-US" sz="2800" b="0" dirty="0" smtClean="0"/>
              <a:t>Today’s software </a:t>
            </a:r>
            <a:r>
              <a:rPr lang="en-US" sz="2800" b="0" dirty="0" smtClean="0">
                <a:solidFill>
                  <a:schemeClr val="tx2"/>
                </a:solidFill>
              </a:rPr>
              <a:t>market</a:t>
            </a:r>
            <a:r>
              <a:rPr lang="en-US" sz="2800" b="0" dirty="0" smtClean="0"/>
              <a:t> :</a:t>
            </a:r>
          </a:p>
          <a:p>
            <a:pPr lvl="1"/>
            <a:r>
              <a:rPr lang="en-US" sz="2000" b="0" dirty="0" smtClean="0"/>
              <a:t>is much </a:t>
            </a:r>
            <a:r>
              <a:rPr lang="en-US" sz="2000" b="0" dirty="0" smtClean="0">
                <a:solidFill>
                  <a:schemeClr val="tx2"/>
                </a:solidFill>
              </a:rPr>
              <a:t>bigger</a:t>
            </a:r>
          </a:p>
          <a:p>
            <a:pPr lvl="1"/>
            <a:r>
              <a:rPr lang="en-US" sz="2000" b="0" dirty="0" smtClean="0"/>
              <a:t>is more </a:t>
            </a:r>
            <a:r>
              <a:rPr lang="en-US" sz="2000" b="0" dirty="0" smtClean="0">
                <a:solidFill>
                  <a:schemeClr val="tx2"/>
                </a:solidFill>
              </a:rPr>
              <a:t>competitive</a:t>
            </a:r>
          </a:p>
          <a:p>
            <a:pPr lvl="1"/>
            <a:r>
              <a:rPr lang="en-US" sz="2000" b="0" dirty="0" smtClean="0"/>
              <a:t>has more </a:t>
            </a:r>
            <a:r>
              <a:rPr lang="en-US" sz="2000" b="0" dirty="0" smtClean="0">
                <a:solidFill>
                  <a:schemeClr val="tx2"/>
                </a:solidFill>
              </a:rPr>
              <a:t>users</a:t>
            </a:r>
            <a:endParaRPr lang="en-US" b="0" dirty="0" smtClean="0">
              <a:solidFill>
                <a:schemeClr val="tx2"/>
              </a:solidFill>
            </a:endParaRPr>
          </a:p>
          <a:p>
            <a:r>
              <a:rPr lang="en-US" sz="2800" b="0" dirty="0" smtClean="0">
                <a:solidFill>
                  <a:srgbClr val="FFFF00"/>
                </a:solidFill>
              </a:rPr>
              <a:t>Embedded Control</a:t>
            </a:r>
            <a:r>
              <a:rPr lang="en-US" sz="2800" b="0" dirty="0" smtClean="0"/>
              <a:t> Applications</a:t>
            </a:r>
          </a:p>
          <a:p>
            <a:pPr lvl="1"/>
            <a:r>
              <a:rPr lang="en-US" sz="1800" b="0" dirty="0" smtClean="0"/>
              <a:t>airplanes, air traffic control</a:t>
            </a:r>
          </a:p>
          <a:p>
            <a:pPr lvl="1"/>
            <a:r>
              <a:rPr lang="en-US" sz="1800" b="0" dirty="0" smtClean="0"/>
              <a:t>spaceships</a:t>
            </a:r>
          </a:p>
          <a:p>
            <a:pPr lvl="1"/>
            <a:r>
              <a:rPr lang="en-US" sz="1800" b="0" dirty="0" smtClean="0"/>
              <a:t>watches</a:t>
            </a:r>
          </a:p>
          <a:p>
            <a:pPr lvl="1"/>
            <a:r>
              <a:rPr lang="en-US" sz="1800" b="0" dirty="0" smtClean="0"/>
              <a:t>ovens</a:t>
            </a:r>
          </a:p>
          <a:p>
            <a:pPr lvl="1">
              <a:lnSpc>
                <a:spcPct val="80000"/>
              </a:lnSpc>
            </a:pPr>
            <a:r>
              <a:rPr lang="en-US" sz="1800" b="0" dirty="0" smtClean="0"/>
              <a:t>remote controllers</a:t>
            </a:r>
            <a:endParaRPr lang="en-US" sz="2400" b="0" dirty="0" smtClean="0"/>
          </a:p>
          <a:p>
            <a:r>
              <a:rPr lang="en-US" sz="2800" b="0" dirty="0" smtClean="0">
                <a:solidFill>
                  <a:schemeClr val="tx2"/>
                </a:solidFill>
              </a:rPr>
              <a:t>Agile</a:t>
            </a:r>
            <a:r>
              <a:rPr lang="en-US" sz="2800" b="0" dirty="0" smtClean="0"/>
              <a:t> processes put increased pressure on testers</a:t>
            </a:r>
          </a:p>
          <a:p>
            <a:pPr lvl="1"/>
            <a:r>
              <a:rPr lang="en-US" sz="2000" b="0" dirty="0" smtClean="0">
                <a:solidFill>
                  <a:schemeClr val="tx2"/>
                </a:solidFill>
              </a:rPr>
              <a:t>Programmers</a:t>
            </a:r>
            <a:r>
              <a:rPr lang="en-US" sz="2000" b="0" dirty="0" smtClean="0"/>
              <a:t> must </a:t>
            </a:r>
            <a:r>
              <a:rPr lang="en-US" sz="2000" b="0" dirty="0" smtClean="0">
                <a:solidFill>
                  <a:schemeClr val="tx2"/>
                </a:solidFill>
              </a:rPr>
              <a:t>unit</a:t>
            </a:r>
            <a:r>
              <a:rPr lang="en-US" sz="2000" b="0" dirty="0" smtClean="0"/>
              <a:t> test – with no training, education or tools !</a:t>
            </a:r>
          </a:p>
          <a:p>
            <a:pPr lvl="1"/>
            <a:r>
              <a:rPr lang="en-US" sz="2000" b="0" dirty="0" smtClean="0"/>
              <a:t>Tests are key to </a:t>
            </a:r>
            <a:r>
              <a:rPr lang="en-US" sz="2000" b="0" dirty="0" smtClean="0">
                <a:solidFill>
                  <a:schemeClr val="tx2"/>
                </a:solidFill>
              </a:rPr>
              <a:t>functional requirements</a:t>
            </a:r>
            <a:r>
              <a:rPr lang="en-US" sz="2000" b="0" dirty="0" smtClean="0"/>
              <a:t> – but who builds those tests ?</a:t>
            </a:r>
          </a:p>
        </p:txBody>
      </p:sp>
      <p:sp>
        <p:nvSpPr>
          <p:cNvPr id="5124" name="Date Placeholder 3"/>
          <p:cNvSpPr>
            <a:spLocks noGrp="1"/>
          </p:cNvSpPr>
          <p:nvPr>
            <p:ph type="dt" sz="quarter" idx="10"/>
          </p:nvPr>
        </p:nvSpPr>
        <p:spPr>
          <a:noFill/>
        </p:spPr>
        <p:txBody>
          <a:bodyPr/>
          <a:lstStyle/>
          <a:p>
            <a:r>
              <a:rPr lang="en-US" smtClean="0"/>
              <a:t>GTAC, October 2010</a:t>
            </a:r>
            <a:endParaRPr lang="en-US" u="sng" smtClean="0"/>
          </a:p>
        </p:txBody>
      </p:sp>
      <p:sp>
        <p:nvSpPr>
          <p:cNvPr id="5125" name="Footer Placeholder 4"/>
          <p:cNvSpPr>
            <a:spLocks noGrp="1"/>
          </p:cNvSpPr>
          <p:nvPr>
            <p:ph type="ftr" sz="quarter" idx="11"/>
          </p:nvPr>
        </p:nvSpPr>
        <p:spPr>
          <a:noFill/>
        </p:spPr>
        <p:txBody>
          <a:bodyPr/>
          <a:lstStyle/>
          <a:p>
            <a:r>
              <a:rPr lang="en-US" smtClean="0"/>
              <a:t>©  Jeff Offutt</a:t>
            </a:r>
          </a:p>
        </p:txBody>
      </p:sp>
      <p:sp>
        <p:nvSpPr>
          <p:cNvPr id="5126" name="Slide Number Placeholder 5"/>
          <p:cNvSpPr>
            <a:spLocks noGrp="1"/>
          </p:cNvSpPr>
          <p:nvPr>
            <p:ph type="sldNum" sz="quarter" idx="12"/>
          </p:nvPr>
        </p:nvSpPr>
        <p:spPr>
          <a:noFill/>
        </p:spPr>
        <p:txBody>
          <a:bodyPr/>
          <a:lstStyle/>
          <a:p>
            <a:fld id="{98F3BA59-A494-476C-9BD1-50113170F2A8}" type="slidenum">
              <a:rPr lang="en-US" smtClean="0"/>
              <a:pPr/>
              <a:t>3</a:t>
            </a:fld>
            <a:endParaRPr lang="en-US" smtClean="0"/>
          </a:p>
        </p:txBody>
      </p:sp>
      <p:sp>
        <p:nvSpPr>
          <p:cNvPr id="5127" name="Text Box 4"/>
          <p:cNvSpPr txBox="1">
            <a:spLocks noChangeArrowheads="1"/>
          </p:cNvSpPr>
          <p:nvPr/>
        </p:nvSpPr>
        <p:spPr bwMode="auto">
          <a:xfrm>
            <a:off x="3317875" y="3894773"/>
            <a:ext cx="3402013" cy="1531937"/>
          </a:xfrm>
          <a:prstGeom prst="rect">
            <a:avLst/>
          </a:prstGeom>
          <a:noFill/>
          <a:ln w="12700">
            <a:noFill/>
            <a:miter lim="800000"/>
            <a:headEnd type="none" w="sm" len="sm"/>
            <a:tailEnd type="none" w="sm" len="sm"/>
          </a:ln>
        </p:spPr>
        <p:txBody>
          <a:bodyPr>
            <a:spAutoFit/>
          </a:bodyPr>
          <a:lstStyle/>
          <a:p>
            <a:pPr lvl="1">
              <a:lnSpc>
                <a:spcPct val="80000"/>
              </a:lnSpc>
              <a:spcBef>
                <a:spcPct val="30000"/>
              </a:spcBef>
              <a:buSzPct val="100000"/>
              <a:buFontTx/>
              <a:buChar char="–"/>
            </a:pPr>
            <a:r>
              <a:rPr lang="en-US" sz="1800" b="0" dirty="0">
                <a:solidFill>
                  <a:srgbClr val="F8F8F8"/>
                </a:solidFill>
                <a:cs typeface="Arial" pitchFamily="34" charset="0"/>
              </a:rPr>
              <a:t> PDAs</a:t>
            </a:r>
          </a:p>
          <a:p>
            <a:pPr lvl="1">
              <a:lnSpc>
                <a:spcPct val="80000"/>
              </a:lnSpc>
              <a:spcBef>
                <a:spcPct val="30000"/>
              </a:spcBef>
              <a:buSzPct val="100000"/>
              <a:buFontTx/>
              <a:buChar char="–"/>
            </a:pPr>
            <a:r>
              <a:rPr lang="en-US" sz="1800" b="0" dirty="0">
                <a:solidFill>
                  <a:srgbClr val="F8F8F8"/>
                </a:solidFill>
                <a:cs typeface="Arial" pitchFamily="34" charset="0"/>
              </a:rPr>
              <a:t> memory seats </a:t>
            </a:r>
          </a:p>
          <a:p>
            <a:pPr lvl="1">
              <a:lnSpc>
                <a:spcPct val="80000"/>
              </a:lnSpc>
              <a:spcBef>
                <a:spcPct val="30000"/>
              </a:spcBef>
              <a:buSzPct val="100000"/>
              <a:buFontTx/>
              <a:buChar char="–"/>
            </a:pPr>
            <a:r>
              <a:rPr lang="en-US" sz="1800" b="0" dirty="0">
                <a:solidFill>
                  <a:srgbClr val="F8F8F8"/>
                </a:solidFill>
                <a:cs typeface="Arial" pitchFamily="34" charset="0"/>
              </a:rPr>
              <a:t> DVD players</a:t>
            </a:r>
          </a:p>
          <a:p>
            <a:pPr lvl="1">
              <a:lnSpc>
                <a:spcPct val="80000"/>
              </a:lnSpc>
              <a:spcBef>
                <a:spcPct val="30000"/>
              </a:spcBef>
              <a:buSzPct val="100000"/>
              <a:buFontTx/>
              <a:buChar char="–"/>
            </a:pPr>
            <a:r>
              <a:rPr lang="en-US" sz="1800" b="0" dirty="0">
                <a:solidFill>
                  <a:srgbClr val="F8F8F8"/>
                </a:solidFill>
                <a:cs typeface="Arial" pitchFamily="34" charset="0"/>
              </a:rPr>
              <a:t> garage door openers</a:t>
            </a:r>
          </a:p>
          <a:p>
            <a:pPr lvl="1">
              <a:lnSpc>
                <a:spcPct val="80000"/>
              </a:lnSpc>
              <a:spcBef>
                <a:spcPct val="30000"/>
              </a:spcBef>
              <a:buSzPct val="100000"/>
              <a:buFontTx/>
              <a:buChar char="–"/>
            </a:pPr>
            <a:r>
              <a:rPr lang="en-US" sz="1800" b="0" dirty="0">
                <a:solidFill>
                  <a:srgbClr val="F8F8F8"/>
                </a:solidFill>
                <a:cs typeface="Arial" pitchFamily="34" charset="0"/>
              </a:rPr>
              <a:t> cell phones</a:t>
            </a:r>
          </a:p>
        </p:txBody>
      </p:sp>
      <p:sp>
        <p:nvSpPr>
          <p:cNvPr id="8" name="Text Box 5"/>
          <p:cNvSpPr txBox="1">
            <a:spLocks noChangeArrowheads="1"/>
          </p:cNvSpPr>
          <p:nvPr/>
        </p:nvSpPr>
        <p:spPr bwMode="auto">
          <a:xfrm>
            <a:off x="5105400" y="1804988"/>
            <a:ext cx="3863975" cy="1938337"/>
          </a:xfrm>
          <a:prstGeom prst="rect">
            <a:avLst/>
          </a:prstGeom>
          <a:gradFill>
            <a:gsLst>
              <a:gs pos="0">
                <a:schemeClr val="bg1">
                  <a:lumMod val="75000"/>
                </a:schemeClr>
              </a:gs>
              <a:gs pos="69000">
                <a:schemeClr val="bg1">
                  <a:lumMod val="60000"/>
                  <a:lumOff val="40000"/>
                </a:schemeClr>
              </a:gs>
              <a:gs pos="88000">
                <a:schemeClr val="bg1">
                  <a:lumMod val="75000"/>
                </a:schemeClr>
              </a:gs>
            </a:gsLst>
            <a:lin ang="5400000" scaled="0"/>
          </a:gradFill>
          <a:ln w="12700">
            <a:solidFill>
              <a:srgbClr val="FF0000"/>
            </a:solidFill>
            <a:miter lim="800000"/>
            <a:headEnd/>
            <a:tailEnd/>
          </a:ln>
          <a:effectLst/>
        </p:spPr>
        <p:txBody>
          <a:bodyPr>
            <a:spAutoFit/>
          </a:bodyPr>
          <a:lstStyle/>
          <a:p>
            <a:pPr algn="ctr">
              <a:spcBef>
                <a:spcPct val="10000"/>
              </a:spcBef>
              <a:defRPr/>
            </a:pPr>
            <a:r>
              <a:rPr lang="en-US" sz="2400" dirty="0">
                <a:solidFill>
                  <a:schemeClr val="tx2"/>
                </a:solidFill>
                <a:latin typeface="Comic Sans MS" pitchFamily="66" charset="0"/>
              </a:rPr>
              <a:t>Industry is going through a revolution in what testing means to the success of software products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Bypass Testing</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Analyze the visible </a:t>
            </a:r>
            <a:r>
              <a:rPr lang="en-US" dirty="0" smtClean="0">
                <a:solidFill>
                  <a:schemeClr val="tx2"/>
                </a:solidFill>
              </a:rPr>
              <a:t>input restrictions</a:t>
            </a:r>
          </a:p>
          <a:p>
            <a:pPr marL="971550" lvl="1" indent="-514350"/>
            <a:r>
              <a:rPr lang="en-US" dirty="0" smtClean="0"/>
              <a:t>Types of </a:t>
            </a:r>
            <a:r>
              <a:rPr lang="en-US" dirty="0" smtClean="0">
                <a:solidFill>
                  <a:schemeClr val="tx2"/>
                </a:solidFill>
              </a:rPr>
              <a:t>HTML</a:t>
            </a:r>
            <a:r>
              <a:rPr lang="en-US" dirty="0" smtClean="0"/>
              <a:t> tags and attributes</a:t>
            </a:r>
          </a:p>
          <a:p>
            <a:pPr marL="971550" lvl="1" indent="-514350"/>
            <a:r>
              <a:rPr lang="en-US" dirty="0" smtClean="0">
                <a:solidFill>
                  <a:schemeClr val="tx2"/>
                </a:solidFill>
              </a:rPr>
              <a:t>JavaScript</a:t>
            </a:r>
            <a:r>
              <a:rPr lang="en-US" dirty="0" smtClean="0"/>
              <a:t> checks</a:t>
            </a:r>
          </a:p>
          <a:p>
            <a:pPr marL="514350" indent="-514350">
              <a:buFont typeface="+mj-lt"/>
              <a:buAutoNum type="arabicPeriod"/>
            </a:pPr>
            <a:r>
              <a:rPr lang="en-US" dirty="0" smtClean="0"/>
              <a:t>Model these as </a:t>
            </a:r>
            <a:r>
              <a:rPr lang="en-US" dirty="0" smtClean="0">
                <a:solidFill>
                  <a:schemeClr val="tx2"/>
                </a:solidFill>
              </a:rPr>
              <a:t>constraints</a:t>
            </a:r>
            <a:r>
              <a:rPr lang="en-US" dirty="0" smtClean="0"/>
              <a:t> on the inputs</a:t>
            </a:r>
          </a:p>
          <a:p>
            <a:pPr marL="514350" indent="-514350">
              <a:buFont typeface="+mj-lt"/>
              <a:buAutoNum type="arabicPeriod"/>
            </a:pPr>
            <a:r>
              <a:rPr lang="en-US" dirty="0" smtClean="0"/>
              <a:t>Design tests (automatically!) that </a:t>
            </a:r>
            <a:r>
              <a:rPr lang="en-US" dirty="0" smtClean="0">
                <a:solidFill>
                  <a:schemeClr val="tx2"/>
                </a:solidFill>
              </a:rPr>
              <a:t>violate</a:t>
            </a:r>
            <a:r>
              <a:rPr lang="en-US" dirty="0" smtClean="0"/>
              <a:t> the constraints</a:t>
            </a:r>
          </a:p>
          <a:p>
            <a:pPr marL="971550" lvl="1" indent="-514350"/>
            <a:r>
              <a:rPr lang="en-US" dirty="0" smtClean="0"/>
              <a:t>Specific mutation-like </a:t>
            </a:r>
            <a:r>
              <a:rPr lang="en-US" dirty="0" smtClean="0">
                <a:solidFill>
                  <a:schemeClr val="tx2"/>
                </a:solidFill>
              </a:rPr>
              <a:t>rules for violating</a:t>
            </a:r>
            <a:r>
              <a:rPr lang="en-US" dirty="0" smtClean="0"/>
              <a:t> constraints</a:t>
            </a:r>
          </a:p>
          <a:p>
            <a:pPr marL="971550" lvl="1" indent="-514350"/>
            <a:r>
              <a:rPr lang="en-US" dirty="0" smtClean="0">
                <a:solidFill>
                  <a:schemeClr val="tx2"/>
                </a:solidFill>
              </a:rPr>
              <a:t>Tuning</a:t>
            </a:r>
            <a:r>
              <a:rPr lang="en-US" dirty="0" smtClean="0"/>
              <a:t> for generating more or fewer tests</a:t>
            </a:r>
          </a:p>
          <a:p>
            <a:pPr marL="514350" indent="-514350">
              <a:buFont typeface="+mj-lt"/>
              <a:buAutoNum type="arabicPeriod"/>
            </a:pPr>
            <a:r>
              <a:rPr lang="en-US" dirty="0" smtClean="0"/>
              <a:t>Encode the tests into a </a:t>
            </a:r>
            <a:r>
              <a:rPr lang="en-US" dirty="0" smtClean="0">
                <a:solidFill>
                  <a:schemeClr val="tx2"/>
                </a:solidFill>
              </a:rPr>
              <a:t>test automation framework</a:t>
            </a:r>
            <a:r>
              <a:rPr lang="en-US" dirty="0" smtClean="0"/>
              <a:t> that </a:t>
            </a:r>
            <a:r>
              <a:rPr lang="en-US" sz="4400" b="1" dirty="0" smtClean="0">
                <a:solidFill>
                  <a:schemeClr val="tx2"/>
                </a:solidFill>
                <a:effectLst>
                  <a:outerShdw blurRad="38100" dist="38100" dir="2700000" algn="tl">
                    <a:srgbClr val="000000">
                      <a:alpha val="43137"/>
                    </a:srgbClr>
                  </a:outerShdw>
                </a:effectLst>
                <a:latin typeface="Chiller" pitchFamily="82" charset="0"/>
              </a:rPr>
              <a:t>bypasses</a:t>
            </a:r>
            <a:r>
              <a:rPr lang="en-US" dirty="0" smtClean="0"/>
              <a:t> the client side checks</a:t>
            </a:r>
            <a:endParaRPr lang="en-US" dirty="0"/>
          </a:p>
        </p:txBody>
      </p:sp>
      <p:sp>
        <p:nvSpPr>
          <p:cNvPr id="4" name="Date Placeholder 3"/>
          <p:cNvSpPr>
            <a:spLocks noGrp="1"/>
          </p:cNvSpPr>
          <p:nvPr>
            <p:ph type="dt" sz="half" idx="10"/>
          </p:nvPr>
        </p:nvSpPr>
        <p:spPr/>
        <p:txBody>
          <a:bodyPr/>
          <a:lstStyle/>
          <a:p>
            <a:pPr>
              <a:defRPr/>
            </a:pPr>
            <a:r>
              <a:rPr lang="en-US" altLang="zh-CN" smtClean="0"/>
              <a:t>GTAC, October 2010</a:t>
            </a:r>
            <a:endParaRPr lang="en-US" altLang="zh-CN" dirty="0"/>
          </a:p>
        </p:txBody>
      </p:sp>
      <p:sp>
        <p:nvSpPr>
          <p:cNvPr id="5" name="Footer Placeholder 4"/>
          <p:cNvSpPr>
            <a:spLocks noGrp="1"/>
          </p:cNvSpPr>
          <p:nvPr>
            <p:ph type="ftr" sz="quarter" idx="11"/>
          </p:nvPr>
        </p:nvSpPr>
        <p:spPr/>
        <p:txBody>
          <a:bodyPr/>
          <a:lstStyle/>
          <a:p>
            <a:pPr>
              <a:defRPr/>
            </a:pPr>
            <a:r>
              <a:rPr lang="en-US" altLang="zh-CN" smtClean="0"/>
              <a:t>©  Jeff Offutt</a:t>
            </a:r>
            <a:endParaRPr lang="en-US" altLang="zh-CN" dirty="0"/>
          </a:p>
        </p:txBody>
      </p:sp>
      <p:sp>
        <p:nvSpPr>
          <p:cNvPr id="6" name="Slide Number Placeholder 5"/>
          <p:cNvSpPr>
            <a:spLocks noGrp="1"/>
          </p:cNvSpPr>
          <p:nvPr>
            <p:ph type="sldNum" sz="quarter" idx="12"/>
          </p:nvPr>
        </p:nvSpPr>
        <p:spPr/>
        <p:txBody>
          <a:bodyPr/>
          <a:lstStyle/>
          <a:p>
            <a:pPr>
              <a:defRPr/>
            </a:pPr>
            <a:fld id="{0DC9CB03-E83B-49A3-95A8-3CE1C35F1E70}" type="slidenum">
              <a:rPr lang="zh-CN" altLang="en-US" smtClean="0"/>
              <a:pPr>
                <a:defRPr/>
              </a:pPr>
              <a:t>30</a:t>
            </a:fld>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up)">
                                      <p:cBhvr>
                                        <p:cTn id="26" dur="500"/>
                                        <p:tgtEl>
                                          <p:spTgt spid="3">
                                            <p:txEl>
                                              <p:pRg st="5" end="5"/>
                                            </p:tx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up)">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up)">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88900" y="0"/>
            <a:ext cx="7920038" cy="1230313"/>
          </a:xfrm>
        </p:spPr>
        <p:txBody>
          <a:bodyPr/>
          <a:lstStyle/>
          <a:p>
            <a:r>
              <a:rPr lang="en-US" dirty="0" smtClean="0"/>
              <a:t>Bypass Testing Results</a:t>
            </a:r>
          </a:p>
        </p:txBody>
      </p:sp>
      <p:sp>
        <p:nvSpPr>
          <p:cNvPr id="57347" name="Date Placeholder 3"/>
          <p:cNvSpPr>
            <a:spLocks noGrp="1"/>
          </p:cNvSpPr>
          <p:nvPr>
            <p:ph type="dt" sz="quarter" idx="10"/>
          </p:nvPr>
        </p:nvSpPr>
        <p:spPr>
          <a:noFill/>
        </p:spPr>
        <p:txBody>
          <a:bodyPr/>
          <a:lstStyle/>
          <a:p>
            <a:r>
              <a:rPr lang="en-US" altLang="zh-CN" smtClean="0">
                <a:ea typeface="宋体" charset="-122"/>
              </a:rPr>
              <a:t>GTAC, October 2010</a:t>
            </a:r>
          </a:p>
        </p:txBody>
      </p:sp>
      <p:sp>
        <p:nvSpPr>
          <p:cNvPr id="57348" name="Footer Placeholder 4"/>
          <p:cNvSpPr>
            <a:spLocks noGrp="1"/>
          </p:cNvSpPr>
          <p:nvPr>
            <p:ph type="ftr" sz="quarter" idx="11"/>
          </p:nvPr>
        </p:nvSpPr>
        <p:spPr>
          <a:noFill/>
        </p:spPr>
        <p:txBody>
          <a:bodyPr/>
          <a:lstStyle/>
          <a:p>
            <a:r>
              <a:rPr lang="en-US" altLang="zh-CN" smtClean="0">
                <a:ea typeface="宋体" charset="-122"/>
              </a:rPr>
              <a:t>©  Jeff Offutt</a:t>
            </a:r>
          </a:p>
        </p:txBody>
      </p:sp>
      <p:sp>
        <p:nvSpPr>
          <p:cNvPr id="57349" name="Slide Number Placeholder 5"/>
          <p:cNvSpPr>
            <a:spLocks noGrp="1"/>
          </p:cNvSpPr>
          <p:nvPr>
            <p:ph type="sldNum" sz="quarter" idx="12"/>
          </p:nvPr>
        </p:nvSpPr>
        <p:spPr>
          <a:noFill/>
        </p:spPr>
        <p:txBody>
          <a:bodyPr/>
          <a:lstStyle/>
          <a:p>
            <a:fld id="{B9970A2E-C187-4F49-9C65-E945A0BD0888}" type="slidenum">
              <a:rPr lang="zh-CN" altLang="en-US" smtClean="0">
                <a:ea typeface="宋体" charset="-122"/>
              </a:rPr>
              <a:pPr/>
              <a:t>31</a:t>
            </a:fld>
            <a:endParaRPr lang="en-US" altLang="zh-CN" smtClean="0">
              <a:ea typeface="宋体" charset="-122"/>
            </a:endParaRPr>
          </a:p>
        </p:txBody>
      </p:sp>
      <p:sp>
        <p:nvSpPr>
          <p:cNvPr id="57350" name="Rectangle 2"/>
          <p:cNvSpPr>
            <a:spLocks noChangeArrowheads="1"/>
          </p:cNvSpPr>
          <p:nvPr/>
        </p:nvSpPr>
        <p:spPr bwMode="auto">
          <a:xfrm>
            <a:off x="0" y="992900"/>
            <a:ext cx="9144000" cy="5029200"/>
          </a:xfrm>
          <a:prstGeom prst="rect">
            <a:avLst/>
          </a:prstGeom>
          <a:solidFill>
            <a:schemeClr val="bg1"/>
          </a:solidFill>
          <a:ln w="9525">
            <a:solidFill>
              <a:schemeClr val="tx1"/>
            </a:solidFill>
            <a:miter lim="800000"/>
            <a:headEnd/>
            <a:tailEnd/>
          </a:ln>
        </p:spPr>
        <p:txBody>
          <a:bodyPr wrap="none" anchor="ctr"/>
          <a:lstStyle/>
          <a:p>
            <a:pPr algn="ctr"/>
            <a:r>
              <a:rPr lang="en-US"/>
              <a:t>v</a:t>
            </a:r>
          </a:p>
        </p:txBody>
      </p:sp>
      <p:pic>
        <p:nvPicPr>
          <p:cNvPr id="57351" name="Picture 5"/>
          <p:cNvPicPr>
            <a:picLocks noChangeAspect="1" noChangeArrowheads="1"/>
          </p:cNvPicPr>
          <p:nvPr/>
        </p:nvPicPr>
        <p:blipFill>
          <a:blip r:embed="rId2" cstate="print"/>
          <a:srcRect/>
          <a:stretch>
            <a:fillRect/>
          </a:stretch>
        </p:blipFill>
        <p:spPr bwMode="auto">
          <a:xfrm>
            <a:off x="76200" y="1179700"/>
            <a:ext cx="5867400" cy="4508500"/>
          </a:xfrm>
          <a:prstGeom prst="rect">
            <a:avLst/>
          </a:prstGeom>
          <a:noFill/>
          <a:ln w="9525">
            <a:noFill/>
            <a:miter lim="800000"/>
            <a:headEnd/>
            <a:tailEnd/>
          </a:ln>
        </p:spPr>
      </p:pic>
      <p:pic>
        <p:nvPicPr>
          <p:cNvPr id="57352" name="Picture 17" descr="inv-ValidResponces_FORpresent"/>
          <p:cNvPicPr>
            <a:picLocks noChangeAspect="1" noChangeArrowheads="1"/>
          </p:cNvPicPr>
          <p:nvPr/>
        </p:nvPicPr>
        <p:blipFill>
          <a:blip r:embed="rId3" cstate="print"/>
          <a:srcRect/>
          <a:stretch>
            <a:fillRect/>
          </a:stretch>
        </p:blipFill>
        <p:spPr bwMode="auto">
          <a:xfrm>
            <a:off x="5943600" y="1069100"/>
            <a:ext cx="3160713" cy="4876800"/>
          </a:xfrm>
          <a:prstGeom prst="rect">
            <a:avLst/>
          </a:prstGeom>
          <a:noFill/>
          <a:ln w="9525">
            <a:noFill/>
            <a:miter lim="800000"/>
            <a:headEnd/>
            <a:tailEnd/>
          </a:ln>
        </p:spPr>
      </p:pic>
      <p:sp>
        <p:nvSpPr>
          <p:cNvPr id="9" name="TextBox 8"/>
          <p:cNvSpPr txBox="1"/>
          <p:nvPr/>
        </p:nvSpPr>
        <p:spPr>
          <a:xfrm>
            <a:off x="148060" y="6279735"/>
            <a:ext cx="8827481" cy="338554"/>
          </a:xfrm>
          <a:prstGeom prst="rect">
            <a:avLst/>
          </a:prstGeom>
          <a:solidFill>
            <a:schemeClr val="bg1">
              <a:lumMod val="60000"/>
              <a:lumOff val="40000"/>
            </a:schemeClr>
          </a:solidFill>
          <a:ln>
            <a:solidFill>
              <a:srgbClr val="000000"/>
            </a:solidFill>
          </a:ln>
        </p:spPr>
        <p:txBody>
          <a:bodyPr wrap="none" rtlCol="0">
            <a:spAutoFit/>
          </a:bodyPr>
          <a:lstStyle/>
          <a:p>
            <a:pPr algn="ctr"/>
            <a:r>
              <a:rPr lang="en-US" sz="1600" dirty="0" smtClean="0"/>
              <a:t>— </a:t>
            </a:r>
            <a:r>
              <a:rPr lang="en-US" sz="1600" dirty="0" err="1" smtClean="0"/>
              <a:t>Vasileios</a:t>
            </a:r>
            <a:r>
              <a:rPr lang="en-US" sz="1600" dirty="0" smtClean="0"/>
              <a:t> Papadimitriou. Masters thesis, </a:t>
            </a:r>
            <a:r>
              <a:rPr lang="en-US" sz="1600" i="1" dirty="0" smtClean="0"/>
              <a:t>Automating Bypass Testing for Web Applications</a:t>
            </a:r>
            <a:r>
              <a:rPr lang="en-US" sz="1600" dirty="0" smtClean="0"/>
              <a:t>, GMU 2006</a:t>
            </a:r>
            <a:endParaRPr lang="en-US" sz="160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3200" dirty="0" smtClean="0"/>
              <a:t>Theory to Practice—Bypass Testing</a:t>
            </a:r>
          </a:p>
        </p:txBody>
      </p:sp>
      <p:sp>
        <p:nvSpPr>
          <p:cNvPr id="29699" name="Content Placeholder 2"/>
          <p:cNvSpPr>
            <a:spLocks noGrp="1"/>
          </p:cNvSpPr>
          <p:nvPr>
            <p:ph idx="1"/>
          </p:nvPr>
        </p:nvSpPr>
        <p:spPr>
          <a:xfrm>
            <a:off x="0" y="838200"/>
            <a:ext cx="9144000" cy="2286000"/>
          </a:xfrm>
        </p:spPr>
        <p:txBody>
          <a:bodyPr/>
          <a:lstStyle/>
          <a:p>
            <a:r>
              <a:rPr lang="en-US" dirty="0" smtClean="0">
                <a:solidFill>
                  <a:schemeClr val="tx2"/>
                </a:solidFill>
              </a:rPr>
              <a:t>Six</a:t>
            </a:r>
            <a:r>
              <a:rPr lang="en-US" dirty="0" smtClean="0"/>
              <a:t> screens tested from “production ready” software</a:t>
            </a:r>
          </a:p>
          <a:p>
            <a:r>
              <a:rPr lang="en-US" dirty="0" smtClean="0"/>
              <a:t>Tests are </a:t>
            </a:r>
            <a:r>
              <a:rPr lang="en-US" dirty="0" smtClean="0">
                <a:solidFill>
                  <a:schemeClr val="tx2"/>
                </a:solidFill>
              </a:rPr>
              <a:t>invalid</a:t>
            </a:r>
            <a:r>
              <a:rPr lang="en-US" dirty="0" smtClean="0"/>
              <a:t> inputs – exceptions are expected</a:t>
            </a:r>
          </a:p>
          <a:p>
            <a:r>
              <a:rPr lang="en-US" dirty="0" smtClean="0"/>
              <a:t>Effects on </a:t>
            </a:r>
            <a:r>
              <a:rPr lang="en-US" dirty="0" smtClean="0">
                <a:solidFill>
                  <a:srgbClr val="FFFF00"/>
                </a:solidFill>
              </a:rPr>
              <a:t>back-end</a:t>
            </a:r>
            <a:r>
              <a:rPr lang="en-US" dirty="0" smtClean="0"/>
              <a:t> were not checked</a:t>
            </a:r>
          </a:p>
        </p:txBody>
      </p:sp>
      <p:sp>
        <p:nvSpPr>
          <p:cNvPr id="29700" name="Date Placeholder 3"/>
          <p:cNvSpPr>
            <a:spLocks noGrp="1"/>
          </p:cNvSpPr>
          <p:nvPr>
            <p:ph type="dt" sz="quarter" idx="10"/>
          </p:nvPr>
        </p:nvSpPr>
        <p:spPr>
          <a:noFill/>
        </p:spPr>
        <p:txBody>
          <a:bodyPr/>
          <a:lstStyle/>
          <a:p>
            <a:r>
              <a:rPr lang="en-US" altLang="zh-CN" smtClean="0">
                <a:ea typeface="宋体"/>
                <a:cs typeface="宋体"/>
              </a:rPr>
              <a:t>GTAC, October 2010</a:t>
            </a:r>
          </a:p>
        </p:txBody>
      </p:sp>
      <p:sp>
        <p:nvSpPr>
          <p:cNvPr id="29701" name="Footer Placeholder 4"/>
          <p:cNvSpPr>
            <a:spLocks noGrp="1"/>
          </p:cNvSpPr>
          <p:nvPr>
            <p:ph type="ftr" sz="quarter" idx="11"/>
          </p:nvPr>
        </p:nvSpPr>
        <p:spPr>
          <a:noFill/>
        </p:spPr>
        <p:txBody>
          <a:bodyPr/>
          <a:lstStyle/>
          <a:p>
            <a:r>
              <a:rPr lang="en-US" altLang="zh-CN" smtClean="0">
                <a:ea typeface="宋体"/>
                <a:cs typeface="宋体"/>
              </a:rPr>
              <a:t>©  Jeff Offutt</a:t>
            </a:r>
          </a:p>
        </p:txBody>
      </p:sp>
      <p:sp>
        <p:nvSpPr>
          <p:cNvPr id="29702" name="Slide Number Placeholder 5"/>
          <p:cNvSpPr>
            <a:spLocks noGrp="1"/>
          </p:cNvSpPr>
          <p:nvPr>
            <p:ph type="sldNum" sz="quarter" idx="12"/>
          </p:nvPr>
        </p:nvSpPr>
        <p:spPr>
          <a:noFill/>
        </p:spPr>
        <p:txBody>
          <a:bodyPr/>
          <a:lstStyle/>
          <a:p>
            <a:fld id="{3FF5E8D8-D207-4404-85F6-E8F69A96C593}" type="slidenum">
              <a:rPr lang="zh-CN" altLang="en-US" smtClean="0">
                <a:ea typeface="宋体"/>
                <a:cs typeface="宋体"/>
              </a:rPr>
              <a:pPr/>
              <a:t>32</a:t>
            </a:fld>
            <a:endParaRPr lang="en-US" altLang="zh-CN" smtClean="0">
              <a:ea typeface="宋体"/>
              <a:cs typeface="宋体"/>
            </a:endParaRPr>
          </a:p>
        </p:txBody>
      </p:sp>
      <p:graphicFrame>
        <p:nvGraphicFramePr>
          <p:cNvPr id="7" name="Table 6"/>
          <p:cNvGraphicFramePr>
            <a:graphicFrameLocks noGrp="1"/>
          </p:cNvGraphicFramePr>
          <p:nvPr/>
        </p:nvGraphicFramePr>
        <p:xfrm>
          <a:off x="1027417" y="2697763"/>
          <a:ext cx="7048500" cy="3230880"/>
        </p:xfrm>
        <a:graphic>
          <a:graphicData uri="http://schemas.openxmlformats.org/drawingml/2006/table">
            <a:tbl>
              <a:tblPr firstRow="1" bandRow="1">
                <a:tableStyleId>{5C22544A-7EE6-4342-B048-85BDC9FD1C3A}</a:tableStyleId>
              </a:tblPr>
              <a:tblGrid>
                <a:gridCol w="2296703"/>
                <a:gridCol w="1029556"/>
                <a:gridCol w="1663129"/>
                <a:gridCol w="2059112"/>
              </a:tblGrid>
              <a:tr h="370840">
                <a:tc>
                  <a:txBody>
                    <a:bodyPr/>
                    <a:lstStyle/>
                    <a:p>
                      <a:pPr algn="ctr"/>
                      <a:r>
                        <a:rPr lang="en-US" sz="2000" b="1" dirty="0" smtClean="0"/>
                        <a:t>Web</a:t>
                      </a:r>
                      <a:r>
                        <a:rPr lang="en-US" sz="2000" b="1" baseline="0" dirty="0" smtClean="0"/>
                        <a:t> Screen</a:t>
                      </a:r>
                      <a:endParaRPr lang="en-US" sz="2000" b="1" dirty="0"/>
                    </a:p>
                  </a:txBody>
                  <a:tcPr>
                    <a:solidFill>
                      <a:srgbClr val="660066"/>
                    </a:solidFill>
                  </a:tcPr>
                </a:tc>
                <a:tc>
                  <a:txBody>
                    <a:bodyPr/>
                    <a:lstStyle/>
                    <a:p>
                      <a:pPr algn="ctr"/>
                      <a:r>
                        <a:rPr lang="en-US" sz="2000" b="1" dirty="0" smtClean="0"/>
                        <a:t>Tests</a:t>
                      </a:r>
                      <a:endParaRPr lang="en-US" sz="2000" b="1" dirty="0"/>
                    </a:p>
                  </a:txBody>
                  <a:tcPr>
                    <a:solidFill>
                      <a:srgbClr val="660066"/>
                    </a:solidFill>
                  </a:tcPr>
                </a:tc>
                <a:tc>
                  <a:txBody>
                    <a:bodyPr/>
                    <a:lstStyle/>
                    <a:p>
                      <a:pPr algn="ctr"/>
                      <a:r>
                        <a:rPr lang="en-US" sz="2000" b="1" dirty="0" smtClean="0"/>
                        <a:t>Failing Tests</a:t>
                      </a:r>
                      <a:endParaRPr lang="en-US" sz="2000" b="1" dirty="0"/>
                    </a:p>
                  </a:txBody>
                  <a:tcPr>
                    <a:solidFill>
                      <a:srgbClr val="660066"/>
                    </a:solidFill>
                  </a:tcPr>
                </a:tc>
                <a:tc>
                  <a:txBody>
                    <a:bodyPr/>
                    <a:lstStyle/>
                    <a:p>
                      <a:pPr algn="ctr"/>
                      <a:r>
                        <a:rPr lang="en-US" sz="2000" b="1" dirty="0" smtClean="0"/>
                        <a:t>Unique Failures</a:t>
                      </a:r>
                      <a:endParaRPr lang="en-US" sz="2000" b="1" dirty="0"/>
                    </a:p>
                  </a:txBody>
                  <a:tcPr>
                    <a:solidFill>
                      <a:srgbClr val="660066"/>
                    </a:solidFill>
                  </a:tcPr>
                </a:tc>
              </a:tr>
              <a:tr h="370840">
                <a:tc>
                  <a:txBody>
                    <a:bodyPr/>
                    <a:lstStyle/>
                    <a:p>
                      <a:r>
                        <a:rPr lang="en-US" sz="2000" b="1" dirty="0" smtClean="0">
                          <a:solidFill>
                            <a:srgbClr val="000000"/>
                          </a:solidFill>
                        </a:rPr>
                        <a:t>Points of Contact</a:t>
                      </a:r>
                    </a:p>
                  </a:txBody>
                  <a:tcPr>
                    <a:solidFill>
                      <a:schemeClr val="accent4">
                        <a:lumMod val="75000"/>
                      </a:schemeClr>
                    </a:solidFill>
                  </a:tcPr>
                </a:tc>
                <a:tc>
                  <a:txBody>
                    <a:bodyPr/>
                    <a:lstStyle/>
                    <a:p>
                      <a:pPr algn="ctr"/>
                      <a:r>
                        <a:rPr lang="en-US" sz="2000" b="1" dirty="0" smtClean="0">
                          <a:solidFill>
                            <a:srgbClr val="000000"/>
                          </a:solidFill>
                        </a:rPr>
                        <a:t>  42</a:t>
                      </a:r>
                      <a:endParaRPr lang="en-US" sz="2000" b="1" dirty="0">
                        <a:solidFill>
                          <a:srgbClr val="000000"/>
                        </a:solidFill>
                      </a:endParaRPr>
                    </a:p>
                  </a:txBody>
                  <a:tcPr>
                    <a:solidFill>
                      <a:schemeClr val="accent4">
                        <a:lumMod val="75000"/>
                      </a:schemeClr>
                    </a:solidFill>
                  </a:tcPr>
                </a:tc>
                <a:tc>
                  <a:txBody>
                    <a:bodyPr/>
                    <a:lstStyle/>
                    <a:p>
                      <a:pPr algn="ctr"/>
                      <a:r>
                        <a:rPr lang="en-US" sz="2000" b="1" dirty="0" smtClean="0">
                          <a:solidFill>
                            <a:srgbClr val="000000"/>
                          </a:solidFill>
                        </a:rPr>
                        <a:t>23</a:t>
                      </a:r>
                      <a:endParaRPr lang="en-US" sz="2000" b="1" dirty="0">
                        <a:solidFill>
                          <a:srgbClr val="000000"/>
                        </a:solidFill>
                      </a:endParaRPr>
                    </a:p>
                  </a:txBody>
                  <a:tcPr>
                    <a:solidFill>
                      <a:schemeClr val="accent4">
                        <a:lumMod val="75000"/>
                      </a:schemeClr>
                    </a:solidFill>
                  </a:tcPr>
                </a:tc>
                <a:tc>
                  <a:txBody>
                    <a:bodyPr/>
                    <a:lstStyle/>
                    <a:p>
                      <a:pPr algn="ctr"/>
                      <a:r>
                        <a:rPr lang="en-US" sz="2000" b="1" dirty="0" smtClean="0">
                          <a:solidFill>
                            <a:srgbClr val="000000"/>
                          </a:solidFill>
                        </a:rPr>
                        <a:t>12</a:t>
                      </a:r>
                      <a:endParaRPr lang="en-US" sz="2000" b="1" dirty="0">
                        <a:solidFill>
                          <a:srgbClr val="000000"/>
                        </a:solidFill>
                      </a:endParaRPr>
                    </a:p>
                  </a:txBody>
                  <a:tcPr>
                    <a:solidFill>
                      <a:schemeClr val="accent4">
                        <a:lumMod val="75000"/>
                      </a:schemeClr>
                    </a:solidFill>
                  </a:tcPr>
                </a:tc>
              </a:tr>
              <a:tr h="370840">
                <a:tc>
                  <a:txBody>
                    <a:bodyPr/>
                    <a:lstStyle/>
                    <a:p>
                      <a:r>
                        <a:rPr lang="en-US" sz="2000" b="1" dirty="0" smtClean="0">
                          <a:solidFill>
                            <a:srgbClr val="000000"/>
                          </a:solidFill>
                        </a:rPr>
                        <a:t>Time Profile</a:t>
                      </a:r>
                      <a:endParaRPr lang="en-US" sz="2000" b="1" dirty="0">
                        <a:solidFill>
                          <a:srgbClr val="000000"/>
                        </a:solidFill>
                      </a:endParaRPr>
                    </a:p>
                  </a:txBody>
                  <a:tcPr/>
                </a:tc>
                <a:tc>
                  <a:txBody>
                    <a:bodyPr/>
                    <a:lstStyle/>
                    <a:p>
                      <a:pPr algn="ctr"/>
                      <a:r>
                        <a:rPr lang="en-US" sz="2000" b="1" dirty="0" smtClean="0">
                          <a:solidFill>
                            <a:srgbClr val="000000"/>
                          </a:solidFill>
                        </a:rPr>
                        <a:t>  53</a:t>
                      </a:r>
                      <a:endParaRPr lang="en-US" sz="2000" b="1" dirty="0">
                        <a:solidFill>
                          <a:srgbClr val="000000"/>
                        </a:solidFill>
                      </a:endParaRPr>
                    </a:p>
                  </a:txBody>
                  <a:tcPr/>
                </a:tc>
                <a:tc>
                  <a:txBody>
                    <a:bodyPr/>
                    <a:lstStyle/>
                    <a:p>
                      <a:pPr algn="ctr"/>
                      <a:r>
                        <a:rPr lang="en-US" sz="2000" b="1" dirty="0" smtClean="0">
                          <a:solidFill>
                            <a:srgbClr val="000000"/>
                          </a:solidFill>
                        </a:rPr>
                        <a:t>23</a:t>
                      </a:r>
                      <a:endParaRPr lang="en-US" sz="2000" b="1" dirty="0">
                        <a:solidFill>
                          <a:srgbClr val="000000"/>
                        </a:solidFill>
                      </a:endParaRPr>
                    </a:p>
                  </a:txBody>
                  <a:tcPr/>
                </a:tc>
                <a:tc>
                  <a:txBody>
                    <a:bodyPr/>
                    <a:lstStyle/>
                    <a:p>
                      <a:pPr algn="ctr"/>
                      <a:r>
                        <a:rPr lang="en-US" sz="2000" b="1" dirty="0" smtClean="0">
                          <a:solidFill>
                            <a:srgbClr val="000000"/>
                          </a:solidFill>
                        </a:rPr>
                        <a:t>23</a:t>
                      </a:r>
                      <a:endParaRPr lang="en-US" sz="2000" b="1" dirty="0">
                        <a:solidFill>
                          <a:srgbClr val="000000"/>
                        </a:solidFill>
                      </a:endParaRPr>
                    </a:p>
                  </a:txBody>
                  <a:tcPr/>
                </a:tc>
              </a:tr>
              <a:tr h="370840">
                <a:tc>
                  <a:txBody>
                    <a:bodyPr/>
                    <a:lstStyle/>
                    <a:p>
                      <a:r>
                        <a:rPr lang="en-US" sz="2000" b="1" dirty="0" smtClean="0">
                          <a:solidFill>
                            <a:srgbClr val="000000"/>
                          </a:solidFill>
                        </a:rPr>
                        <a:t>Notification</a:t>
                      </a:r>
                      <a:r>
                        <a:rPr lang="en-US" sz="2000" b="1" baseline="0" dirty="0" smtClean="0">
                          <a:solidFill>
                            <a:srgbClr val="000000"/>
                          </a:solidFill>
                        </a:rPr>
                        <a:t> Profile</a:t>
                      </a:r>
                      <a:endParaRPr lang="en-US" sz="2000" b="1" dirty="0">
                        <a:solidFill>
                          <a:srgbClr val="000000"/>
                        </a:solidFill>
                      </a:endParaRPr>
                    </a:p>
                  </a:txBody>
                  <a:tcPr>
                    <a:solidFill>
                      <a:schemeClr val="accent4">
                        <a:lumMod val="75000"/>
                      </a:schemeClr>
                    </a:solidFill>
                  </a:tcPr>
                </a:tc>
                <a:tc>
                  <a:txBody>
                    <a:bodyPr/>
                    <a:lstStyle/>
                    <a:p>
                      <a:pPr algn="ctr"/>
                      <a:r>
                        <a:rPr lang="en-US" sz="2000" b="1" dirty="0" smtClean="0">
                          <a:solidFill>
                            <a:srgbClr val="000000"/>
                          </a:solidFill>
                        </a:rPr>
                        <a:t>  34</a:t>
                      </a:r>
                      <a:endParaRPr lang="en-US" sz="2000" b="1" dirty="0">
                        <a:solidFill>
                          <a:srgbClr val="000000"/>
                        </a:solidFill>
                      </a:endParaRPr>
                    </a:p>
                  </a:txBody>
                  <a:tcPr>
                    <a:solidFill>
                      <a:schemeClr val="accent4">
                        <a:lumMod val="75000"/>
                      </a:schemeClr>
                    </a:solidFill>
                  </a:tcPr>
                </a:tc>
                <a:tc>
                  <a:txBody>
                    <a:bodyPr/>
                    <a:lstStyle/>
                    <a:p>
                      <a:pPr algn="ctr"/>
                      <a:r>
                        <a:rPr lang="en-US" sz="2000" b="1" dirty="0" smtClean="0">
                          <a:solidFill>
                            <a:srgbClr val="000000"/>
                          </a:solidFill>
                        </a:rPr>
                        <a:t>12</a:t>
                      </a:r>
                      <a:endParaRPr lang="en-US" sz="2000" b="1" dirty="0">
                        <a:solidFill>
                          <a:srgbClr val="000000"/>
                        </a:solidFill>
                      </a:endParaRPr>
                    </a:p>
                  </a:txBody>
                  <a:tcPr>
                    <a:solidFill>
                      <a:schemeClr val="accent4">
                        <a:lumMod val="75000"/>
                      </a:schemeClr>
                    </a:solidFill>
                  </a:tcPr>
                </a:tc>
                <a:tc>
                  <a:txBody>
                    <a:bodyPr/>
                    <a:lstStyle/>
                    <a:p>
                      <a:pPr algn="ctr"/>
                      <a:r>
                        <a:rPr lang="en-US" sz="2000" b="1" dirty="0" smtClean="0">
                          <a:solidFill>
                            <a:srgbClr val="000000"/>
                          </a:solidFill>
                        </a:rPr>
                        <a:t>  6</a:t>
                      </a:r>
                      <a:endParaRPr lang="en-US" sz="2000" b="1" dirty="0">
                        <a:solidFill>
                          <a:srgbClr val="000000"/>
                        </a:solidFill>
                      </a:endParaRPr>
                    </a:p>
                  </a:txBody>
                  <a:tcPr>
                    <a:solidFill>
                      <a:schemeClr val="accent4">
                        <a:lumMod val="75000"/>
                      </a:schemeClr>
                    </a:solidFill>
                  </a:tcPr>
                </a:tc>
              </a:tr>
              <a:tr h="370840">
                <a:tc>
                  <a:txBody>
                    <a:bodyPr/>
                    <a:lstStyle/>
                    <a:p>
                      <a:r>
                        <a:rPr lang="en-US" sz="2000" b="1" dirty="0" smtClean="0">
                          <a:solidFill>
                            <a:srgbClr val="000000"/>
                          </a:solidFill>
                        </a:rPr>
                        <a:t>Notification</a:t>
                      </a:r>
                      <a:r>
                        <a:rPr lang="en-US" sz="2000" b="1" baseline="0" dirty="0" smtClean="0">
                          <a:solidFill>
                            <a:srgbClr val="000000"/>
                          </a:solidFill>
                        </a:rPr>
                        <a:t> Filter</a:t>
                      </a:r>
                      <a:endParaRPr lang="en-US" sz="2000" b="1" dirty="0">
                        <a:solidFill>
                          <a:srgbClr val="000000"/>
                        </a:solidFill>
                      </a:endParaRPr>
                    </a:p>
                  </a:txBody>
                  <a:tcPr/>
                </a:tc>
                <a:tc>
                  <a:txBody>
                    <a:bodyPr/>
                    <a:lstStyle/>
                    <a:p>
                      <a:pPr algn="ctr"/>
                      <a:r>
                        <a:rPr lang="en-US" sz="2000" b="1" dirty="0" smtClean="0">
                          <a:solidFill>
                            <a:srgbClr val="000000"/>
                          </a:solidFill>
                        </a:rPr>
                        <a:t>  26</a:t>
                      </a:r>
                      <a:endParaRPr lang="en-US" sz="2000" b="1" dirty="0">
                        <a:solidFill>
                          <a:srgbClr val="000000"/>
                        </a:solidFill>
                      </a:endParaRPr>
                    </a:p>
                  </a:txBody>
                  <a:tcPr/>
                </a:tc>
                <a:tc>
                  <a:txBody>
                    <a:bodyPr/>
                    <a:lstStyle/>
                    <a:p>
                      <a:pPr algn="ctr"/>
                      <a:r>
                        <a:rPr lang="en-US" sz="2000" b="1" dirty="0" smtClean="0">
                          <a:solidFill>
                            <a:srgbClr val="000000"/>
                          </a:solidFill>
                        </a:rPr>
                        <a:t>16</a:t>
                      </a:r>
                      <a:endParaRPr lang="en-US" sz="2000" b="1" dirty="0">
                        <a:solidFill>
                          <a:srgbClr val="000000"/>
                        </a:solidFill>
                      </a:endParaRPr>
                    </a:p>
                  </a:txBody>
                  <a:tcPr/>
                </a:tc>
                <a:tc>
                  <a:txBody>
                    <a:bodyPr/>
                    <a:lstStyle/>
                    <a:p>
                      <a:pPr algn="ctr"/>
                      <a:r>
                        <a:rPr lang="en-US" sz="2000" b="1" dirty="0" smtClean="0">
                          <a:solidFill>
                            <a:srgbClr val="000000"/>
                          </a:solidFill>
                        </a:rPr>
                        <a:t>  7</a:t>
                      </a:r>
                      <a:endParaRPr lang="en-US" sz="2000" b="1" dirty="0">
                        <a:solidFill>
                          <a:srgbClr val="000000"/>
                        </a:solidFill>
                      </a:endParaRPr>
                    </a:p>
                  </a:txBody>
                  <a:tcPr/>
                </a:tc>
              </a:tr>
              <a:tr h="370840">
                <a:tc>
                  <a:txBody>
                    <a:bodyPr/>
                    <a:lstStyle/>
                    <a:p>
                      <a:r>
                        <a:rPr lang="en-US" sz="2000" b="1" dirty="0" smtClean="0">
                          <a:solidFill>
                            <a:srgbClr val="000000"/>
                          </a:solidFill>
                        </a:rPr>
                        <a:t>Change PIN</a:t>
                      </a:r>
                      <a:endParaRPr lang="en-US" sz="2000" b="1" dirty="0">
                        <a:solidFill>
                          <a:srgbClr val="000000"/>
                        </a:solidFill>
                      </a:endParaRPr>
                    </a:p>
                  </a:txBody>
                  <a:tcPr>
                    <a:solidFill>
                      <a:schemeClr val="accent4">
                        <a:lumMod val="75000"/>
                      </a:schemeClr>
                    </a:solidFill>
                  </a:tcPr>
                </a:tc>
                <a:tc>
                  <a:txBody>
                    <a:bodyPr/>
                    <a:lstStyle/>
                    <a:p>
                      <a:pPr algn="ctr"/>
                      <a:r>
                        <a:rPr lang="en-US" sz="2000" b="1" dirty="0" smtClean="0">
                          <a:solidFill>
                            <a:srgbClr val="000000"/>
                          </a:solidFill>
                        </a:rPr>
                        <a:t>    5</a:t>
                      </a:r>
                      <a:endParaRPr lang="en-US" sz="2000" b="1" dirty="0">
                        <a:solidFill>
                          <a:srgbClr val="000000"/>
                        </a:solidFill>
                      </a:endParaRPr>
                    </a:p>
                  </a:txBody>
                  <a:tcPr>
                    <a:solidFill>
                      <a:schemeClr val="accent4">
                        <a:lumMod val="75000"/>
                      </a:schemeClr>
                    </a:solidFill>
                  </a:tcPr>
                </a:tc>
                <a:tc>
                  <a:txBody>
                    <a:bodyPr/>
                    <a:lstStyle/>
                    <a:p>
                      <a:pPr algn="ctr"/>
                      <a:r>
                        <a:rPr lang="en-US" sz="2000" b="1" dirty="0" smtClean="0">
                          <a:solidFill>
                            <a:srgbClr val="000000"/>
                          </a:solidFill>
                        </a:rPr>
                        <a:t>  1</a:t>
                      </a:r>
                      <a:endParaRPr lang="en-US" sz="2000" b="1" dirty="0">
                        <a:solidFill>
                          <a:srgbClr val="000000"/>
                        </a:solidFill>
                      </a:endParaRPr>
                    </a:p>
                  </a:txBody>
                  <a:tcPr>
                    <a:solidFill>
                      <a:schemeClr val="accent4">
                        <a:lumMod val="75000"/>
                      </a:schemeClr>
                    </a:solidFill>
                  </a:tcPr>
                </a:tc>
                <a:tc>
                  <a:txBody>
                    <a:bodyPr/>
                    <a:lstStyle/>
                    <a:p>
                      <a:pPr algn="ctr"/>
                      <a:r>
                        <a:rPr lang="en-US" sz="2000" b="1" dirty="0" smtClean="0">
                          <a:solidFill>
                            <a:srgbClr val="000000"/>
                          </a:solidFill>
                        </a:rPr>
                        <a:t>  1</a:t>
                      </a:r>
                      <a:endParaRPr lang="en-US" sz="2000" b="1" dirty="0">
                        <a:solidFill>
                          <a:srgbClr val="000000"/>
                        </a:solidFill>
                      </a:endParaRPr>
                    </a:p>
                  </a:txBody>
                  <a:tcPr>
                    <a:solidFill>
                      <a:schemeClr val="accent4">
                        <a:lumMod val="75000"/>
                      </a:schemeClr>
                    </a:solidFill>
                  </a:tcPr>
                </a:tc>
              </a:tr>
              <a:tr h="370840">
                <a:tc>
                  <a:txBody>
                    <a:bodyPr/>
                    <a:lstStyle/>
                    <a:p>
                      <a:r>
                        <a:rPr lang="en-US" sz="2000" b="1" dirty="0" smtClean="0">
                          <a:solidFill>
                            <a:srgbClr val="000000"/>
                          </a:solidFill>
                        </a:rPr>
                        <a:t>Create Account</a:t>
                      </a:r>
                      <a:endParaRPr lang="en-US" sz="2000" b="1" dirty="0">
                        <a:solidFill>
                          <a:srgbClr val="000000"/>
                        </a:solidFill>
                      </a:endParaRPr>
                    </a:p>
                  </a:txBody>
                  <a:tcPr/>
                </a:tc>
                <a:tc>
                  <a:txBody>
                    <a:bodyPr/>
                    <a:lstStyle/>
                    <a:p>
                      <a:pPr algn="ctr"/>
                      <a:r>
                        <a:rPr lang="en-US" sz="2000" b="1" dirty="0" smtClean="0">
                          <a:solidFill>
                            <a:srgbClr val="000000"/>
                          </a:solidFill>
                        </a:rPr>
                        <a:t>  24</a:t>
                      </a:r>
                      <a:endParaRPr lang="en-US" sz="2000" b="1" dirty="0">
                        <a:solidFill>
                          <a:srgbClr val="000000"/>
                        </a:solidFill>
                      </a:endParaRPr>
                    </a:p>
                  </a:txBody>
                  <a:tcPr/>
                </a:tc>
                <a:tc>
                  <a:txBody>
                    <a:bodyPr/>
                    <a:lstStyle/>
                    <a:p>
                      <a:pPr algn="ctr"/>
                      <a:r>
                        <a:rPr lang="en-US" sz="2000" b="1" dirty="0" smtClean="0">
                          <a:solidFill>
                            <a:srgbClr val="000000"/>
                          </a:solidFill>
                        </a:rPr>
                        <a:t>17</a:t>
                      </a:r>
                      <a:endParaRPr lang="en-US" sz="2000" b="1" dirty="0">
                        <a:solidFill>
                          <a:srgbClr val="000000"/>
                        </a:solidFill>
                      </a:endParaRPr>
                    </a:p>
                  </a:txBody>
                  <a:tcPr/>
                </a:tc>
                <a:tc>
                  <a:txBody>
                    <a:bodyPr/>
                    <a:lstStyle/>
                    <a:p>
                      <a:pPr algn="ctr"/>
                      <a:r>
                        <a:rPr lang="en-US" sz="2000" b="1" dirty="0" smtClean="0">
                          <a:solidFill>
                            <a:srgbClr val="000000"/>
                          </a:solidFill>
                        </a:rPr>
                        <a:t>14</a:t>
                      </a:r>
                      <a:endParaRPr lang="en-US" sz="2000" b="1" dirty="0">
                        <a:solidFill>
                          <a:srgbClr val="000000"/>
                        </a:solidFill>
                      </a:endParaRPr>
                    </a:p>
                  </a:txBody>
                  <a:tcPr/>
                </a:tc>
              </a:tr>
              <a:tr h="370840">
                <a:tc>
                  <a:txBody>
                    <a:bodyPr/>
                    <a:lstStyle/>
                    <a:p>
                      <a:r>
                        <a:rPr lang="en-US" sz="2400" b="1" dirty="0" smtClean="0">
                          <a:solidFill>
                            <a:srgbClr val="000000"/>
                          </a:solidFill>
                        </a:rPr>
                        <a:t>TOTAL</a:t>
                      </a:r>
                      <a:endParaRPr lang="en-US" sz="2000" b="1" dirty="0">
                        <a:solidFill>
                          <a:srgbClr val="000000"/>
                        </a:solidFill>
                      </a:endParaRPr>
                    </a:p>
                  </a:txBody>
                  <a:tcPr>
                    <a:solidFill>
                      <a:schemeClr val="accent4">
                        <a:lumMod val="50000"/>
                      </a:schemeClr>
                    </a:solidFill>
                  </a:tcPr>
                </a:tc>
                <a:tc>
                  <a:txBody>
                    <a:bodyPr/>
                    <a:lstStyle/>
                    <a:p>
                      <a:pPr algn="ctr"/>
                      <a:r>
                        <a:rPr lang="en-US" sz="2400" b="1" dirty="0" smtClean="0">
                          <a:solidFill>
                            <a:srgbClr val="000000"/>
                          </a:solidFill>
                        </a:rPr>
                        <a:t>184</a:t>
                      </a:r>
                      <a:endParaRPr lang="en-US" sz="2000" b="1" dirty="0">
                        <a:solidFill>
                          <a:srgbClr val="000000"/>
                        </a:solidFill>
                      </a:endParaRPr>
                    </a:p>
                  </a:txBody>
                  <a:tcPr>
                    <a:solidFill>
                      <a:schemeClr val="accent4">
                        <a:lumMod val="50000"/>
                      </a:schemeClr>
                    </a:solidFill>
                  </a:tcPr>
                </a:tc>
                <a:tc>
                  <a:txBody>
                    <a:bodyPr/>
                    <a:lstStyle/>
                    <a:p>
                      <a:pPr algn="ctr"/>
                      <a:r>
                        <a:rPr lang="en-US" sz="2400" b="1" dirty="0" smtClean="0">
                          <a:solidFill>
                            <a:srgbClr val="000000"/>
                          </a:solidFill>
                        </a:rPr>
                        <a:t>92</a:t>
                      </a:r>
                      <a:endParaRPr lang="en-US" sz="2400" b="1" dirty="0">
                        <a:solidFill>
                          <a:srgbClr val="000000"/>
                        </a:solidFill>
                      </a:endParaRPr>
                    </a:p>
                  </a:txBody>
                  <a:tcPr>
                    <a:solidFill>
                      <a:schemeClr val="accent4">
                        <a:lumMod val="50000"/>
                      </a:schemeClr>
                    </a:solidFill>
                  </a:tcPr>
                </a:tc>
                <a:tc>
                  <a:txBody>
                    <a:bodyPr/>
                    <a:lstStyle/>
                    <a:p>
                      <a:pPr algn="ctr"/>
                      <a:r>
                        <a:rPr lang="en-US" sz="2400" b="1" dirty="0" smtClean="0">
                          <a:solidFill>
                            <a:srgbClr val="000000"/>
                          </a:solidFill>
                        </a:rPr>
                        <a:t>63</a:t>
                      </a:r>
                      <a:endParaRPr lang="en-US" sz="2000" b="1" dirty="0">
                        <a:solidFill>
                          <a:srgbClr val="000000"/>
                        </a:solidFill>
                      </a:endParaRPr>
                    </a:p>
                  </a:txBody>
                  <a:tcPr>
                    <a:solidFill>
                      <a:schemeClr val="accent4">
                        <a:lumMod val="50000"/>
                      </a:schemeClr>
                    </a:solidFill>
                  </a:tcPr>
                </a:tc>
              </a:tr>
            </a:tbl>
          </a:graphicData>
        </a:graphic>
      </p:graphicFrame>
      <p:sp>
        <p:nvSpPr>
          <p:cNvPr id="8" name="Oval 7"/>
          <p:cNvSpPr/>
          <p:nvPr/>
        </p:nvSpPr>
        <p:spPr>
          <a:xfrm>
            <a:off x="2442090" y="5424772"/>
            <a:ext cx="4175880" cy="5236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423660" y="3562196"/>
            <a:ext cx="2686050" cy="1079405"/>
          </a:xfrm>
          <a:prstGeom prst="roundRect">
            <a:avLst/>
          </a:prstGeom>
          <a:solidFill>
            <a:schemeClr val="bg1">
              <a:lumMod val="7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2"/>
                </a:solidFill>
                <a:latin typeface="Comic Sans MS" pitchFamily="66" charset="0"/>
              </a:rPr>
              <a:t>33% “efficiency” rate is spectacular!</a:t>
            </a:r>
            <a:endParaRPr lang="en-US" sz="2000" dirty="0">
              <a:solidFill>
                <a:schemeClr val="tx2"/>
              </a:solidFill>
              <a:latin typeface="Comic Sans MS" pitchFamily="66" charset="0"/>
            </a:endParaRPr>
          </a:p>
        </p:txBody>
      </p:sp>
      <p:cxnSp>
        <p:nvCxnSpPr>
          <p:cNvPr id="10" name="Straight Connector 9"/>
          <p:cNvCxnSpPr>
            <a:stCxn id="8" idx="0"/>
            <a:endCxn id="9" idx="1"/>
          </p:cNvCxnSpPr>
          <p:nvPr/>
        </p:nvCxnSpPr>
        <p:spPr>
          <a:xfrm rot="5400000" flipH="1" flipV="1">
            <a:off x="4815409" y="3816521"/>
            <a:ext cx="1322873" cy="18936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0010" y="6256123"/>
            <a:ext cx="8972550" cy="338554"/>
          </a:xfrm>
          <a:prstGeom prst="rect">
            <a:avLst/>
          </a:prstGeom>
          <a:solidFill>
            <a:schemeClr val="bg1">
              <a:lumMod val="60000"/>
              <a:lumOff val="40000"/>
            </a:schemeClr>
          </a:solidFill>
          <a:ln>
            <a:solidFill>
              <a:srgbClr val="000000"/>
            </a:solidFill>
          </a:ln>
        </p:spPr>
        <p:txBody>
          <a:bodyPr wrap="square" rtlCol="0">
            <a:spAutoFit/>
          </a:bodyPr>
          <a:lstStyle/>
          <a:p>
            <a:r>
              <a:rPr lang="en-US" sz="1600" dirty="0" smtClean="0"/>
              <a:t>— Offutt, Wang and </a:t>
            </a:r>
            <a:r>
              <a:rPr lang="en-US" sz="1600" dirty="0" err="1" smtClean="0"/>
              <a:t>Ordille</a:t>
            </a:r>
            <a:r>
              <a:rPr lang="en-US" sz="1600" dirty="0" smtClean="0"/>
              <a:t>, An Industrial Case Study of Bypass Testing on Web Applications, ICST 2008</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nodeType="clickEffect">
                                  <p:stCondLst>
                                    <p:cond delay="0"/>
                                  </p:stCondLst>
                                  <p:childTnLst>
                                    <p:animMotion origin="layout" path="M 0.04011 3.7037E-6 L -0.11007 -0.00162 " pathEditMode="relative" rAng="0" ptsTypes="AA">
                                      <p:cBhvr>
                                        <p:cTn id="11" dur="2000" fill="hold"/>
                                        <p:tgtEl>
                                          <p:spTgt spid="7"/>
                                        </p:tgtEl>
                                        <p:attrNameLst>
                                          <p:attrName>ppt_x</p:attrName>
                                          <p:attrName>ppt_y</p:attrName>
                                        </p:attrNameLst>
                                      </p:cBhvr>
                                      <p:rCtr x="-75" y="-1"/>
                                    </p:animMotion>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1000"/>
                                        <p:tgtEl>
                                          <p:spTgt spid="10"/>
                                        </p:tgtEl>
                                      </p:cBhvr>
                                    </p:animEffect>
                                  </p:childTnLst>
                                </p:cTn>
                              </p:par>
                            </p:childTnLst>
                          </p:cTn>
                        </p:par>
                        <p:par>
                          <p:cTn id="20" fill="hold">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Date Placeholder 2"/>
          <p:cNvSpPr>
            <a:spLocks noGrp="1"/>
          </p:cNvSpPr>
          <p:nvPr>
            <p:ph type="dt" sz="half" idx="10"/>
          </p:nvPr>
        </p:nvSpPr>
        <p:spPr/>
        <p:txBody>
          <a:bodyPr/>
          <a:lstStyle/>
          <a:p>
            <a:pPr>
              <a:defRPr/>
            </a:pPr>
            <a:r>
              <a:rPr lang="en-US" altLang="zh-CN" smtClean="0"/>
              <a:t>GTAC, October 2010</a:t>
            </a:r>
            <a:endParaRPr lang="en-US" altLang="zh-CN" dirty="0"/>
          </a:p>
        </p:txBody>
      </p:sp>
      <p:sp>
        <p:nvSpPr>
          <p:cNvPr id="4" name="Footer Placeholder 3"/>
          <p:cNvSpPr>
            <a:spLocks noGrp="1"/>
          </p:cNvSpPr>
          <p:nvPr>
            <p:ph type="ftr" sz="quarter" idx="11"/>
          </p:nvPr>
        </p:nvSpPr>
        <p:spPr/>
        <p:txBody>
          <a:bodyPr/>
          <a:lstStyle/>
          <a:p>
            <a:pPr>
              <a:defRPr/>
            </a:pPr>
            <a:r>
              <a:rPr lang="en-US" altLang="zh-CN" smtClean="0"/>
              <a:t>©  Jeff Offutt</a:t>
            </a:r>
            <a:endParaRPr lang="en-US" altLang="zh-CN"/>
          </a:p>
        </p:txBody>
      </p:sp>
      <p:sp>
        <p:nvSpPr>
          <p:cNvPr id="5" name="Slide Number Placeholder 4"/>
          <p:cNvSpPr>
            <a:spLocks noGrp="1"/>
          </p:cNvSpPr>
          <p:nvPr>
            <p:ph type="sldNum" sz="quarter" idx="12"/>
          </p:nvPr>
        </p:nvSpPr>
        <p:spPr/>
        <p:txBody>
          <a:bodyPr/>
          <a:lstStyle/>
          <a:p>
            <a:pPr>
              <a:defRPr/>
            </a:pPr>
            <a:fld id="{1D0F80E7-B056-4C76-86F1-135BF336DD8E}" type="slidenum">
              <a:rPr lang="zh-CN" altLang="en-US" smtClean="0"/>
              <a:pPr>
                <a:defRPr/>
              </a:pPr>
              <a:t>33</a:t>
            </a:fld>
            <a:endParaRPr lang="en-US" altLang="zh-CN"/>
          </a:p>
        </p:txBody>
      </p:sp>
      <p:sp>
        <p:nvSpPr>
          <p:cNvPr id="7" name="Content Placeholder 2"/>
          <p:cNvSpPr txBox="1">
            <a:spLocks/>
          </p:cNvSpPr>
          <p:nvPr/>
        </p:nvSpPr>
        <p:spPr>
          <a:xfrm>
            <a:off x="1056313" y="977462"/>
            <a:ext cx="7031421" cy="5549461"/>
          </a:xfrm>
          <a:prstGeom prst="rect">
            <a:avLst/>
          </a:prstGeom>
          <a:solidFill>
            <a:srgbClr val="3333CC"/>
          </a:solidFill>
          <a:ln w="28575">
            <a:solidFill>
              <a:srgbClr val="000000"/>
            </a:solidFill>
          </a:ln>
          <a:effectLst>
            <a:outerShdw blurRad="50800" dist="127000" dir="2700000" algn="tl" rotWithShape="0">
              <a:prstClr val="black">
                <a:alpha val="40000"/>
              </a:prstClr>
            </a:outerShdw>
          </a:effectLst>
        </p:spPr>
        <p:txBody>
          <a:bodyPr/>
          <a:lstStyle/>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The Cost of Not Testing</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Automatic Test Data Generators</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Dynamic Domain Reduction</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Input Validation Testing</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Bypass Testing</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Research to Practice</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Summary</a:t>
            </a:r>
          </a:p>
        </p:txBody>
      </p:sp>
      <p:sp>
        <p:nvSpPr>
          <p:cNvPr id="8" name="Rectangle 7"/>
          <p:cNvSpPr/>
          <p:nvPr/>
        </p:nvSpPr>
        <p:spPr>
          <a:xfrm>
            <a:off x="1126515" y="4979957"/>
            <a:ext cx="4234155" cy="716272"/>
          </a:xfrm>
          <a:prstGeom prst="rect">
            <a:avLst/>
          </a:prstGeom>
          <a:solidFill>
            <a:srgbClr val="FFFF00">
              <a:alpha val="4902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Roadblocks to Adoption</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2800" dirty="0" smtClean="0">
                <a:solidFill>
                  <a:schemeClr val="tx2"/>
                </a:solidFill>
                <a:latin typeface="Comic Sans MS" pitchFamily="66" charset="0"/>
              </a:rPr>
              <a:t>Lack of test education</a:t>
            </a:r>
          </a:p>
          <a:p>
            <a:pPr marL="1314450" lvl="2" indent="-514350">
              <a:buFont typeface="+mj-lt"/>
              <a:buAutoNum type="arabicPeriod"/>
            </a:pPr>
            <a:endParaRPr lang="en-US" sz="2000" dirty="0" smtClean="0">
              <a:solidFill>
                <a:schemeClr val="tx2"/>
              </a:solidFill>
              <a:latin typeface="Comic Sans MS" pitchFamily="66" charset="0"/>
            </a:endParaRPr>
          </a:p>
          <a:p>
            <a:pPr marL="1314450" lvl="2" indent="-514350">
              <a:buFont typeface="+mj-lt"/>
              <a:buAutoNum type="arabicPeriod"/>
            </a:pPr>
            <a:endParaRPr lang="en-US" sz="2000" dirty="0" smtClean="0">
              <a:solidFill>
                <a:schemeClr val="tx2"/>
              </a:solidFill>
              <a:latin typeface="Comic Sans MS" pitchFamily="66" charset="0"/>
            </a:endParaRPr>
          </a:p>
          <a:p>
            <a:pPr marL="1771650" lvl="3" indent="-514350">
              <a:buFont typeface="+mj-lt"/>
              <a:buAutoNum type="arabicPeriod"/>
            </a:pPr>
            <a:endParaRPr lang="en-US" sz="1600" dirty="0" smtClean="0">
              <a:solidFill>
                <a:schemeClr val="tx2"/>
              </a:solidFill>
              <a:latin typeface="Comic Sans MS" pitchFamily="66" charset="0"/>
            </a:endParaRPr>
          </a:p>
          <a:p>
            <a:pPr marL="1771650" lvl="3" indent="-514350">
              <a:buFont typeface="+mj-lt"/>
              <a:buAutoNum type="arabicPeriod"/>
            </a:pPr>
            <a:endParaRPr lang="en-US" sz="1600" dirty="0" smtClean="0">
              <a:solidFill>
                <a:schemeClr val="tx2"/>
              </a:solidFill>
              <a:latin typeface="Comic Sans MS" pitchFamily="66" charset="0"/>
            </a:endParaRPr>
          </a:p>
          <a:p>
            <a:pPr marL="1771650" lvl="3" indent="-514350">
              <a:buFont typeface="+mj-lt"/>
              <a:buAutoNum type="arabicPeriod"/>
            </a:pPr>
            <a:endParaRPr lang="en-US" dirty="0" smtClean="0">
              <a:solidFill>
                <a:schemeClr val="tx2"/>
              </a:solidFill>
              <a:latin typeface="Comic Sans MS" pitchFamily="66" charset="0"/>
            </a:endParaRPr>
          </a:p>
          <a:p>
            <a:pPr marL="514350" indent="-514350">
              <a:buFont typeface="+mj-lt"/>
              <a:buAutoNum type="arabicPeriod"/>
            </a:pPr>
            <a:r>
              <a:rPr lang="en-US" sz="2800" dirty="0" smtClean="0">
                <a:solidFill>
                  <a:schemeClr val="tx2"/>
                </a:solidFill>
                <a:latin typeface="Comic Sans MS" pitchFamily="66" charset="0"/>
              </a:rPr>
              <a:t>Necessity to change process</a:t>
            </a:r>
            <a:endParaRPr lang="en-US" dirty="0" smtClean="0">
              <a:solidFill>
                <a:schemeClr val="tx2"/>
              </a:solidFill>
              <a:latin typeface="Comic Sans MS" pitchFamily="66" charset="0"/>
            </a:endParaRPr>
          </a:p>
          <a:p>
            <a:pPr marL="914400" lvl="1" indent="-514350">
              <a:buFont typeface="+mj-lt"/>
              <a:buAutoNum type="arabicPeriod"/>
            </a:pPr>
            <a:endParaRPr lang="en-US" dirty="0" smtClean="0">
              <a:solidFill>
                <a:schemeClr val="tx2"/>
              </a:solidFill>
              <a:latin typeface="Comic Sans MS" pitchFamily="66" charset="0"/>
            </a:endParaRPr>
          </a:p>
          <a:p>
            <a:pPr marL="514350" indent="-514350">
              <a:buFont typeface="+mj-lt"/>
              <a:buAutoNum type="arabicPeriod"/>
            </a:pPr>
            <a:r>
              <a:rPr lang="en-US" sz="2800" dirty="0" smtClean="0">
                <a:solidFill>
                  <a:schemeClr val="tx2"/>
                </a:solidFill>
                <a:latin typeface="Comic Sans MS" pitchFamily="66" charset="0"/>
              </a:rPr>
              <a:t>Usability of tools</a:t>
            </a:r>
          </a:p>
          <a:p>
            <a:pPr marL="914400" lvl="1" indent="-514350">
              <a:buFont typeface="+mj-lt"/>
              <a:buAutoNum type="arabicPeriod"/>
            </a:pPr>
            <a:endParaRPr lang="en-US" sz="2400" dirty="0" smtClean="0">
              <a:solidFill>
                <a:schemeClr val="tx2"/>
              </a:solidFill>
              <a:latin typeface="Comic Sans MS" pitchFamily="66" charset="0"/>
            </a:endParaRPr>
          </a:p>
          <a:p>
            <a:pPr marL="914400" lvl="1" indent="-514350">
              <a:buFont typeface="+mj-lt"/>
              <a:buAutoNum type="arabicPeriod"/>
            </a:pPr>
            <a:endParaRPr lang="en-US" sz="2400" dirty="0" smtClean="0">
              <a:solidFill>
                <a:schemeClr val="tx2"/>
              </a:solidFill>
              <a:latin typeface="Comic Sans MS" pitchFamily="66" charset="0"/>
            </a:endParaRPr>
          </a:p>
          <a:p>
            <a:pPr marL="514350" indent="-514350">
              <a:buFont typeface="+mj-lt"/>
              <a:buAutoNum type="arabicPeriod"/>
            </a:pPr>
            <a:r>
              <a:rPr lang="en-US" sz="2800" dirty="0" smtClean="0">
                <a:solidFill>
                  <a:schemeClr val="tx2"/>
                </a:solidFill>
                <a:latin typeface="Comic Sans MS" pitchFamily="66" charset="0"/>
              </a:rPr>
              <a:t>Weak and ineffective tools</a:t>
            </a:r>
          </a:p>
        </p:txBody>
      </p:sp>
      <p:sp>
        <p:nvSpPr>
          <p:cNvPr id="4" name="Date Placeholder 3"/>
          <p:cNvSpPr>
            <a:spLocks noGrp="1"/>
          </p:cNvSpPr>
          <p:nvPr>
            <p:ph type="dt" sz="half" idx="10"/>
          </p:nvPr>
        </p:nvSpPr>
        <p:spPr/>
        <p:txBody>
          <a:bodyPr/>
          <a:lstStyle/>
          <a:p>
            <a:pPr>
              <a:defRPr/>
            </a:pPr>
            <a:r>
              <a:rPr lang="en-US" altLang="zh-CN" smtClean="0"/>
              <a:t>GTAC, October 2010</a:t>
            </a:r>
            <a:endParaRPr lang="en-US" altLang="zh-CN" dirty="0"/>
          </a:p>
        </p:txBody>
      </p:sp>
      <p:sp>
        <p:nvSpPr>
          <p:cNvPr id="5" name="Footer Placeholder 4"/>
          <p:cNvSpPr>
            <a:spLocks noGrp="1"/>
          </p:cNvSpPr>
          <p:nvPr>
            <p:ph type="ftr" sz="quarter" idx="11"/>
          </p:nvPr>
        </p:nvSpPr>
        <p:spPr/>
        <p:txBody>
          <a:bodyPr/>
          <a:lstStyle/>
          <a:p>
            <a:pPr>
              <a:defRPr/>
            </a:pPr>
            <a:r>
              <a:rPr lang="en-US" altLang="zh-CN" smtClean="0"/>
              <a:t>©  Jeff Offutt</a:t>
            </a:r>
            <a:endParaRPr lang="en-US" altLang="zh-CN" dirty="0"/>
          </a:p>
        </p:txBody>
      </p:sp>
      <p:sp>
        <p:nvSpPr>
          <p:cNvPr id="6" name="Slide Number Placeholder 5"/>
          <p:cNvSpPr>
            <a:spLocks noGrp="1"/>
          </p:cNvSpPr>
          <p:nvPr>
            <p:ph type="sldNum" sz="quarter" idx="12"/>
          </p:nvPr>
        </p:nvSpPr>
        <p:spPr/>
        <p:txBody>
          <a:bodyPr/>
          <a:lstStyle/>
          <a:p>
            <a:pPr>
              <a:defRPr/>
            </a:pPr>
            <a:fld id="{0DC9CB03-E83B-49A3-95A8-3CE1C35F1E70}" type="slidenum">
              <a:rPr lang="zh-CN" altLang="en-US" smtClean="0"/>
              <a:pPr>
                <a:defRPr/>
              </a:pPr>
              <a:t>34</a:t>
            </a:fld>
            <a:endParaRPr lang="en-US" altLang="zh-CN" dirty="0"/>
          </a:p>
        </p:txBody>
      </p:sp>
      <p:sp>
        <p:nvSpPr>
          <p:cNvPr id="7" name="TextBox 6"/>
          <p:cNvSpPr txBox="1"/>
          <p:nvPr/>
        </p:nvSpPr>
        <p:spPr>
          <a:xfrm>
            <a:off x="569624" y="1214204"/>
            <a:ext cx="8539517" cy="369332"/>
          </a:xfrm>
          <a:prstGeom prst="rect">
            <a:avLst/>
          </a:prstGeom>
          <a:noFill/>
        </p:spPr>
        <p:txBody>
          <a:bodyPr wrap="none" rtlCol="0">
            <a:spAutoFit/>
          </a:bodyPr>
          <a:lstStyle/>
          <a:p>
            <a:r>
              <a:rPr lang="en-US" sz="1800" dirty="0" smtClean="0"/>
              <a:t>Bill Gates says </a:t>
            </a:r>
            <a:r>
              <a:rPr lang="en-US" sz="1800" dirty="0" smtClean="0">
                <a:solidFill>
                  <a:schemeClr val="tx2"/>
                </a:solidFill>
              </a:rPr>
              <a:t>half</a:t>
            </a:r>
            <a:r>
              <a:rPr lang="en-US" sz="1800" dirty="0" smtClean="0"/>
              <a:t> of MS engineers are </a:t>
            </a:r>
            <a:r>
              <a:rPr lang="en-US" sz="1800" dirty="0" smtClean="0">
                <a:solidFill>
                  <a:schemeClr val="tx2"/>
                </a:solidFill>
              </a:rPr>
              <a:t>testers</a:t>
            </a:r>
            <a:r>
              <a:rPr lang="en-US" sz="1800" dirty="0" smtClean="0"/>
              <a:t>, programmers spend </a:t>
            </a:r>
            <a:r>
              <a:rPr lang="en-US" sz="1800" dirty="0" smtClean="0">
                <a:solidFill>
                  <a:schemeClr val="tx2"/>
                </a:solidFill>
              </a:rPr>
              <a:t>half</a:t>
            </a:r>
            <a:r>
              <a:rPr lang="en-US" sz="1800" dirty="0" smtClean="0"/>
              <a:t> their time testing</a:t>
            </a:r>
            <a:endParaRPr lang="en-US" sz="1800" dirty="0"/>
          </a:p>
        </p:txBody>
      </p:sp>
      <p:sp>
        <p:nvSpPr>
          <p:cNvPr id="8" name="TextBox 7"/>
          <p:cNvSpPr txBox="1"/>
          <p:nvPr/>
        </p:nvSpPr>
        <p:spPr>
          <a:xfrm>
            <a:off x="569624" y="1959728"/>
            <a:ext cx="6011058" cy="369332"/>
          </a:xfrm>
          <a:prstGeom prst="rect">
            <a:avLst/>
          </a:prstGeom>
          <a:noFill/>
        </p:spPr>
        <p:txBody>
          <a:bodyPr wrap="square" rtlCol="0">
            <a:spAutoFit/>
          </a:bodyPr>
          <a:lstStyle/>
          <a:p>
            <a:r>
              <a:rPr lang="en-US" sz="1800" dirty="0" smtClean="0"/>
              <a:t>Number of </a:t>
            </a:r>
            <a:r>
              <a:rPr lang="en-US" sz="1800" dirty="0" smtClean="0">
                <a:solidFill>
                  <a:schemeClr val="tx2"/>
                </a:solidFill>
              </a:rPr>
              <a:t>undergrad CS</a:t>
            </a:r>
            <a:r>
              <a:rPr lang="en-US" sz="1800" dirty="0" smtClean="0"/>
              <a:t> programs in US that require testing ?</a:t>
            </a:r>
            <a:endParaRPr lang="en-US" sz="1800" dirty="0"/>
          </a:p>
        </p:txBody>
      </p:sp>
      <p:sp>
        <p:nvSpPr>
          <p:cNvPr id="9" name="Rounded Rectangle 8"/>
          <p:cNvSpPr/>
          <p:nvPr/>
        </p:nvSpPr>
        <p:spPr>
          <a:xfrm>
            <a:off x="6570183" y="1930580"/>
            <a:ext cx="509666" cy="382249"/>
          </a:xfrm>
          <a:prstGeom prst="roundRect">
            <a:avLst/>
          </a:prstGeom>
          <a:solidFill>
            <a:schemeClr val="bg1">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effectLst>
                  <a:outerShdw blurRad="38100" dist="38100" dir="2700000" algn="tl">
                    <a:srgbClr val="000000">
                      <a:alpha val="43137"/>
                    </a:srgbClr>
                  </a:outerShdw>
                </a:effectLst>
              </a:rPr>
              <a:t>0</a:t>
            </a:r>
            <a:endParaRPr lang="en-US" b="1" dirty="0">
              <a:solidFill>
                <a:schemeClr val="tx2"/>
              </a:solidFill>
              <a:effectLst>
                <a:outerShdw blurRad="38100" dist="38100" dir="2700000" algn="tl">
                  <a:srgbClr val="000000">
                    <a:alpha val="43137"/>
                  </a:srgbClr>
                </a:outerShdw>
              </a:effectLst>
            </a:endParaRPr>
          </a:p>
        </p:txBody>
      </p:sp>
      <p:sp>
        <p:nvSpPr>
          <p:cNvPr id="10" name="TextBox 9"/>
          <p:cNvSpPr txBox="1"/>
          <p:nvPr/>
        </p:nvSpPr>
        <p:spPr>
          <a:xfrm>
            <a:off x="569624" y="2356134"/>
            <a:ext cx="5362546" cy="369332"/>
          </a:xfrm>
          <a:prstGeom prst="rect">
            <a:avLst/>
          </a:prstGeom>
          <a:noFill/>
        </p:spPr>
        <p:txBody>
          <a:bodyPr wrap="square" rtlCol="0">
            <a:spAutoFit/>
          </a:bodyPr>
          <a:lstStyle/>
          <a:p>
            <a:r>
              <a:rPr lang="en-US" sz="1800" dirty="0" smtClean="0"/>
              <a:t>Number of </a:t>
            </a:r>
            <a:r>
              <a:rPr lang="en-US" sz="1800" dirty="0" smtClean="0">
                <a:solidFill>
                  <a:schemeClr val="tx2"/>
                </a:solidFill>
              </a:rPr>
              <a:t>MS CS </a:t>
            </a:r>
            <a:r>
              <a:rPr lang="en-US" sz="1800" dirty="0" smtClean="0"/>
              <a:t>programs in US that require testing ?</a:t>
            </a:r>
            <a:endParaRPr lang="en-US" sz="1800" dirty="0"/>
          </a:p>
        </p:txBody>
      </p:sp>
      <p:sp>
        <p:nvSpPr>
          <p:cNvPr id="11" name="TextBox 10"/>
          <p:cNvSpPr txBox="1"/>
          <p:nvPr/>
        </p:nvSpPr>
        <p:spPr>
          <a:xfrm>
            <a:off x="569624" y="2752540"/>
            <a:ext cx="4759378" cy="369332"/>
          </a:xfrm>
          <a:prstGeom prst="rect">
            <a:avLst/>
          </a:prstGeom>
          <a:noFill/>
        </p:spPr>
        <p:txBody>
          <a:bodyPr wrap="square" rtlCol="0">
            <a:spAutoFit/>
          </a:bodyPr>
          <a:lstStyle/>
          <a:p>
            <a:r>
              <a:rPr lang="en-US" sz="1800" dirty="0" smtClean="0"/>
              <a:t>Number of </a:t>
            </a:r>
            <a:r>
              <a:rPr lang="en-US" sz="1800" dirty="0" smtClean="0">
                <a:solidFill>
                  <a:schemeClr val="tx2"/>
                </a:solidFill>
              </a:rPr>
              <a:t>undergrad testing classes</a:t>
            </a:r>
            <a:r>
              <a:rPr lang="en-US" sz="1800" dirty="0" smtClean="0"/>
              <a:t> in the US ?</a:t>
            </a:r>
            <a:endParaRPr lang="en-US" sz="1800" dirty="0"/>
          </a:p>
        </p:txBody>
      </p:sp>
      <p:sp>
        <p:nvSpPr>
          <p:cNvPr id="12" name="Rounded Rectangle 11"/>
          <p:cNvSpPr/>
          <p:nvPr/>
        </p:nvSpPr>
        <p:spPr>
          <a:xfrm>
            <a:off x="5986947" y="2382783"/>
            <a:ext cx="509666" cy="382249"/>
          </a:xfrm>
          <a:prstGeom prst="roundRect">
            <a:avLst/>
          </a:prstGeom>
          <a:solidFill>
            <a:schemeClr val="bg1">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effectLst>
                  <a:outerShdw blurRad="38100" dist="38100" dir="2700000" algn="tl">
                    <a:srgbClr val="000000">
                      <a:alpha val="43137"/>
                    </a:srgbClr>
                  </a:outerShdw>
                </a:effectLst>
              </a:rPr>
              <a:t>0</a:t>
            </a:r>
            <a:endParaRPr lang="en-US" b="1" dirty="0">
              <a:solidFill>
                <a:schemeClr val="tx2"/>
              </a:solidFill>
              <a:effectLst>
                <a:outerShdw blurRad="38100" dist="38100" dir="2700000" algn="tl">
                  <a:srgbClr val="000000">
                    <a:alpha val="43137"/>
                  </a:srgbClr>
                </a:outerShdw>
              </a:effectLst>
            </a:endParaRPr>
          </a:p>
        </p:txBody>
      </p:sp>
      <p:sp>
        <p:nvSpPr>
          <p:cNvPr id="13" name="Rounded Rectangle 12"/>
          <p:cNvSpPr/>
          <p:nvPr/>
        </p:nvSpPr>
        <p:spPr>
          <a:xfrm>
            <a:off x="5140558" y="2737854"/>
            <a:ext cx="784486" cy="382249"/>
          </a:xfrm>
          <a:prstGeom prst="roundRect">
            <a:avLst/>
          </a:prstGeom>
          <a:solidFill>
            <a:schemeClr val="bg1">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effectLst>
                  <a:outerShdw blurRad="38100" dist="38100" dir="2700000" algn="tl">
                    <a:srgbClr val="000000">
                      <a:alpha val="43137"/>
                    </a:srgbClr>
                  </a:outerShdw>
                </a:effectLst>
              </a:rPr>
              <a:t>~30</a:t>
            </a:r>
            <a:endParaRPr lang="en-US" b="1" dirty="0">
              <a:solidFill>
                <a:schemeClr val="tx2"/>
              </a:solidFill>
              <a:effectLst>
                <a:outerShdw blurRad="38100" dist="38100" dir="2700000" algn="tl">
                  <a:srgbClr val="000000">
                    <a:alpha val="43137"/>
                  </a:srgbClr>
                </a:outerShdw>
              </a:effectLst>
            </a:endParaRPr>
          </a:p>
        </p:txBody>
      </p:sp>
      <p:sp>
        <p:nvSpPr>
          <p:cNvPr id="15" name="TextBox 14"/>
          <p:cNvSpPr txBox="1"/>
          <p:nvPr/>
        </p:nvSpPr>
        <p:spPr>
          <a:xfrm>
            <a:off x="569624" y="5844636"/>
            <a:ext cx="6041077" cy="369332"/>
          </a:xfrm>
          <a:prstGeom prst="rect">
            <a:avLst/>
          </a:prstGeom>
          <a:noFill/>
        </p:spPr>
        <p:txBody>
          <a:bodyPr wrap="none" rtlCol="0">
            <a:spAutoFit/>
          </a:bodyPr>
          <a:lstStyle/>
          <a:p>
            <a:r>
              <a:rPr lang="en-US" sz="1800" dirty="0" smtClean="0"/>
              <a:t>Most test tools </a:t>
            </a:r>
            <a:r>
              <a:rPr lang="en-US" sz="1800" dirty="0" smtClean="0">
                <a:solidFill>
                  <a:schemeClr val="tx2"/>
                </a:solidFill>
              </a:rPr>
              <a:t>don’t do much</a:t>
            </a:r>
            <a:r>
              <a:rPr lang="en-US" sz="1800" dirty="0" smtClean="0"/>
              <a:t> – but most users do not know it !</a:t>
            </a:r>
            <a:endParaRPr lang="en-US" sz="1800" dirty="0"/>
          </a:p>
        </p:txBody>
      </p:sp>
      <p:sp>
        <p:nvSpPr>
          <p:cNvPr id="16" name="TextBox 15"/>
          <p:cNvSpPr txBox="1"/>
          <p:nvPr/>
        </p:nvSpPr>
        <p:spPr>
          <a:xfrm>
            <a:off x="569624" y="3469785"/>
            <a:ext cx="7949612" cy="369332"/>
          </a:xfrm>
          <a:prstGeom prst="rect">
            <a:avLst/>
          </a:prstGeom>
          <a:noFill/>
        </p:spPr>
        <p:txBody>
          <a:bodyPr wrap="none" rtlCol="0">
            <a:spAutoFit/>
          </a:bodyPr>
          <a:lstStyle/>
          <a:p>
            <a:r>
              <a:rPr lang="en-US" sz="1800" dirty="0" smtClean="0">
                <a:solidFill>
                  <a:schemeClr val="tx2"/>
                </a:solidFill>
              </a:rPr>
              <a:t>Adoption</a:t>
            </a:r>
            <a:r>
              <a:rPr lang="en-US" sz="1800" dirty="0" smtClean="0"/>
              <a:t> of many test techniques and tools require changes in development process</a:t>
            </a:r>
          </a:p>
        </p:txBody>
      </p:sp>
      <p:sp>
        <p:nvSpPr>
          <p:cNvPr id="17" name="TextBox 16"/>
          <p:cNvSpPr txBox="1"/>
          <p:nvPr/>
        </p:nvSpPr>
        <p:spPr>
          <a:xfrm>
            <a:off x="569624" y="4490658"/>
            <a:ext cx="7372531" cy="369332"/>
          </a:xfrm>
          <a:prstGeom prst="rect">
            <a:avLst/>
          </a:prstGeom>
          <a:noFill/>
        </p:spPr>
        <p:txBody>
          <a:bodyPr wrap="none" rtlCol="0">
            <a:spAutoFit/>
          </a:bodyPr>
          <a:lstStyle/>
          <a:p>
            <a:r>
              <a:rPr lang="en-US" sz="1800" dirty="0" smtClean="0"/>
              <a:t>Many testing tools require the user to know the </a:t>
            </a:r>
            <a:r>
              <a:rPr lang="en-US" sz="1800" dirty="0" smtClean="0">
                <a:solidFill>
                  <a:schemeClr val="tx2"/>
                </a:solidFill>
              </a:rPr>
              <a:t>underlying theory</a:t>
            </a:r>
            <a:r>
              <a:rPr lang="en-US" sz="1800" dirty="0" smtClean="0"/>
              <a:t> to use them</a:t>
            </a:r>
          </a:p>
        </p:txBody>
      </p:sp>
      <p:sp>
        <p:nvSpPr>
          <p:cNvPr id="18" name="TextBox 17"/>
          <p:cNvSpPr txBox="1"/>
          <p:nvPr/>
        </p:nvSpPr>
        <p:spPr>
          <a:xfrm>
            <a:off x="569624" y="3782258"/>
            <a:ext cx="4995919" cy="369332"/>
          </a:xfrm>
          <a:prstGeom prst="rect">
            <a:avLst/>
          </a:prstGeom>
          <a:noFill/>
        </p:spPr>
        <p:txBody>
          <a:bodyPr wrap="none" rtlCol="0">
            <a:spAutoFit/>
          </a:bodyPr>
          <a:lstStyle/>
          <a:p>
            <a:r>
              <a:rPr lang="en-US" sz="1800" dirty="0" smtClean="0"/>
              <a:t>This is very </a:t>
            </a:r>
            <a:r>
              <a:rPr lang="en-US" sz="1800" dirty="0" smtClean="0">
                <a:solidFill>
                  <a:schemeClr val="tx2"/>
                </a:solidFill>
              </a:rPr>
              <a:t>expensive</a:t>
            </a:r>
            <a:r>
              <a:rPr lang="en-US" sz="1800" dirty="0" smtClean="0"/>
              <a:t> for large software companies</a:t>
            </a:r>
            <a:endParaRPr lang="en-US" sz="1800" dirty="0"/>
          </a:p>
        </p:txBody>
      </p:sp>
      <p:sp>
        <p:nvSpPr>
          <p:cNvPr id="19" name="TextBox 18"/>
          <p:cNvSpPr txBox="1"/>
          <p:nvPr/>
        </p:nvSpPr>
        <p:spPr>
          <a:xfrm>
            <a:off x="569624" y="4853632"/>
            <a:ext cx="6949338" cy="369332"/>
          </a:xfrm>
          <a:prstGeom prst="rect">
            <a:avLst/>
          </a:prstGeom>
          <a:noFill/>
        </p:spPr>
        <p:txBody>
          <a:bodyPr wrap="none" rtlCol="0">
            <a:spAutoFit/>
          </a:bodyPr>
          <a:lstStyle/>
          <a:p>
            <a:r>
              <a:rPr lang="en-US" sz="1800" dirty="0" smtClean="0"/>
              <a:t>Do we need to know how an </a:t>
            </a:r>
            <a:r>
              <a:rPr lang="en-US" sz="1800" dirty="0" smtClean="0">
                <a:solidFill>
                  <a:schemeClr val="tx2"/>
                </a:solidFill>
              </a:rPr>
              <a:t>internal combustion </a:t>
            </a:r>
            <a:r>
              <a:rPr lang="en-US" sz="1800" dirty="0" smtClean="0"/>
              <a:t>engine works to drive ?</a:t>
            </a:r>
          </a:p>
        </p:txBody>
      </p:sp>
      <p:sp>
        <p:nvSpPr>
          <p:cNvPr id="20" name="TextBox 19"/>
          <p:cNvSpPr txBox="1"/>
          <p:nvPr/>
        </p:nvSpPr>
        <p:spPr>
          <a:xfrm>
            <a:off x="569624" y="5205720"/>
            <a:ext cx="7051930" cy="369332"/>
          </a:xfrm>
          <a:prstGeom prst="rect">
            <a:avLst/>
          </a:prstGeom>
          <a:noFill/>
        </p:spPr>
        <p:txBody>
          <a:bodyPr wrap="none" rtlCol="0">
            <a:spAutoFit/>
          </a:bodyPr>
          <a:lstStyle/>
          <a:p>
            <a:r>
              <a:rPr lang="en-US" sz="1800" dirty="0" smtClean="0"/>
              <a:t>Do we need to understand </a:t>
            </a:r>
            <a:r>
              <a:rPr lang="en-US" sz="1800" dirty="0" smtClean="0">
                <a:solidFill>
                  <a:schemeClr val="tx2"/>
                </a:solidFill>
              </a:rPr>
              <a:t>parsing and code generation</a:t>
            </a:r>
            <a:r>
              <a:rPr lang="en-US" sz="1800" dirty="0" smtClean="0"/>
              <a:t> to use a compiler ?</a:t>
            </a:r>
            <a:endParaRPr lang="en-US" sz="1800" dirty="0"/>
          </a:p>
        </p:txBody>
      </p:sp>
      <p:sp>
        <p:nvSpPr>
          <p:cNvPr id="21" name="TextBox 20"/>
          <p:cNvSpPr txBox="1"/>
          <p:nvPr/>
        </p:nvSpPr>
        <p:spPr>
          <a:xfrm>
            <a:off x="569624" y="6177740"/>
            <a:ext cx="8590813" cy="369332"/>
          </a:xfrm>
          <a:prstGeom prst="rect">
            <a:avLst/>
          </a:prstGeom>
          <a:noFill/>
        </p:spPr>
        <p:txBody>
          <a:bodyPr wrap="none" rtlCol="0">
            <a:spAutoFit/>
          </a:bodyPr>
          <a:lstStyle/>
          <a:p>
            <a:r>
              <a:rPr lang="en-US" sz="1800" dirty="0" smtClean="0"/>
              <a:t>Few tools solve the </a:t>
            </a:r>
            <a:r>
              <a:rPr lang="en-US" sz="1800" dirty="0" smtClean="0">
                <a:solidFill>
                  <a:srgbClr val="FFFF00"/>
                </a:solidFill>
              </a:rPr>
              <a:t>key technical problem</a:t>
            </a:r>
            <a:r>
              <a:rPr lang="en-US" sz="1800" dirty="0" smtClean="0"/>
              <a:t> – </a:t>
            </a:r>
            <a:r>
              <a:rPr lang="en-US" sz="1800" b="1" dirty="0" smtClean="0">
                <a:solidFill>
                  <a:srgbClr val="FFFF00"/>
                </a:solidFill>
                <a:latin typeface="Comic Sans MS" pitchFamily="66" charset="0"/>
              </a:rPr>
              <a:t>generating test values automatically</a:t>
            </a:r>
            <a:endParaRPr lang="en-US" sz="1800" b="1" dirty="0">
              <a:solidFill>
                <a:srgbClr val="FFFF00"/>
              </a:solidFill>
              <a:latin typeface="Comic Sans MS" pitchFamily="66" charset="0"/>
            </a:endParaRPr>
          </a:p>
        </p:txBody>
      </p:sp>
      <p:sp>
        <p:nvSpPr>
          <p:cNvPr id="22" name="TextBox 21"/>
          <p:cNvSpPr txBox="1"/>
          <p:nvPr/>
        </p:nvSpPr>
        <p:spPr>
          <a:xfrm>
            <a:off x="562529" y="1580529"/>
            <a:ext cx="8109912" cy="369332"/>
          </a:xfrm>
          <a:prstGeom prst="rect">
            <a:avLst/>
          </a:prstGeom>
          <a:noFill/>
        </p:spPr>
        <p:txBody>
          <a:bodyPr wrap="none" rtlCol="0">
            <a:spAutoFit/>
          </a:bodyPr>
          <a:lstStyle/>
          <a:p>
            <a:r>
              <a:rPr lang="en-US" sz="1800" dirty="0" smtClean="0"/>
              <a:t>Patrick Copeland says Google software engineers spend </a:t>
            </a:r>
            <a:r>
              <a:rPr lang="en-US" sz="1800" dirty="0" smtClean="0">
                <a:solidFill>
                  <a:schemeClr val="tx2"/>
                </a:solidFill>
              </a:rPr>
              <a:t>half</a:t>
            </a:r>
            <a:r>
              <a:rPr lang="en-US" sz="1800" dirty="0" smtClean="0"/>
              <a:t> their time unit </a:t>
            </a:r>
            <a:r>
              <a:rPr lang="en-US" sz="1800" dirty="0" smtClean="0">
                <a:solidFill>
                  <a:schemeClr val="tx2"/>
                </a:solidFill>
              </a:rPr>
              <a:t>testing</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par>
                          <p:cTn id="18" fill="hold">
                            <p:stCondLst>
                              <p:cond delay="1000"/>
                            </p:stCondLst>
                            <p:childTnLst>
                              <p:par>
                                <p:cTn id="19" presetID="9" presetClass="entr" presetSubtype="0" fill="hold" grpId="0" nodeType="afterEffect">
                                  <p:stCondLst>
                                    <p:cond delay="50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1000"/>
                                        <p:tgtEl>
                                          <p:spTgt spid="10"/>
                                        </p:tgtEl>
                                      </p:cBhvr>
                                    </p:animEffect>
                                  </p:childTnLst>
                                </p:cTn>
                              </p:par>
                            </p:childTnLst>
                          </p:cTn>
                        </p:par>
                        <p:par>
                          <p:cTn id="27" fill="hold">
                            <p:stCondLst>
                              <p:cond delay="1000"/>
                            </p:stCondLst>
                            <p:childTnLst>
                              <p:par>
                                <p:cTn id="28" presetID="9" presetClass="entr" presetSubtype="0" fill="hold" grpId="0" nodeType="afterEffect">
                                  <p:stCondLst>
                                    <p:cond delay="50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1000"/>
                                        <p:tgtEl>
                                          <p:spTgt spid="11"/>
                                        </p:tgtEl>
                                      </p:cBhvr>
                                    </p:animEffect>
                                  </p:childTnLst>
                                </p:cTn>
                              </p:par>
                            </p:childTnLst>
                          </p:cTn>
                        </p:par>
                        <p:par>
                          <p:cTn id="36" fill="hold">
                            <p:stCondLst>
                              <p:cond delay="1000"/>
                            </p:stCondLst>
                            <p:childTnLst>
                              <p:par>
                                <p:cTn id="37" presetID="9" presetClass="entr" presetSubtype="0" fill="hold" grpId="0" nodeType="afterEffect">
                                  <p:stCondLst>
                                    <p:cond delay="500"/>
                                  </p:stCondLst>
                                  <p:childTnLst>
                                    <p:set>
                                      <p:cBhvr>
                                        <p:cTn id="38" dur="1" fill="hold">
                                          <p:stCondLst>
                                            <p:cond delay="0"/>
                                          </p:stCondLst>
                                        </p:cTn>
                                        <p:tgtEl>
                                          <p:spTgt spid="13"/>
                                        </p:tgtEl>
                                        <p:attrNameLst>
                                          <p:attrName>style.visibility</p:attrName>
                                        </p:attrNameLst>
                                      </p:cBhvr>
                                      <p:to>
                                        <p:strVal val="visible"/>
                                      </p:to>
                                    </p:set>
                                    <p:animEffect transition="in" filter="dissolve">
                                      <p:cBhvr>
                                        <p:cTn id="39" dur="2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10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10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10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10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10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10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ipe(left)">
                                      <p:cBhvr>
                                        <p:cTn id="7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p:bldP spid="11" grpId="0"/>
      <p:bldP spid="12" grpId="0" animBg="1"/>
      <p:bldP spid="13" grpId="0" animBg="1"/>
      <p:bldP spid="15" grpId="0"/>
      <p:bldP spid="16" grpId="0"/>
      <p:bldP spid="17" grpId="0"/>
      <p:bldP spid="18" grpId="0"/>
      <p:bldP spid="19" grpId="0"/>
      <p:bldP spid="20" grpId="0"/>
      <p:bldP spid="21" grpId="0"/>
      <p:bldP spid="2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Problems with ATDG</a:t>
            </a:r>
            <a:endParaRPr lang="en-US" dirty="0"/>
          </a:p>
        </p:txBody>
      </p:sp>
      <p:sp>
        <p:nvSpPr>
          <p:cNvPr id="3" name="Content Placeholder 2"/>
          <p:cNvSpPr>
            <a:spLocks noGrp="1"/>
          </p:cNvSpPr>
          <p:nvPr>
            <p:ph idx="1"/>
          </p:nvPr>
        </p:nvSpPr>
        <p:spPr/>
        <p:txBody>
          <a:bodyPr/>
          <a:lstStyle/>
          <a:p>
            <a:r>
              <a:rPr lang="en-US" dirty="0" smtClean="0"/>
              <a:t> ATDG is </a:t>
            </a:r>
            <a:r>
              <a:rPr lang="en-US" dirty="0" smtClean="0">
                <a:solidFill>
                  <a:srgbClr val="FFFF00"/>
                </a:solidFill>
              </a:rPr>
              <a:t>not used</a:t>
            </a:r>
            <a:r>
              <a:rPr lang="en-US" dirty="0" smtClean="0"/>
              <a:t> because</a:t>
            </a:r>
          </a:p>
          <a:p>
            <a:pPr lvl="1"/>
            <a:r>
              <a:rPr lang="en-US" dirty="0" smtClean="0"/>
              <a:t>Existing tools only support </a:t>
            </a:r>
            <a:r>
              <a:rPr lang="en-US" dirty="0" smtClean="0">
                <a:solidFill>
                  <a:srgbClr val="FFFF00"/>
                </a:solidFill>
              </a:rPr>
              <a:t>weak ATDG</a:t>
            </a:r>
            <a:r>
              <a:rPr lang="en-US" dirty="0" smtClean="0"/>
              <a:t> or are extremely </a:t>
            </a:r>
            <a:r>
              <a:rPr lang="en-US" dirty="0" smtClean="0">
                <a:solidFill>
                  <a:srgbClr val="FFFF00"/>
                </a:solidFill>
              </a:rPr>
              <a:t>difficult to use</a:t>
            </a:r>
          </a:p>
          <a:p>
            <a:pPr lvl="1"/>
            <a:r>
              <a:rPr lang="en-US" dirty="0" smtClean="0"/>
              <a:t>Tools are </a:t>
            </a:r>
            <a:r>
              <a:rPr lang="en-US" dirty="0" smtClean="0">
                <a:solidFill>
                  <a:srgbClr val="FFFF00"/>
                </a:solidFill>
              </a:rPr>
              <a:t>difficult to develop</a:t>
            </a:r>
          </a:p>
          <a:p>
            <a:pPr lvl="1"/>
            <a:r>
              <a:rPr lang="en-US" dirty="0" smtClean="0"/>
              <a:t>Companies are </a:t>
            </a:r>
            <a:r>
              <a:rPr lang="en-US" dirty="0" smtClean="0">
                <a:solidFill>
                  <a:srgbClr val="FFFF00"/>
                </a:solidFill>
              </a:rPr>
              <a:t>unwilling to pay</a:t>
            </a:r>
            <a:r>
              <a:rPr lang="en-US" dirty="0" smtClean="0"/>
              <a:t> for tools</a:t>
            </a:r>
          </a:p>
          <a:p>
            <a:r>
              <a:rPr lang="en-US" dirty="0" smtClean="0"/>
              <a:t> </a:t>
            </a:r>
            <a:r>
              <a:rPr lang="en-US" dirty="0" smtClean="0">
                <a:solidFill>
                  <a:srgbClr val="FFFF00"/>
                </a:solidFill>
              </a:rPr>
              <a:t>Researchers</a:t>
            </a:r>
            <a:r>
              <a:rPr lang="en-US" dirty="0" smtClean="0"/>
              <a:t> want theoretical perfection</a:t>
            </a:r>
          </a:p>
          <a:p>
            <a:pPr lvl="1"/>
            <a:r>
              <a:rPr lang="en-US" dirty="0" smtClean="0"/>
              <a:t>Testers expected to </a:t>
            </a:r>
            <a:r>
              <a:rPr lang="en-US" dirty="0" smtClean="0">
                <a:solidFill>
                  <a:srgbClr val="FFFF00"/>
                </a:solidFill>
              </a:rPr>
              <a:t>recognize infeasible</a:t>
            </a:r>
            <a:r>
              <a:rPr lang="en-US" dirty="0" smtClean="0"/>
              <a:t> test requirements</a:t>
            </a:r>
          </a:p>
          <a:p>
            <a:pPr lvl="1"/>
            <a:r>
              <a:rPr lang="en-US" dirty="0" smtClean="0"/>
              <a:t>Tools expected to </a:t>
            </a:r>
            <a:r>
              <a:rPr lang="en-US" dirty="0" smtClean="0">
                <a:solidFill>
                  <a:srgbClr val="FFFF00"/>
                </a:solidFill>
              </a:rPr>
              <a:t>satisfy all</a:t>
            </a:r>
            <a:r>
              <a:rPr lang="en-US" dirty="0" smtClean="0"/>
              <a:t> test requirements</a:t>
            </a:r>
          </a:p>
          <a:p>
            <a:r>
              <a:rPr lang="en-US" dirty="0" smtClean="0"/>
              <a:t> This requires testers to become </a:t>
            </a:r>
            <a:r>
              <a:rPr lang="en-US" dirty="0" smtClean="0">
                <a:solidFill>
                  <a:srgbClr val="FFFF00"/>
                </a:solidFill>
              </a:rPr>
              <a:t>experts in ATDG</a:t>
            </a:r>
            <a:r>
              <a:rPr lang="en-US" dirty="0" smtClean="0"/>
              <a:t> !</a:t>
            </a:r>
            <a:endParaRPr lang="en-US" dirty="0"/>
          </a:p>
        </p:txBody>
      </p:sp>
      <p:sp>
        <p:nvSpPr>
          <p:cNvPr id="4" name="Date Placeholder 3"/>
          <p:cNvSpPr>
            <a:spLocks noGrp="1"/>
          </p:cNvSpPr>
          <p:nvPr>
            <p:ph type="dt" sz="half" idx="10"/>
          </p:nvPr>
        </p:nvSpPr>
        <p:spPr/>
        <p:txBody>
          <a:bodyPr/>
          <a:lstStyle/>
          <a:p>
            <a:pPr>
              <a:defRPr/>
            </a:pPr>
            <a:r>
              <a:rPr lang="en-US" altLang="zh-CN" smtClean="0"/>
              <a:t>GTAC, October 2010</a:t>
            </a:r>
            <a:endParaRPr lang="en-US" altLang="zh-CN" dirty="0"/>
          </a:p>
        </p:txBody>
      </p:sp>
      <p:sp>
        <p:nvSpPr>
          <p:cNvPr id="5" name="Footer Placeholder 4"/>
          <p:cNvSpPr>
            <a:spLocks noGrp="1"/>
          </p:cNvSpPr>
          <p:nvPr>
            <p:ph type="ftr" sz="quarter" idx="11"/>
          </p:nvPr>
        </p:nvSpPr>
        <p:spPr/>
        <p:txBody>
          <a:bodyPr/>
          <a:lstStyle/>
          <a:p>
            <a:pPr>
              <a:defRPr/>
            </a:pPr>
            <a:r>
              <a:rPr lang="en-US" altLang="zh-CN" smtClean="0"/>
              <a:t>©  Jeff Offutt</a:t>
            </a:r>
            <a:endParaRPr lang="en-US" altLang="zh-CN" dirty="0"/>
          </a:p>
        </p:txBody>
      </p:sp>
      <p:sp>
        <p:nvSpPr>
          <p:cNvPr id="6" name="Slide Number Placeholder 5"/>
          <p:cNvSpPr>
            <a:spLocks noGrp="1"/>
          </p:cNvSpPr>
          <p:nvPr>
            <p:ph type="sldNum" sz="quarter" idx="12"/>
          </p:nvPr>
        </p:nvSpPr>
        <p:spPr/>
        <p:txBody>
          <a:bodyPr/>
          <a:lstStyle/>
          <a:p>
            <a:pPr>
              <a:defRPr/>
            </a:pPr>
            <a:fld id="{0DC9CB03-E83B-49A3-95A8-3CE1C35F1E70}" type="slidenum">
              <a:rPr lang="zh-CN" altLang="en-US" smtClean="0"/>
              <a:pPr>
                <a:defRPr/>
              </a:pPr>
              <a:t>35</a:t>
            </a:fld>
            <a:endParaRPr lang="en-US" altLang="zh-CN" dirty="0"/>
          </a:p>
        </p:txBody>
      </p:sp>
      <p:sp>
        <p:nvSpPr>
          <p:cNvPr id="7" name="Text Box 4"/>
          <p:cNvSpPr txBox="1">
            <a:spLocks noChangeArrowheads="1"/>
          </p:cNvSpPr>
          <p:nvPr/>
        </p:nvSpPr>
        <p:spPr bwMode="auto">
          <a:xfrm>
            <a:off x="137160" y="5547360"/>
            <a:ext cx="8858250" cy="1077218"/>
          </a:xfrm>
          <a:prstGeom prst="rect">
            <a:avLst/>
          </a:prstGeom>
          <a:solidFill>
            <a:schemeClr val="bg1"/>
          </a:solidFill>
          <a:ln w="12700">
            <a:solidFill>
              <a:schemeClr val="tx2"/>
            </a:solidFill>
            <a:miter lim="800000"/>
            <a:headEnd/>
            <a:tailEnd/>
          </a:ln>
          <a:effectLst/>
        </p:spPr>
        <p:txBody>
          <a:bodyPr wrap="square">
            <a:spAutoFit/>
          </a:bodyPr>
          <a:lstStyle/>
          <a:p>
            <a:pPr algn="ctr">
              <a:defRPr/>
            </a:pPr>
            <a:r>
              <a:rPr lang="en-US" altLang="zh-CN" sz="3200" b="1" i="1" dirty="0" smtClean="0">
                <a:solidFill>
                  <a:schemeClr val="tx2"/>
                </a:solidFill>
                <a:effectLst>
                  <a:outerShdw blurRad="38100" dist="38100" dir="2700000" algn="tl">
                    <a:srgbClr val="000000"/>
                  </a:outerShdw>
                </a:effectLst>
                <a:ea typeface="宋体" charset="-122"/>
              </a:rPr>
              <a:t>Practical testers want </a:t>
            </a:r>
            <a:r>
              <a:rPr lang="en-US" altLang="zh-CN" sz="3200" b="1" i="1" u="sng" dirty="0" smtClean="0">
                <a:solidFill>
                  <a:schemeClr val="tx2"/>
                </a:solidFill>
                <a:effectLst>
                  <a:outerShdw blurRad="38100" dist="38100" dir="2700000" algn="tl">
                    <a:srgbClr val="000000"/>
                  </a:outerShdw>
                </a:effectLst>
                <a:ea typeface="宋体" charset="-122"/>
              </a:rPr>
              <a:t>easy-to-use</a:t>
            </a:r>
            <a:r>
              <a:rPr lang="en-US" altLang="zh-CN" sz="3200" b="1" i="1" dirty="0" smtClean="0">
                <a:solidFill>
                  <a:schemeClr val="tx2"/>
                </a:solidFill>
                <a:effectLst>
                  <a:outerShdw blurRad="38100" dist="38100" dir="2700000" algn="tl">
                    <a:srgbClr val="000000"/>
                  </a:outerShdw>
                </a:effectLst>
                <a:ea typeface="宋体" charset="-122"/>
              </a:rPr>
              <a:t> </a:t>
            </a:r>
            <a:r>
              <a:rPr lang="en-US" altLang="zh-CN" sz="3200" b="1" i="1" u="sng" dirty="0" smtClean="0">
                <a:solidFill>
                  <a:schemeClr val="tx2"/>
                </a:solidFill>
                <a:effectLst>
                  <a:outerShdw blurRad="38100" dist="38100" dir="2700000" algn="tl">
                    <a:srgbClr val="000000"/>
                  </a:outerShdw>
                </a:effectLst>
                <a:ea typeface="宋体" charset="-122"/>
              </a:rPr>
              <a:t>engineering</a:t>
            </a:r>
            <a:r>
              <a:rPr lang="en-US" altLang="zh-CN" sz="3200" b="1" i="1" dirty="0" smtClean="0">
                <a:solidFill>
                  <a:schemeClr val="tx2"/>
                </a:solidFill>
                <a:effectLst>
                  <a:outerShdw blurRad="38100" dist="38100" dir="2700000" algn="tl">
                    <a:srgbClr val="000000"/>
                  </a:outerShdw>
                </a:effectLst>
                <a:ea typeface="宋体" charset="-122"/>
              </a:rPr>
              <a:t> tools that make software better—not perfect tools !</a:t>
            </a:r>
            <a:endParaRPr lang="en-US" altLang="zh-CN" sz="3200" b="1" i="1" dirty="0">
              <a:solidFill>
                <a:schemeClr val="tx2"/>
              </a:solidFill>
              <a:effectLst>
                <a:outerShdw blurRad="38100" dist="38100" dir="2700000" algn="tl">
                  <a:srgbClr val="000000"/>
                </a:outerShdw>
              </a:effectLst>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Needed</a:t>
            </a:r>
            <a:endParaRPr lang="en-US" dirty="0"/>
          </a:p>
        </p:txBody>
      </p:sp>
      <p:sp>
        <p:nvSpPr>
          <p:cNvPr id="4" name="Date Placeholder 3"/>
          <p:cNvSpPr>
            <a:spLocks noGrp="1"/>
          </p:cNvSpPr>
          <p:nvPr>
            <p:ph type="dt" sz="half" idx="10"/>
          </p:nvPr>
        </p:nvSpPr>
        <p:spPr/>
        <p:txBody>
          <a:bodyPr/>
          <a:lstStyle/>
          <a:p>
            <a:pPr>
              <a:defRPr/>
            </a:pPr>
            <a:r>
              <a:rPr lang="en-US" altLang="zh-CN" smtClean="0"/>
              <a:t>GTAC, October 2010</a:t>
            </a:r>
            <a:endParaRPr lang="en-US" altLang="zh-CN" dirty="0"/>
          </a:p>
        </p:txBody>
      </p:sp>
      <p:sp>
        <p:nvSpPr>
          <p:cNvPr id="5" name="Footer Placeholder 4"/>
          <p:cNvSpPr>
            <a:spLocks noGrp="1"/>
          </p:cNvSpPr>
          <p:nvPr>
            <p:ph type="ftr" sz="quarter" idx="11"/>
          </p:nvPr>
        </p:nvSpPr>
        <p:spPr/>
        <p:txBody>
          <a:bodyPr/>
          <a:lstStyle/>
          <a:p>
            <a:pPr>
              <a:defRPr/>
            </a:pPr>
            <a:r>
              <a:rPr lang="en-US" altLang="zh-CN" smtClean="0"/>
              <a:t>©  Jeff Offutt</a:t>
            </a:r>
            <a:endParaRPr lang="en-US" altLang="zh-CN" dirty="0"/>
          </a:p>
        </p:txBody>
      </p:sp>
      <p:sp>
        <p:nvSpPr>
          <p:cNvPr id="6" name="Slide Number Placeholder 5"/>
          <p:cNvSpPr>
            <a:spLocks noGrp="1"/>
          </p:cNvSpPr>
          <p:nvPr>
            <p:ph type="sldNum" sz="quarter" idx="12"/>
          </p:nvPr>
        </p:nvSpPr>
        <p:spPr/>
        <p:txBody>
          <a:bodyPr/>
          <a:lstStyle/>
          <a:p>
            <a:pPr>
              <a:defRPr/>
            </a:pPr>
            <a:fld id="{0DC9CB03-E83B-49A3-95A8-3CE1C35F1E70}" type="slidenum">
              <a:rPr lang="zh-CN" altLang="en-US" smtClean="0"/>
              <a:pPr>
                <a:defRPr/>
              </a:pPr>
              <a:t>36</a:t>
            </a:fld>
            <a:endParaRPr lang="en-US" altLang="zh-CN" dirty="0"/>
          </a:p>
        </p:txBody>
      </p:sp>
      <p:sp>
        <p:nvSpPr>
          <p:cNvPr id="8" name="Text Box 4"/>
          <p:cNvSpPr txBox="1">
            <a:spLocks noChangeArrowheads="1"/>
          </p:cNvSpPr>
          <p:nvPr/>
        </p:nvSpPr>
        <p:spPr bwMode="auto">
          <a:xfrm>
            <a:off x="219075" y="1592580"/>
            <a:ext cx="8858250" cy="584775"/>
          </a:xfrm>
          <a:prstGeom prst="rect">
            <a:avLst/>
          </a:prstGeom>
          <a:solidFill>
            <a:schemeClr val="bg1"/>
          </a:solidFill>
          <a:ln w="12700">
            <a:solidFill>
              <a:schemeClr val="tx2"/>
            </a:solidFill>
            <a:miter lim="800000"/>
            <a:headEnd/>
            <a:tailEnd/>
          </a:ln>
          <a:effectLst/>
        </p:spPr>
        <p:txBody>
          <a:bodyPr wrap="square">
            <a:spAutoFit/>
          </a:bodyPr>
          <a:lstStyle/>
          <a:p>
            <a:pPr algn="ctr">
              <a:defRPr/>
            </a:pPr>
            <a:r>
              <a:rPr lang="en-US" altLang="zh-CN" sz="3200" b="1" i="1" dirty="0" smtClean="0">
                <a:solidFill>
                  <a:schemeClr val="tx2"/>
                </a:solidFill>
                <a:effectLst>
                  <a:outerShdw blurRad="38100" dist="38100" dir="2700000" algn="tl">
                    <a:srgbClr val="000000"/>
                  </a:outerShdw>
                </a:effectLst>
                <a:ea typeface="宋体" charset="-122"/>
              </a:rPr>
              <a:t>ATDG tools must be integrated into development</a:t>
            </a:r>
            <a:endParaRPr lang="en-US" altLang="zh-CN" sz="3200" b="1" i="1" dirty="0">
              <a:solidFill>
                <a:schemeClr val="tx2"/>
              </a:solidFill>
              <a:effectLst>
                <a:outerShdw blurRad="38100" dist="38100" dir="2700000" algn="tl">
                  <a:srgbClr val="000000"/>
                </a:outerShdw>
              </a:effectLst>
              <a:ea typeface="宋体" charset="-122"/>
            </a:endParaRPr>
          </a:p>
        </p:txBody>
      </p:sp>
      <p:sp>
        <p:nvSpPr>
          <p:cNvPr id="9" name="Text Box 4"/>
          <p:cNvSpPr txBox="1">
            <a:spLocks noChangeArrowheads="1"/>
          </p:cNvSpPr>
          <p:nvPr/>
        </p:nvSpPr>
        <p:spPr bwMode="auto">
          <a:xfrm>
            <a:off x="219075" y="2591752"/>
            <a:ext cx="8858250" cy="1077218"/>
          </a:xfrm>
          <a:prstGeom prst="rect">
            <a:avLst/>
          </a:prstGeom>
          <a:solidFill>
            <a:schemeClr val="bg1"/>
          </a:solidFill>
          <a:ln w="12700">
            <a:solidFill>
              <a:schemeClr val="tx2"/>
            </a:solidFill>
            <a:miter lim="800000"/>
            <a:headEnd/>
            <a:tailEnd/>
          </a:ln>
          <a:effectLst/>
        </p:spPr>
        <p:txBody>
          <a:bodyPr wrap="square">
            <a:spAutoFit/>
          </a:bodyPr>
          <a:lstStyle/>
          <a:p>
            <a:pPr algn="ctr">
              <a:defRPr/>
            </a:pPr>
            <a:r>
              <a:rPr lang="en-US" altLang="zh-CN" sz="3200" b="1" i="1" dirty="0" smtClean="0">
                <a:solidFill>
                  <a:schemeClr val="tx2"/>
                </a:solidFill>
                <a:effectLst>
                  <a:outerShdw blurRad="38100" dist="38100" dir="2700000" algn="tl">
                    <a:srgbClr val="000000"/>
                  </a:outerShdw>
                </a:effectLst>
                <a:ea typeface="宋体" charset="-122"/>
              </a:rPr>
              <a:t>Unit level ATDG tools must be designed for developers</a:t>
            </a:r>
            <a:endParaRPr lang="en-US" altLang="zh-CN" sz="3200" b="1" i="1" dirty="0">
              <a:solidFill>
                <a:schemeClr val="tx2"/>
              </a:solidFill>
              <a:effectLst>
                <a:outerShdw blurRad="38100" dist="38100" dir="2700000" algn="tl">
                  <a:srgbClr val="000000"/>
                </a:outerShdw>
              </a:effectLst>
              <a:ea typeface="宋体" charset="-122"/>
            </a:endParaRPr>
          </a:p>
        </p:txBody>
      </p:sp>
      <p:sp>
        <p:nvSpPr>
          <p:cNvPr id="10" name="Text Box 4"/>
          <p:cNvSpPr txBox="1">
            <a:spLocks noChangeArrowheads="1"/>
          </p:cNvSpPr>
          <p:nvPr/>
        </p:nvSpPr>
        <p:spPr bwMode="auto">
          <a:xfrm>
            <a:off x="219075" y="4083367"/>
            <a:ext cx="8858250" cy="584775"/>
          </a:xfrm>
          <a:prstGeom prst="rect">
            <a:avLst/>
          </a:prstGeom>
          <a:solidFill>
            <a:schemeClr val="bg1"/>
          </a:solidFill>
          <a:ln w="12700">
            <a:solidFill>
              <a:schemeClr val="tx2"/>
            </a:solidFill>
            <a:miter lim="800000"/>
            <a:headEnd/>
            <a:tailEnd/>
          </a:ln>
          <a:effectLst/>
        </p:spPr>
        <p:txBody>
          <a:bodyPr wrap="square">
            <a:spAutoFit/>
          </a:bodyPr>
          <a:lstStyle/>
          <a:p>
            <a:pPr algn="ctr">
              <a:defRPr/>
            </a:pPr>
            <a:r>
              <a:rPr lang="en-US" altLang="zh-CN" sz="3200" b="1" i="1" dirty="0" smtClean="0">
                <a:solidFill>
                  <a:schemeClr val="tx2"/>
                </a:solidFill>
                <a:effectLst>
                  <a:outerShdw blurRad="38100" dist="38100" dir="2700000" algn="tl">
                    <a:srgbClr val="000000"/>
                  </a:outerShdw>
                </a:effectLst>
                <a:ea typeface="宋体" charset="-122"/>
              </a:rPr>
              <a:t>ATDG tools must be easy to use</a:t>
            </a:r>
            <a:endParaRPr lang="en-US" altLang="zh-CN" sz="3200" b="1" i="1" dirty="0">
              <a:solidFill>
                <a:schemeClr val="tx2"/>
              </a:solidFill>
              <a:effectLst>
                <a:outerShdw blurRad="38100" dist="38100" dir="2700000" algn="tl">
                  <a:srgbClr val="000000"/>
                </a:outerShdw>
              </a:effectLst>
              <a:ea typeface="宋体" charset="-122"/>
            </a:endParaRPr>
          </a:p>
        </p:txBody>
      </p:sp>
      <p:sp>
        <p:nvSpPr>
          <p:cNvPr id="11" name="Text Box 4"/>
          <p:cNvSpPr txBox="1">
            <a:spLocks noChangeArrowheads="1"/>
          </p:cNvSpPr>
          <p:nvPr/>
        </p:nvSpPr>
        <p:spPr bwMode="auto">
          <a:xfrm>
            <a:off x="219075" y="5082540"/>
            <a:ext cx="8858250" cy="1077218"/>
          </a:xfrm>
          <a:prstGeom prst="rect">
            <a:avLst/>
          </a:prstGeom>
          <a:solidFill>
            <a:schemeClr val="bg1"/>
          </a:solidFill>
          <a:ln w="12700">
            <a:solidFill>
              <a:schemeClr val="tx2"/>
            </a:solidFill>
            <a:miter lim="800000"/>
            <a:headEnd/>
            <a:tailEnd/>
          </a:ln>
          <a:effectLst/>
        </p:spPr>
        <p:txBody>
          <a:bodyPr wrap="square">
            <a:spAutoFit/>
          </a:bodyPr>
          <a:lstStyle/>
          <a:p>
            <a:pPr algn="ctr">
              <a:defRPr/>
            </a:pPr>
            <a:r>
              <a:rPr lang="en-US" altLang="zh-CN" sz="3200" b="1" i="1" dirty="0" smtClean="0">
                <a:solidFill>
                  <a:schemeClr val="tx2"/>
                </a:solidFill>
                <a:effectLst>
                  <a:outerShdw blurRad="38100" dist="38100" dir="2700000" algn="tl">
                    <a:srgbClr val="000000"/>
                  </a:outerShdw>
                </a:effectLst>
                <a:ea typeface="宋体" charset="-122"/>
              </a:rPr>
              <a:t>ATDG tools must give good tests</a:t>
            </a:r>
          </a:p>
          <a:p>
            <a:pPr algn="ctr">
              <a:defRPr/>
            </a:pPr>
            <a:r>
              <a:rPr lang="en-US" altLang="zh-CN" sz="3200" b="1" i="1" dirty="0" smtClean="0">
                <a:solidFill>
                  <a:schemeClr val="tx2"/>
                </a:solidFill>
                <a:effectLst>
                  <a:outerShdw blurRad="38100" dist="38100" dir="2700000" algn="tl">
                    <a:srgbClr val="000000"/>
                  </a:outerShdw>
                </a:effectLst>
                <a:ea typeface="宋体" charset="-122"/>
              </a:rPr>
              <a:t>… but not perfect tests</a:t>
            </a:r>
            <a:endParaRPr lang="en-US" altLang="zh-CN" sz="3200" b="1" i="1" dirty="0">
              <a:solidFill>
                <a:schemeClr val="tx2"/>
              </a:solidFill>
              <a:effectLst>
                <a:outerShdw blurRad="38100" dist="38100" dir="2700000" algn="tl">
                  <a:srgbClr val="000000"/>
                </a:outerShdw>
              </a:effectLst>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 Practical </a:t>
            </a:r>
            <a:r>
              <a:rPr lang="en-US" i="1" dirty="0" smtClean="0"/>
              <a:t>Unit-Level</a:t>
            </a:r>
            <a:r>
              <a:rPr lang="en-US" dirty="0" smtClean="0"/>
              <a:t> </a:t>
            </a:r>
            <a:r>
              <a:rPr lang="en-US" sz="3200" dirty="0" smtClean="0"/>
              <a:t>ATDG Tool</a:t>
            </a:r>
            <a:endParaRPr lang="en-US" dirty="0"/>
          </a:p>
        </p:txBody>
      </p:sp>
      <p:sp>
        <p:nvSpPr>
          <p:cNvPr id="3" name="Content Placeholder 2"/>
          <p:cNvSpPr>
            <a:spLocks noGrp="1"/>
          </p:cNvSpPr>
          <p:nvPr>
            <p:ph idx="1"/>
          </p:nvPr>
        </p:nvSpPr>
        <p:spPr/>
        <p:txBody>
          <a:bodyPr/>
          <a:lstStyle/>
          <a:p>
            <a:r>
              <a:rPr lang="en-US" dirty="0" smtClean="0">
                <a:solidFill>
                  <a:schemeClr val="tx2"/>
                </a:solidFill>
              </a:rPr>
              <a:t>Principles</a:t>
            </a:r>
            <a:r>
              <a:rPr lang="en-US" dirty="0" smtClean="0"/>
              <a:t> :</a:t>
            </a:r>
          </a:p>
          <a:p>
            <a:pPr lvl="1"/>
            <a:r>
              <a:rPr lang="en-US" dirty="0" smtClean="0"/>
              <a:t>Users must not be required to </a:t>
            </a:r>
            <a:r>
              <a:rPr lang="en-US" dirty="0" smtClean="0">
                <a:solidFill>
                  <a:schemeClr val="tx2"/>
                </a:solidFill>
              </a:rPr>
              <a:t>know testing</a:t>
            </a:r>
          </a:p>
          <a:p>
            <a:pPr lvl="1"/>
            <a:r>
              <a:rPr lang="en-US" dirty="0" smtClean="0"/>
              <a:t>Tool must </a:t>
            </a:r>
            <a:r>
              <a:rPr lang="en-US" dirty="0" smtClean="0">
                <a:solidFill>
                  <a:schemeClr val="tx2"/>
                </a:solidFill>
              </a:rPr>
              <a:t>ignore theoretical</a:t>
            </a:r>
            <a:r>
              <a:rPr lang="en-US" dirty="0" smtClean="0"/>
              <a:t> problems of completeness and infeasibility—an </a:t>
            </a:r>
            <a:r>
              <a:rPr lang="en-US" dirty="0" smtClean="0">
                <a:solidFill>
                  <a:schemeClr val="tx2"/>
                </a:solidFill>
              </a:rPr>
              <a:t>engineering</a:t>
            </a:r>
            <a:r>
              <a:rPr lang="en-US" dirty="0" smtClean="0"/>
              <a:t> approach</a:t>
            </a:r>
          </a:p>
          <a:p>
            <a:pPr lvl="1"/>
            <a:r>
              <a:rPr lang="en-US" dirty="0" smtClean="0"/>
              <a:t>Tool must integrate with </a:t>
            </a:r>
            <a:r>
              <a:rPr lang="en-US" dirty="0" smtClean="0">
                <a:solidFill>
                  <a:schemeClr val="tx2"/>
                </a:solidFill>
              </a:rPr>
              <a:t>IDE</a:t>
            </a:r>
          </a:p>
          <a:p>
            <a:pPr lvl="1"/>
            <a:r>
              <a:rPr lang="en-US" dirty="0" smtClean="0"/>
              <a:t>Must automate tests in </a:t>
            </a:r>
            <a:r>
              <a:rPr lang="en-US" dirty="0" err="1" smtClean="0">
                <a:solidFill>
                  <a:schemeClr val="tx2"/>
                </a:solidFill>
              </a:rPr>
              <a:t>JUnit</a:t>
            </a:r>
            <a:endParaRPr lang="en-US" dirty="0" smtClean="0">
              <a:solidFill>
                <a:schemeClr val="tx2"/>
              </a:solidFill>
            </a:endParaRPr>
          </a:p>
          <a:p>
            <a:r>
              <a:rPr lang="en-US" dirty="0" smtClean="0">
                <a:solidFill>
                  <a:schemeClr val="tx2"/>
                </a:solidFill>
              </a:rPr>
              <a:t>Process</a:t>
            </a:r>
            <a:r>
              <a:rPr lang="en-US" dirty="0" smtClean="0"/>
              <a:t> :</a:t>
            </a:r>
          </a:p>
          <a:p>
            <a:pPr lvl="1"/>
            <a:r>
              <a:rPr lang="en-US" dirty="0" smtClean="0"/>
              <a:t>After my class </a:t>
            </a:r>
            <a:r>
              <a:rPr lang="en-US" dirty="0" smtClean="0">
                <a:solidFill>
                  <a:schemeClr val="tx2"/>
                </a:solidFill>
              </a:rPr>
              <a:t>compiles</a:t>
            </a:r>
            <a:r>
              <a:rPr lang="en-US" dirty="0" smtClean="0"/>
              <a:t> cleanly, ATDG kicks in</a:t>
            </a:r>
          </a:p>
          <a:p>
            <a:pPr lvl="1"/>
            <a:r>
              <a:rPr lang="en-US" dirty="0" smtClean="0">
                <a:solidFill>
                  <a:schemeClr val="tx2"/>
                </a:solidFill>
              </a:rPr>
              <a:t>Generates</a:t>
            </a:r>
            <a:r>
              <a:rPr lang="en-US" dirty="0" smtClean="0"/>
              <a:t> tests, </a:t>
            </a:r>
            <a:r>
              <a:rPr lang="en-US" dirty="0" smtClean="0">
                <a:solidFill>
                  <a:schemeClr val="tx2"/>
                </a:solidFill>
              </a:rPr>
              <a:t>runs</a:t>
            </a:r>
            <a:r>
              <a:rPr lang="en-US" dirty="0" smtClean="0"/>
              <a:t> them, returns a list of </a:t>
            </a:r>
            <a:r>
              <a:rPr lang="en-US" dirty="0" smtClean="0">
                <a:solidFill>
                  <a:schemeClr val="tx2"/>
                </a:solidFill>
              </a:rPr>
              <a:t>results</a:t>
            </a:r>
          </a:p>
          <a:p>
            <a:pPr lvl="1"/>
            <a:r>
              <a:rPr lang="en-US" dirty="0" smtClean="0"/>
              <a:t>If any results are wrong, tester can start </a:t>
            </a:r>
            <a:r>
              <a:rPr lang="en-US" dirty="0" smtClean="0">
                <a:solidFill>
                  <a:schemeClr val="tx2"/>
                </a:solidFill>
              </a:rPr>
              <a:t>debugging</a:t>
            </a:r>
            <a:endParaRPr lang="en-US" dirty="0">
              <a:solidFill>
                <a:schemeClr val="tx2"/>
              </a:solidFill>
            </a:endParaRPr>
          </a:p>
        </p:txBody>
      </p:sp>
      <p:sp>
        <p:nvSpPr>
          <p:cNvPr id="4" name="Date Placeholder 3"/>
          <p:cNvSpPr>
            <a:spLocks noGrp="1"/>
          </p:cNvSpPr>
          <p:nvPr>
            <p:ph type="dt" sz="half" idx="10"/>
          </p:nvPr>
        </p:nvSpPr>
        <p:spPr/>
        <p:txBody>
          <a:bodyPr/>
          <a:lstStyle/>
          <a:p>
            <a:pPr>
              <a:defRPr/>
            </a:pPr>
            <a:r>
              <a:rPr lang="en-US" altLang="zh-CN" smtClean="0"/>
              <a:t>GTAC, October 2010</a:t>
            </a:r>
            <a:endParaRPr lang="en-US" altLang="zh-CN" dirty="0"/>
          </a:p>
        </p:txBody>
      </p:sp>
      <p:sp>
        <p:nvSpPr>
          <p:cNvPr id="5" name="Footer Placeholder 4"/>
          <p:cNvSpPr>
            <a:spLocks noGrp="1"/>
          </p:cNvSpPr>
          <p:nvPr>
            <p:ph type="ftr" sz="quarter" idx="11"/>
          </p:nvPr>
        </p:nvSpPr>
        <p:spPr/>
        <p:txBody>
          <a:bodyPr/>
          <a:lstStyle/>
          <a:p>
            <a:pPr>
              <a:defRPr/>
            </a:pPr>
            <a:r>
              <a:rPr lang="en-US" altLang="zh-CN" smtClean="0"/>
              <a:t>©  Jeff Offutt</a:t>
            </a:r>
            <a:endParaRPr lang="en-US" altLang="zh-CN" dirty="0"/>
          </a:p>
        </p:txBody>
      </p:sp>
      <p:sp>
        <p:nvSpPr>
          <p:cNvPr id="6" name="Slide Number Placeholder 5"/>
          <p:cNvSpPr>
            <a:spLocks noGrp="1"/>
          </p:cNvSpPr>
          <p:nvPr>
            <p:ph type="sldNum" sz="quarter" idx="12"/>
          </p:nvPr>
        </p:nvSpPr>
        <p:spPr/>
        <p:txBody>
          <a:bodyPr/>
          <a:lstStyle/>
          <a:p>
            <a:pPr>
              <a:defRPr/>
            </a:pPr>
            <a:fld id="{0DC9CB03-E83B-49A3-95A8-3CE1C35F1E70}" type="slidenum">
              <a:rPr lang="zh-CN" altLang="en-US" smtClean="0"/>
              <a:pPr>
                <a:defRPr/>
              </a:pPr>
              <a:t>37</a:t>
            </a:fld>
            <a:endParaRPr lang="en-US" altLang="zh-CN"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a:t>
            </a:r>
            <a:r>
              <a:rPr lang="en-US" i="1" dirty="0" smtClean="0"/>
              <a:t>System-Level</a:t>
            </a:r>
            <a:r>
              <a:rPr lang="en-US" dirty="0" smtClean="0"/>
              <a:t> ATDG Tool</a:t>
            </a:r>
            <a:endParaRPr lang="en-US" dirty="0"/>
          </a:p>
        </p:txBody>
      </p:sp>
      <p:sp>
        <p:nvSpPr>
          <p:cNvPr id="3" name="Content Placeholder 2"/>
          <p:cNvSpPr>
            <a:spLocks noGrp="1"/>
          </p:cNvSpPr>
          <p:nvPr>
            <p:ph idx="1"/>
          </p:nvPr>
        </p:nvSpPr>
        <p:spPr/>
        <p:txBody>
          <a:bodyPr/>
          <a:lstStyle/>
          <a:p>
            <a:r>
              <a:rPr lang="en-US" dirty="0" smtClean="0">
                <a:solidFill>
                  <a:schemeClr val="tx2"/>
                </a:solidFill>
              </a:rPr>
              <a:t>Principles</a:t>
            </a:r>
            <a:r>
              <a:rPr lang="en-US" dirty="0" smtClean="0"/>
              <a:t> :</a:t>
            </a:r>
          </a:p>
          <a:p>
            <a:pPr lvl="1"/>
            <a:r>
              <a:rPr lang="en-US" dirty="0" smtClean="0"/>
              <a:t> Tests should be based on </a:t>
            </a:r>
            <a:r>
              <a:rPr lang="en-US" dirty="0" smtClean="0">
                <a:solidFill>
                  <a:srgbClr val="FFFF00"/>
                </a:solidFill>
              </a:rPr>
              <a:t>input domain</a:t>
            </a:r>
            <a:r>
              <a:rPr lang="en-US" dirty="0" smtClean="0"/>
              <a:t> description</a:t>
            </a:r>
          </a:p>
          <a:p>
            <a:pPr lvl="1"/>
            <a:r>
              <a:rPr lang="en-US" dirty="0" smtClean="0"/>
              <a:t> Input domain should be </a:t>
            </a:r>
            <a:r>
              <a:rPr lang="en-US" dirty="0" smtClean="0">
                <a:solidFill>
                  <a:srgbClr val="FFFF00"/>
                </a:solidFill>
              </a:rPr>
              <a:t>extracted from UI</a:t>
            </a:r>
          </a:p>
          <a:p>
            <a:pPr lvl="1"/>
            <a:r>
              <a:rPr lang="en-US" dirty="0" smtClean="0"/>
              <a:t> Tool must </a:t>
            </a:r>
            <a:r>
              <a:rPr lang="en-US" dirty="0" smtClean="0">
                <a:solidFill>
                  <a:srgbClr val="FFFF00"/>
                </a:solidFill>
              </a:rPr>
              <a:t>not need source</a:t>
            </a:r>
          </a:p>
          <a:p>
            <a:pPr lvl="1"/>
            <a:r>
              <a:rPr lang="en-US" dirty="0" smtClean="0"/>
              <a:t> Tests must be </a:t>
            </a:r>
            <a:r>
              <a:rPr lang="en-US" dirty="0" smtClean="0">
                <a:solidFill>
                  <a:srgbClr val="FFFF00"/>
                </a:solidFill>
              </a:rPr>
              <a:t>automated</a:t>
            </a:r>
          </a:p>
          <a:p>
            <a:pPr lvl="1"/>
            <a:r>
              <a:rPr lang="en-US" dirty="0" smtClean="0"/>
              <a:t> </a:t>
            </a:r>
            <a:r>
              <a:rPr lang="en-US" dirty="0" smtClean="0">
                <a:solidFill>
                  <a:srgbClr val="FFFF00"/>
                </a:solidFill>
              </a:rPr>
              <a:t>Humans</a:t>
            </a:r>
            <a:r>
              <a:rPr lang="en-US" dirty="0" smtClean="0"/>
              <a:t> must be allowed to provide values and tests</a:t>
            </a:r>
            <a:endParaRPr lang="en-US" dirty="0" smtClean="0">
              <a:solidFill>
                <a:schemeClr val="tx2"/>
              </a:solidFill>
            </a:endParaRPr>
          </a:p>
          <a:p>
            <a:r>
              <a:rPr lang="en-US" dirty="0" smtClean="0">
                <a:solidFill>
                  <a:schemeClr val="tx2"/>
                </a:solidFill>
              </a:rPr>
              <a:t>Process</a:t>
            </a:r>
            <a:r>
              <a:rPr lang="en-US" dirty="0" smtClean="0"/>
              <a:t> :</a:t>
            </a:r>
          </a:p>
          <a:p>
            <a:pPr lvl="1"/>
            <a:r>
              <a:rPr lang="en-US" dirty="0" smtClean="0"/>
              <a:t>Tests should be created as soon system is </a:t>
            </a:r>
            <a:r>
              <a:rPr lang="en-US" dirty="0" smtClean="0">
                <a:solidFill>
                  <a:srgbClr val="FFFF00"/>
                </a:solidFill>
              </a:rPr>
              <a:t>integrated</a:t>
            </a:r>
          </a:p>
          <a:p>
            <a:pPr lvl="2"/>
            <a:r>
              <a:rPr lang="en-US" dirty="0" smtClean="0"/>
              <a:t>ATDG part of integration tool</a:t>
            </a:r>
          </a:p>
          <a:p>
            <a:pPr lvl="1"/>
            <a:r>
              <a:rPr lang="en-US" dirty="0" smtClean="0"/>
              <a:t>Should </a:t>
            </a:r>
            <a:r>
              <a:rPr lang="en-US" dirty="0" smtClean="0">
                <a:solidFill>
                  <a:srgbClr val="FFFF00"/>
                </a:solidFill>
              </a:rPr>
              <a:t>support testers</a:t>
            </a:r>
            <a:r>
              <a:rPr lang="en-US" dirty="0" smtClean="0"/>
              <a:t>, allowing them to accept, override, or modify any parameters and test values</a:t>
            </a:r>
            <a:endParaRPr lang="en-US" dirty="0"/>
          </a:p>
        </p:txBody>
      </p:sp>
      <p:sp>
        <p:nvSpPr>
          <p:cNvPr id="4" name="Date Placeholder 3"/>
          <p:cNvSpPr>
            <a:spLocks noGrp="1"/>
          </p:cNvSpPr>
          <p:nvPr>
            <p:ph type="dt" sz="half" idx="10"/>
          </p:nvPr>
        </p:nvSpPr>
        <p:spPr/>
        <p:txBody>
          <a:bodyPr/>
          <a:lstStyle/>
          <a:p>
            <a:pPr>
              <a:defRPr/>
            </a:pPr>
            <a:r>
              <a:rPr lang="en-US" altLang="zh-CN" smtClean="0"/>
              <a:t>GTAC, October 2010</a:t>
            </a:r>
            <a:endParaRPr lang="en-US" altLang="zh-CN" dirty="0"/>
          </a:p>
        </p:txBody>
      </p:sp>
      <p:sp>
        <p:nvSpPr>
          <p:cNvPr id="5" name="Footer Placeholder 4"/>
          <p:cNvSpPr>
            <a:spLocks noGrp="1"/>
          </p:cNvSpPr>
          <p:nvPr>
            <p:ph type="ftr" sz="quarter" idx="11"/>
          </p:nvPr>
        </p:nvSpPr>
        <p:spPr/>
        <p:txBody>
          <a:bodyPr/>
          <a:lstStyle/>
          <a:p>
            <a:pPr>
              <a:defRPr/>
            </a:pPr>
            <a:r>
              <a:rPr lang="en-US" altLang="zh-CN" smtClean="0"/>
              <a:t>©  Jeff Offutt</a:t>
            </a:r>
            <a:endParaRPr lang="en-US" altLang="zh-CN" dirty="0"/>
          </a:p>
        </p:txBody>
      </p:sp>
      <p:sp>
        <p:nvSpPr>
          <p:cNvPr id="6" name="Slide Number Placeholder 5"/>
          <p:cNvSpPr>
            <a:spLocks noGrp="1"/>
          </p:cNvSpPr>
          <p:nvPr>
            <p:ph type="sldNum" sz="quarter" idx="12"/>
          </p:nvPr>
        </p:nvSpPr>
        <p:spPr/>
        <p:txBody>
          <a:bodyPr/>
          <a:lstStyle/>
          <a:p>
            <a:pPr>
              <a:defRPr/>
            </a:pPr>
            <a:fld id="{0DC9CB03-E83B-49A3-95A8-3CE1C35F1E70}" type="slidenum">
              <a:rPr lang="zh-CN" altLang="en-US" smtClean="0"/>
              <a:pPr>
                <a:defRPr/>
              </a:pPr>
              <a:t>38</a:t>
            </a:fld>
            <a:endParaRPr lang="en-US" altLang="zh-CN"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Design</a:t>
            </a:r>
            <a:endParaRPr lang="en-US" dirty="0"/>
          </a:p>
        </p:txBody>
      </p:sp>
      <p:sp>
        <p:nvSpPr>
          <p:cNvPr id="3" name="Content Placeholder 2"/>
          <p:cNvSpPr>
            <a:spLocks noGrp="1"/>
          </p:cNvSpPr>
          <p:nvPr>
            <p:ph idx="1"/>
          </p:nvPr>
        </p:nvSpPr>
        <p:spPr/>
        <p:txBody>
          <a:bodyPr/>
          <a:lstStyle/>
          <a:p>
            <a:r>
              <a:rPr lang="en-US" dirty="0" smtClean="0">
                <a:solidFill>
                  <a:schemeClr val="tx2"/>
                </a:solidFill>
              </a:rPr>
              <a:t>Human-based</a:t>
            </a:r>
            <a:r>
              <a:rPr lang="en-US" dirty="0" smtClean="0"/>
              <a:t> test design uses knowledge of the software domain, knowledge of testing, and intuition to generate test values</a:t>
            </a:r>
          </a:p>
          <a:p>
            <a:r>
              <a:rPr lang="en-US" dirty="0" smtClean="0">
                <a:solidFill>
                  <a:schemeClr val="tx2"/>
                </a:solidFill>
              </a:rPr>
              <a:t>Criteria-based</a:t>
            </a:r>
            <a:r>
              <a:rPr lang="en-US" dirty="0" smtClean="0"/>
              <a:t> test design uses engineering principles to generate test values that cover source, design, requirements, or other software artifact</a:t>
            </a:r>
          </a:p>
          <a:p>
            <a:r>
              <a:rPr lang="en-US" dirty="0" smtClean="0"/>
              <a:t>A lot of test educators and researchers have taken an </a:t>
            </a:r>
            <a:r>
              <a:rPr lang="en-US" dirty="0" smtClean="0">
                <a:solidFill>
                  <a:schemeClr val="tx2"/>
                </a:solidFill>
              </a:rPr>
              <a:t>either / or approach</a:t>
            </a:r>
            <a:r>
              <a:rPr lang="en-US" dirty="0" smtClean="0"/>
              <a:t> – a </a:t>
            </a:r>
            <a:r>
              <a:rPr lang="en-US" dirty="0" smtClean="0">
                <a:solidFill>
                  <a:schemeClr val="tx2"/>
                </a:solidFill>
              </a:rPr>
              <a:t>competitive</a:t>
            </a:r>
            <a:r>
              <a:rPr lang="en-US" dirty="0" smtClean="0"/>
              <a:t> stance</a:t>
            </a:r>
          </a:p>
        </p:txBody>
      </p:sp>
      <p:sp>
        <p:nvSpPr>
          <p:cNvPr id="4" name="Date Placeholder 3"/>
          <p:cNvSpPr>
            <a:spLocks noGrp="1"/>
          </p:cNvSpPr>
          <p:nvPr>
            <p:ph type="dt" sz="half" idx="10"/>
          </p:nvPr>
        </p:nvSpPr>
        <p:spPr/>
        <p:txBody>
          <a:bodyPr/>
          <a:lstStyle/>
          <a:p>
            <a:pPr>
              <a:defRPr/>
            </a:pPr>
            <a:r>
              <a:rPr lang="en-US" altLang="zh-CN" smtClean="0"/>
              <a:t>GTAC, October 2010</a:t>
            </a:r>
            <a:endParaRPr lang="en-US" altLang="zh-CN" dirty="0"/>
          </a:p>
        </p:txBody>
      </p:sp>
      <p:sp>
        <p:nvSpPr>
          <p:cNvPr id="5" name="Footer Placeholder 4"/>
          <p:cNvSpPr>
            <a:spLocks noGrp="1"/>
          </p:cNvSpPr>
          <p:nvPr>
            <p:ph type="ftr" sz="quarter" idx="11"/>
          </p:nvPr>
        </p:nvSpPr>
        <p:spPr/>
        <p:txBody>
          <a:bodyPr/>
          <a:lstStyle/>
          <a:p>
            <a:pPr>
              <a:defRPr/>
            </a:pPr>
            <a:r>
              <a:rPr lang="en-US" altLang="zh-CN" smtClean="0"/>
              <a:t>©  Jeff Offutt</a:t>
            </a:r>
            <a:endParaRPr lang="en-US" altLang="zh-CN" dirty="0"/>
          </a:p>
        </p:txBody>
      </p:sp>
      <p:sp>
        <p:nvSpPr>
          <p:cNvPr id="6" name="Slide Number Placeholder 5"/>
          <p:cNvSpPr>
            <a:spLocks noGrp="1"/>
          </p:cNvSpPr>
          <p:nvPr>
            <p:ph type="sldNum" sz="quarter" idx="12"/>
          </p:nvPr>
        </p:nvSpPr>
        <p:spPr/>
        <p:txBody>
          <a:bodyPr/>
          <a:lstStyle/>
          <a:p>
            <a:pPr>
              <a:defRPr/>
            </a:pPr>
            <a:fld id="{0DC9CB03-E83B-49A3-95A8-3CE1C35F1E70}" type="slidenum">
              <a:rPr lang="zh-CN" altLang="en-US" smtClean="0"/>
              <a:pPr>
                <a:defRPr/>
              </a:pPr>
              <a:t>39</a:t>
            </a:fld>
            <a:endParaRPr lang="en-US" altLang="zh-CN" dirty="0"/>
          </a:p>
        </p:txBody>
      </p:sp>
      <p:sp>
        <p:nvSpPr>
          <p:cNvPr id="7" name="Text Box 4"/>
          <p:cNvSpPr txBox="1">
            <a:spLocks noChangeArrowheads="1"/>
          </p:cNvSpPr>
          <p:nvPr/>
        </p:nvSpPr>
        <p:spPr bwMode="auto">
          <a:xfrm>
            <a:off x="137160" y="5036820"/>
            <a:ext cx="8858250" cy="1569660"/>
          </a:xfrm>
          <a:prstGeom prst="rect">
            <a:avLst/>
          </a:prstGeom>
          <a:solidFill>
            <a:schemeClr val="bg1"/>
          </a:solidFill>
          <a:ln w="12700">
            <a:solidFill>
              <a:schemeClr val="tx2"/>
            </a:solidFill>
            <a:miter lim="800000"/>
            <a:headEnd/>
            <a:tailEnd/>
          </a:ln>
          <a:effectLst/>
        </p:spPr>
        <p:txBody>
          <a:bodyPr wrap="square">
            <a:spAutoFit/>
          </a:bodyPr>
          <a:lstStyle/>
          <a:p>
            <a:pPr algn="ctr">
              <a:defRPr/>
            </a:pPr>
            <a:r>
              <a:rPr lang="en-US" altLang="zh-CN" sz="3200" b="1" i="1" dirty="0" smtClean="0">
                <a:solidFill>
                  <a:schemeClr val="tx2"/>
                </a:solidFill>
                <a:effectLst>
                  <a:outerShdw blurRad="38100" dist="38100" dir="2700000" algn="tl">
                    <a:srgbClr val="000000"/>
                  </a:outerShdw>
                </a:effectLst>
                <a:ea typeface="宋体" charset="-122"/>
              </a:rPr>
              <a:t>To test effectively and efficiently, a test organization needs to combine both approaches !</a:t>
            </a:r>
          </a:p>
          <a:p>
            <a:pPr algn="ctr">
              <a:defRPr/>
            </a:pPr>
            <a:r>
              <a:rPr lang="en-US" altLang="zh-CN" sz="3200" b="1" i="1" dirty="0" smtClean="0">
                <a:solidFill>
                  <a:schemeClr val="tx2"/>
                </a:solidFill>
                <a:effectLst>
                  <a:outerShdw blurRad="38100" dist="38100" dir="2700000" algn="tl">
                    <a:srgbClr val="000000"/>
                  </a:outerShdw>
                </a:effectLst>
                <a:ea typeface="宋体" charset="-122"/>
              </a:rPr>
              <a:t>A cooperative stance.</a:t>
            </a:r>
            <a:endParaRPr lang="en-US" altLang="zh-CN" sz="3200" b="1" i="1" dirty="0">
              <a:solidFill>
                <a:schemeClr val="tx2"/>
              </a:solidFill>
              <a:effectLst>
                <a:outerShdw blurRad="38100" dist="38100" dir="2700000" algn="tl">
                  <a:srgbClr val="000000"/>
                </a:outerShdw>
              </a:effectLst>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96963" y="96838"/>
            <a:ext cx="7064375" cy="1500187"/>
          </a:xfrm>
        </p:spPr>
        <p:txBody>
          <a:bodyPr/>
          <a:lstStyle/>
          <a:p>
            <a:r>
              <a:rPr lang="en-US" smtClean="0"/>
              <a:t>Software is a Skin that Surrounds Our Civilization</a:t>
            </a:r>
          </a:p>
        </p:txBody>
      </p:sp>
      <p:sp>
        <p:nvSpPr>
          <p:cNvPr id="10243" name="Date Placeholder 3"/>
          <p:cNvSpPr>
            <a:spLocks noGrp="1"/>
          </p:cNvSpPr>
          <p:nvPr>
            <p:ph type="dt" sz="quarter" idx="10"/>
          </p:nvPr>
        </p:nvSpPr>
        <p:spPr>
          <a:noFill/>
        </p:spPr>
        <p:txBody>
          <a:bodyPr/>
          <a:lstStyle/>
          <a:p>
            <a:r>
              <a:rPr lang="en-US" smtClean="0"/>
              <a:t>GTAC, October 2010</a:t>
            </a:r>
            <a:endParaRPr lang="en-US" u="sng" smtClean="0"/>
          </a:p>
        </p:txBody>
      </p:sp>
      <p:sp>
        <p:nvSpPr>
          <p:cNvPr id="10244" name="Footer Placeholder 4"/>
          <p:cNvSpPr>
            <a:spLocks noGrp="1"/>
          </p:cNvSpPr>
          <p:nvPr>
            <p:ph type="ftr" sz="quarter" idx="11"/>
          </p:nvPr>
        </p:nvSpPr>
        <p:spPr>
          <a:noFill/>
        </p:spPr>
        <p:txBody>
          <a:bodyPr/>
          <a:lstStyle/>
          <a:p>
            <a:r>
              <a:rPr lang="en-US" smtClean="0"/>
              <a:t>©  Jeff Offutt</a:t>
            </a:r>
          </a:p>
        </p:txBody>
      </p:sp>
      <p:sp>
        <p:nvSpPr>
          <p:cNvPr id="10245" name="Slide Number Placeholder 5"/>
          <p:cNvSpPr>
            <a:spLocks noGrp="1"/>
          </p:cNvSpPr>
          <p:nvPr>
            <p:ph type="sldNum" sz="quarter" idx="12"/>
          </p:nvPr>
        </p:nvSpPr>
        <p:spPr>
          <a:noFill/>
        </p:spPr>
        <p:txBody>
          <a:bodyPr/>
          <a:lstStyle/>
          <a:p>
            <a:fld id="{0C9CD0A2-0A66-44A0-B16E-6BBC98483BDB}" type="slidenum">
              <a:rPr lang="en-US" smtClean="0"/>
              <a:pPr/>
              <a:t>4</a:t>
            </a:fld>
            <a:endParaRPr lang="en-US" smtClean="0"/>
          </a:p>
        </p:txBody>
      </p:sp>
      <p:pic>
        <p:nvPicPr>
          <p:cNvPr id="8" name="Picture 2"/>
          <p:cNvPicPr>
            <a:picLocks noChangeAspect="1" noChangeArrowheads="1"/>
          </p:cNvPicPr>
          <p:nvPr/>
        </p:nvPicPr>
        <p:blipFill>
          <a:blip r:embed="rId2" cstate="print"/>
          <a:srcRect/>
          <a:stretch>
            <a:fillRect/>
          </a:stretch>
        </p:blipFill>
        <p:spPr bwMode="auto">
          <a:xfrm>
            <a:off x="5181600" y="2514600"/>
            <a:ext cx="1219200" cy="908050"/>
          </a:xfrm>
          <a:prstGeom prst="rect">
            <a:avLst/>
          </a:prstGeom>
          <a:noFill/>
          <a:ln w="9525">
            <a:noFill/>
            <a:miter lim="800000"/>
            <a:headEnd/>
            <a:tailEnd/>
          </a:ln>
        </p:spPr>
      </p:pic>
      <p:pic>
        <p:nvPicPr>
          <p:cNvPr id="9" name="Picture 10"/>
          <p:cNvPicPr>
            <a:picLocks noChangeAspect="1" noChangeArrowheads="1"/>
          </p:cNvPicPr>
          <p:nvPr/>
        </p:nvPicPr>
        <p:blipFill>
          <a:blip r:embed="rId3" cstate="print"/>
          <a:srcRect/>
          <a:stretch>
            <a:fillRect/>
          </a:stretch>
        </p:blipFill>
        <p:spPr bwMode="auto">
          <a:xfrm>
            <a:off x="2030413" y="3179763"/>
            <a:ext cx="1619250" cy="1214437"/>
          </a:xfrm>
          <a:prstGeom prst="rect">
            <a:avLst/>
          </a:prstGeom>
          <a:noFill/>
          <a:ln w="9525">
            <a:noFill/>
            <a:miter lim="800000"/>
            <a:headEnd/>
            <a:tailEnd/>
          </a:ln>
        </p:spPr>
      </p:pic>
      <p:pic>
        <p:nvPicPr>
          <p:cNvPr id="10" name="Picture 13"/>
          <p:cNvPicPr>
            <a:picLocks noChangeAspect="1" noChangeArrowheads="1"/>
          </p:cNvPicPr>
          <p:nvPr/>
        </p:nvPicPr>
        <p:blipFill>
          <a:blip r:embed="rId4" cstate="print"/>
          <a:srcRect/>
          <a:stretch>
            <a:fillRect/>
          </a:stretch>
        </p:blipFill>
        <p:spPr bwMode="auto">
          <a:xfrm>
            <a:off x="3363913" y="1755775"/>
            <a:ext cx="1428750" cy="1071563"/>
          </a:xfrm>
          <a:prstGeom prst="rect">
            <a:avLst/>
          </a:prstGeom>
          <a:noFill/>
          <a:ln w="9525">
            <a:noFill/>
            <a:miter lim="800000"/>
            <a:headEnd/>
            <a:tailEnd/>
          </a:ln>
        </p:spPr>
      </p:pic>
      <p:pic>
        <p:nvPicPr>
          <p:cNvPr id="11" name="Picture 14" descr="C:\Documents and Settings\rpanesar\My Documents\My Pictures\Microsoft Clip Organizer\j0410044.jpg"/>
          <p:cNvPicPr>
            <a:picLocks noChangeAspect="1" noChangeArrowheads="1"/>
          </p:cNvPicPr>
          <p:nvPr/>
        </p:nvPicPr>
        <p:blipFill>
          <a:blip r:embed="rId5" cstate="print"/>
          <a:srcRect/>
          <a:stretch>
            <a:fillRect/>
          </a:stretch>
        </p:blipFill>
        <p:spPr bwMode="auto">
          <a:xfrm>
            <a:off x="285750" y="2076450"/>
            <a:ext cx="1000125" cy="1000125"/>
          </a:xfrm>
          <a:prstGeom prst="rect">
            <a:avLst/>
          </a:prstGeom>
          <a:noFill/>
          <a:ln w="9525">
            <a:noFill/>
            <a:miter lim="800000"/>
            <a:headEnd/>
            <a:tailEnd/>
          </a:ln>
        </p:spPr>
      </p:pic>
      <p:pic>
        <p:nvPicPr>
          <p:cNvPr id="12" name="Picture 15" descr="C:\Documents and Settings\rpanesar\My Documents\My Pictures\Microsoft Clip Organizer\j0433050.jpg"/>
          <p:cNvPicPr>
            <a:picLocks noChangeAspect="1" noChangeArrowheads="1"/>
          </p:cNvPicPr>
          <p:nvPr/>
        </p:nvPicPr>
        <p:blipFill>
          <a:blip r:embed="rId6" cstate="print"/>
          <a:srcRect/>
          <a:stretch>
            <a:fillRect/>
          </a:stretch>
        </p:blipFill>
        <p:spPr bwMode="auto">
          <a:xfrm>
            <a:off x="4165600" y="3741738"/>
            <a:ext cx="1143000" cy="1143000"/>
          </a:xfrm>
          <a:prstGeom prst="rect">
            <a:avLst/>
          </a:prstGeom>
          <a:noFill/>
          <a:ln w="9525">
            <a:noFill/>
            <a:miter lim="800000"/>
            <a:headEnd/>
            <a:tailEnd/>
          </a:ln>
        </p:spPr>
      </p:pic>
      <p:pic>
        <p:nvPicPr>
          <p:cNvPr id="13" name="Picture 16"/>
          <p:cNvPicPr>
            <a:picLocks noChangeAspect="1" noChangeArrowheads="1"/>
          </p:cNvPicPr>
          <p:nvPr/>
        </p:nvPicPr>
        <p:blipFill>
          <a:blip r:embed="rId7" cstate="print"/>
          <a:srcRect/>
          <a:stretch>
            <a:fillRect/>
          </a:stretch>
        </p:blipFill>
        <p:spPr bwMode="auto">
          <a:xfrm>
            <a:off x="5894388" y="1666875"/>
            <a:ext cx="828675" cy="828675"/>
          </a:xfrm>
          <a:prstGeom prst="rect">
            <a:avLst/>
          </a:prstGeom>
          <a:noFill/>
          <a:ln w="9525">
            <a:noFill/>
            <a:miter lim="800000"/>
            <a:headEnd/>
            <a:tailEnd/>
          </a:ln>
        </p:spPr>
      </p:pic>
      <p:pic>
        <p:nvPicPr>
          <p:cNvPr id="14" name="Picture 18"/>
          <p:cNvPicPr>
            <a:picLocks noChangeAspect="1" noChangeArrowheads="1"/>
          </p:cNvPicPr>
          <p:nvPr/>
        </p:nvPicPr>
        <p:blipFill>
          <a:blip r:embed="rId8" cstate="print"/>
          <a:srcRect/>
          <a:stretch>
            <a:fillRect/>
          </a:stretch>
        </p:blipFill>
        <p:spPr bwMode="auto">
          <a:xfrm>
            <a:off x="1763713" y="4675188"/>
            <a:ext cx="1643062" cy="838200"/>
          </a:xfrm>
          <a:prstGeom prst="rect">
            <a:avLst/>
          </a:prstGeom>
          <a:noFill/>
          <a:ln w="9525">
            <a:noFill/>
            <a:miter lim="800000"/>
            <a:headEnd/>
            <a:tailEnd/>
          </a:ln>
        </p:spPr>
      </p:pic>
      <p:pic>
        <p:nvPicPr>
          <p:cNvPr id="15" name="Picture 20"/>
          <p:cNvPicPr>
            <a:picLocks noChangeAspect="1" noChangeArrowheads="1"/>
          </p:cNvPicPr>
          <p:nvPr/>
        </p:nvPicPr>
        <p:blipFill>
          <a:blip r:embed="rId9" cstate="print"/>
          <a:srcRect/>
          <a:stretch>
            <a:fillRect/>
          </a:stretch>
        </p:blipFill>
        <p:spPr bwMode="auto">
          <a:xfrm>
            <a:off x="3559175" y="5132388"/>
            <a:ext cx="1657350" cy="1157287"/>
          </a:xfrm>
          <a:prstGeom prst="rect">
            <a:avLst/>
          </a:prstGeom>
          <a:noFill/>
          <a:ln w="9525">
            <a:noFill/>
            <a:miter lim="800000"/>
            <a:headEnd/>
            <a:tailEnd/>
          </a:ln>
        </p:spPr>
      </p:pic>
      <p:pic>
        <p:nvPicPr>
          <p:cNvPr id="16" name="Picture 21"/>
          <p:cNvPicPr>
            <a:picLocks noChangeAspect="1" noChangeArrowheads="1"/>
          </p:cNvPicPr>
          <p:nvPr/>
        </p:nvPicPr>
        <p:blipFill>
          <a:blip r:embed="rId10" cstate="print"/>
          <a:srcRect/>
          <a:stretch>
            <a:fillRect/>
          </a:stretch>
        </p:blipFill>
        <p:spPr bwMode="auto">
          <a:xfrm>
            <a:off x="928688" y="3286125"/>
            <a:ext cx="914400" cy="766763"/>
          </a:xfrm>
          <a:prstGeom prst="rect">
            <a:avLst/>
          </a:prstGeom>
          <a:noFill/>
          <a:ln w="9525">
            <a:noFill/>
            <a:miter lim="800000"/>
            <a:headEnd/>
            <a:tailEnd/>
          </a:ln>
        </p:spPr>
      </p:pic>
      <p:pic>
        <p:nvPicPr>
          <p:cNvPr id="17" name="Picture 22"/>
          <p:cNvPicPr>
            <a:picLocks noChangeAspect="1" noChangeArrowheads="1"/>
          </p:cNvPicPr>
          <p:nvPr/>
        </p:nvPicPr>
        <p:blipFill>
          <a:blip r:embed="rId11" cstate="print"/>
          <a:srcRect/>
          <a:stretch>
            <a:fillRect/>
          </a:stretch>
        </p:blipFill>
        <p:spPr bwMode="auto">
          <a:xfrm>
            <a:off x="7404100" y="1598613"/>
            <a:ext cx="985838" cy="698500"/>
          </a:xfrm>
          <a:prstGeom prst="rect">
            <a:avLst/>
          </a:prstGeom>
          <a:noFill/>
          <a:ln w="9525">
            <a:noFill/>
            <a:miter lim="800000"/>
            <a:headEnd/>
            <a:tailEnd/>
          </a:ln>
        </p:spPr>
      </p:pic>
      <p:pic>
        <p:nvPicPr>
          <p:cNvPr id="18" name="Picture 5" descr="MCj04157480000[1]"/>
          <p:cNvPicPr>
            <a:picLocks noChangeAspect="1" noChangeArrowheads="1"/>
          </p:cNvPicPr>
          <p:nvPr/>
        </p:nvPicPr>
        <p:blipFill>
          <a:blip r:embed="rId12" cstate="print"/>
          <a:srcRect/>
          <a:stretch>
            <a:fillRect/>
          </a:stretch>
        </p:blipFill>
        <p:spPr bwMode="auto">
          <a:xfrm>
            <a:off x="1423988" y="1054100"/>
            <a:ext cx="1666875" cy="1676400"/>
          </a:xfrm>
          <a:prstGeom prst="rect">
            <a:avLst/>
          </a:prstGeom>
          <a:noFill/>
          <a:ln w="9525">
            <a:noFill/>
            <a:miter lim="800000"/>
            <a:headEnd/>
            <a:tailEnd/>
          </a:ln>
        </p:spPr>
      </p:pic>
      <p:pic>
        <p:nvPicPr>
          <p:cNvPr id="19" name="Picture 2" descr="MCj02903870000[1]"/>
          <p:cNvPicPr>
            <a:picLocks noChangeAspect="1" noChangeArrowheads="1"/>
          </p:cNvPicPr>
          <p:nvPr/>
        </p:nvPicPr>
        <p:blipFill>
          <a:blip r:embed="rId13" cstate="print"/>
          <a:srcRect/>
          <a:stretch>
            <a:fillRect/>
          </a:stretch>
        </p:blipFill>
        <p:spPr bwMode="auto">
          <a:xfrm>
            <a:off x="163513" y="4527550"/>
            <a:ext cx="1581150" cy="1724025"/>
          </a:xfrm>
          <a:prstGeom prst="rect">
            <a:avLst/>
          </a:prstGeom>
          <a:noFill/>
          <a:ln w="9525">
            <a:noFill/>
            <a:miter lim="800000"/>
            <a:headEnd/>
            <a:tailEnd/>
          </a:ln>
        </p:spPr>
      </p:pic>
      <p:pic>
        <p:nvPicPr>
          <p:cNvPr id="20" name="Picture 6" descr="j0215086"/>
          <p:cNvPicPr>
            <a:picLocks noChangeAspect="1" noChangeArrowheads="1"/>
          </p:cNvPicPr>
          <p:nvPr/>
        </p:nvPicPr>
        <p:blipFill>
          <a:blip r:embed="rId14" cstate="print"/>
          <a:srcRect/>
          <a:stretch>
            <a:fillRect/>
          </a:stretch>
        </p:blipFill>
        <p:spPr bwMode="auto">
          <a:xfrm>
            <a:off x="5562600" y="4038600"/>
            <a:ext cx="1214438" cy="1895475"/>
          </a:xfrm>
          <a:prstGeom prst="rect">
            <a:avLst/>
          </a:prstGeom>
          <a:noFill/>
          <a:ln w="9525">
            <a:noFill/>
            <a:miter lim="800000"/>
            <a:headEnd/>
            <a:tailEnd/>
          </a:ln>
        </p:spPr>
      </p:pic>
      <p:pic>
        <p:nvPicPr>
          <p:cNvPr id="21" name="Picture 18" descr="C:\Documents and Settings\rpanesar\Local Settings\Temporary Internet Files\Content.IE5\P2WWCY0O\MCj02811390000[1].wmf"/>
          <p:cNvPicPr>
            <a:picLocks noChangeAspect="1" noChangeArrowheads="1"/>
          </p:cNvPicPr>
          <p:nvPr/>
        </p:nvPicPr>
        <p:blipFill>
          <a:blip r:embed="rId15" cstate="print"/>
          <a:srcRect/>
          <a:stretch>
            <a:fillRect/>
          </a:stretch>
        </p:blipFill>
        <p:spPr bwMode="auto">
          <a:xfrm>
            <a:off x="7018338" y="2590800"/>
            <a:ext cx="2125662" cy="2163763"/>
          </a:xfrm>
          <a:prstGeom prst="rect">
            <a:avLst/>
          </a:prstGeom>
          <a:noFill/>
          <a:ln w="9525">
            <a:noFill/>
            <a:miter lim="800000"/>
            <a:headEnd/>
            <a:tailEnd/>
          </a:ln>
        </p:spPr>
      </p:pic>
      <p:sp>
        <p:nvSpPr>
          <p:cNvPr id="22" name="TextBox 21"/>
          <p:cNvSpPr txBox="1"/>
          <p:nvPr/>
        </p:nvSpPr>
        <p:spPr>
          <a:xfrm>
            <a:off x="6126163" y="6153150"/>
            <a:ext cx="2628900" cy="254000"/>
          </a:xfrm>
          <a:prstGeom prst="rect">
            <a:avLst/>
          </a:prstGeom>
          <a:solidFill>
            <a:schemeClr val="bg1">
              <a:lumMod val="75000"/>
            </a:schemeClr>
          </a:solidFill>
        </p:spPr>
        <p:txBody>
          <a:bodyPr anchor="ctr">
            <a:spAutoFit/>
          </a:bodyPr>
          <a:lstStyle/>
          <a:p>
            <a:pPr algn="ctr">
              <a:defRPr/>
            </a:pPr>
            <a:r>
              <a:rPr lang="en-US" sz="1050" dirty="0">
                <a:latin typeface="Comic Sans MS" pitchFamily="66" charset="0"/>
              </a:rPr>
              <a:t>Quote due to Dr. Mark Harman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dissolve">
                                      <p:cBhvr>
                                        <p:cTn id="35" dur="500"/>
                                        <p:tgtEl>
                                          <p:spTgt spid="15"/>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dissolve">
                                      <p:cBhvr>
                                        <p:cTn id="39" dur="500"/>
                                        <p:tgtEl>
                                          <p:spTgt spid="16"/>
                                        </p:tgtEl>
                                      </p:cBhvr>
                                    </p:animEffect>
                                  </p:childTnLst>
                                </p:cTn>
                              </p:par>
                            </p:childTnLst>
                          </p:cTn>
                        </p:par>
                        <p:par>
                          <p:cTn id="40" fill="hold">
                            <p:stCondLst>
                              <p:cond delay="4500"/>
                            </p:stCondLst>
                            <p:childTnLst>
                              <p:par>
                                <p:cTn id="41" presetID="9"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dissolve">
                                      <p:cBhvr>
                                        <p:cTn id="43" dur="500"/>
                                        <p:tgtEl>
                                          <p:spTgt spid="17"/>
                                        </p:tgtEl>
                                      </p:cBhvr>
                                    </p:animEffect>
                                  </p:childTnLst>
                                </p:cTn>
                              </p:par>
                            </p:childTnLst>
                          </p:cTn>
                        </p:par>
                        <p:par>
                          <p:cTn id="44" fill="hold">
                            <p:stCondLst>
                              <p:cond delay="5000"/>
                            </p:stCondLst>
                            <p:childTnLst>
                              <p:par>
                                <p:cTn id="45" presetID="9" presetClass="entr" presetSubtype="0"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dissolve">
                                      <p:cBhvr>
                                        <p:cTn id="47" dur="500"/>
                                        <p:tgtEl>
                                          <p:spTgt spid="18"/>
                                        </p:tgtEl>
                                      </p:cBhvr>
                                    </p:animEffect>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dissolve">
                                      <p:cBhvr>
                                        <p:cTn id="51" dur="500"/>
                                        <p:tgtEl>
                                          <p:spTgt spid="19"/>
                                        </p:tgtEl>
                                      </p:cBhvr>
                                    </p:animEffect>
                                  </p:childTnLst>
                                </p:cTn>
                              </p:par>
                            </p:childTnLst>
                          </p:cTn>
                        </p:par>
                        <p:par>
                          <p:cTn id="52" fill="hold">
                            <p:stCondLst>
                              <p:cond delay="6000"/>
                            </p:stCondLst>
                            <p:childTnLst>
                              <p:par>
                                <p:cTn id="53" presetID="9"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dissolve">
                                      <p:cBhvr>
                                        <p:cTn id="55" dur="500"/>
                                        <p:tgtEl>
                                          <p:spTgt spid="20"/>
                                        </p:tgtEl>
                                      </p:cBhvr>
                                    </p:animEffect>
                                  </p:childTnLst>
                                </p:cTn>
                              </p:par>
                            </p:childTnLst>
                          </p:cTn>
                        </p:par>
                        <p:par>
                          <p:cTn id="56" fill="hold">
                            <p:stCondLst>
                              <p:cond delay="6500"/>
                            </p:stCondLst>
                            <p:childTnLst>
                              <p:par>
                                <p:cTn id="57" presetID="9" presetClass="entr" presetSubtype="0"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dissolve">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Date Placeholder 2"/>
          <p:cNvSpPr>
            <a:spLocks noGrp="1"/>
          </p:cNvSpPr>
          <p:nvPr>
            <p:ph type="dt" sz="half" idx="10"/>
          </p:nvPr>
        </p:nvSpPr>
        <p:spPr/>
        <p:txBody>
          <a:bodyPr/>
          <a:lstStyle/>
          <a:p>
            <a:pPr>
              <a:defRPr/>
            </a:pPr>
            <a:r>
              <a:rPr lang="en-US" altLang="zh-CN" smtClean="0"/>
              <a:t>GTAC, October 2010</a:t>
            </a:r>
            <a:endParaRPr lang="en-US" altLang="zh-CN" dirty="0"/>
          </a:p>
        </p:txBody>
      </p:sp>
      <p:sp>
        <p:nvSpPr>
          <p:cNvPr id="4" name="Footer Placeholder 3"/>
          <p:cNvSpPr>
            <a:spLocks noGrp="1"/>
          </p:cNvSpPr>
          <p:nvPr>
            <p:ph type="ftr" sz="quarter" idx="11"/>
          </p:nvPr>
        </p:nvSpPr>
        <p:spPr/>
        <p:txBody>
          <a:bodyPr/>
          <a:lstStyle/>
          <a:p>
            <a:pPr>
              <a:defRPr/>
            </a:pPr>
            <a:r>
              <a:rPr lang="en-US" altLang="zh-CN" smtClean="0"/>
              <a:t>©  Jeff Offutt</a:t>
            </a:r>
            <a:endParaRPr lang="en-US" altLang="zh-CN"/>
          </a:p>
        </p:txBody>
      </p:sp>
      <p:sp>
        <p:nvSpPr>
          <p:cNvPr id="5" name="Slide Number Placeholder 4"/>
          <p:cNvSpPr>
            <a:spLocks noGrp="1"/>
          </p:cNvSpPr>
          <p:nvPr>
            <p:ph type="sldNum" sz="quarter" idx="12"/>
          </p:nvPr>
        </p:nvSpPr>
        <p:spPr/>
        <p:txBody>
          <a:bodyPr/>
          <a:lstStyle/>
          <a:p>
            <a:pPr>
              <a:defRPr/>
            </a:pPr>
            <a:fld id="{1D0F80E7-B056-4C76-86F1-135BF336DD8E}" type="slidenum">
              <a:rPr lang="zh-CN" altLang="en-US" smtClean="0"/>
              <a:pPr>
                <a:defRPr/>
              </a:pPr>
              <a:t>40</a:t>
            </a:fld>
            <a:endParaRPr lang="en-US" altLang="zh-CN"/>
          </a:p>
        </p:txBody>
      </p:sp>
      <p:sp>
        <p:nvSpPr>
          <p:cNvPr id="7" name="Content Placeholder 2"/>
          <p:cNvSpPr txBox="1">
            <a:spLocks/>
          </p:cNvSpPr>
          <p:nvPr/>
        </p:nvSpPr>
        <p:spPr>
          <a:xfrm>
            <a:off x="1056313" y="977462"/>
            <a:ext cx="7031421" cy="5549461"/>
          </a:xfrm>
          <a:prstGeom prst="rect">
            <a:avLst/>
          </a:prstGeom>
          <a:solidFill>
            <a:srgbClr val="3333CC"/>
          </a:solidFill>
          <a:ln w="28575">
            <a:solidFill>
              <a:srgbClr val="000000"/>
            </a:solidFill>
          </a:ln>
          <a:effectLst>
            <a:outerShdw blurRad="50800" dist="127000" dir="2700000" algn="tl" rotWithShape="0">
              <a:prstClr val="black">
                <a:alpha val="40000"/>
              </a:prstClr>
            </a:outerShdw>
          </a:effectLst>
        </p:spPr>
        <p:txBody>
          <a:bodyPr/>
          <a:lstStyle/>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The Cost of Not Testing</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Automatic Test Data Generators</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Dynamic Domain Reduction</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Input Validation Testing</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Bypass Testing</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Research to Practice</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Summary</a:t>
            </a:r>
          </a:p>
        </p:txBody>
      </p:sp>
      <p:sp>
        <p:nvSpPr>
          <p:cNvPr id="8" name="Rectangle 7"/>
          <p:cNvSpPr/>
          <p:nvPr/>
        </p:nvSpPr>
        <p:spPr>
          <a:xfrm>
            <a:off x="1126515" y="5757197"/>
            <a:ext cx="2188185" cy="716272"/>
          </a:xfrm>
          <a:prstGeom prst="rect">
            <a:avLst/>
          </a:prstGeom>
          <a:solidFill>
            <a:srgbClr val="FFFF00">
              <a:alpha val="4902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0" y="989985"/>
            <a:ext cx="9144000" cy="1856085"/>
          </a:xfrm>
        </p:spPr>
        <p:txBody>
          <a:bodyPr/>
          <a:lstStyle/>
          <a:p>
            <a:r>
              <a:rPr lang="en-US" sz="3600" dirty="0" smtClean="0">
                <a:solidFill>
                  <a:srgbClr val="FFFF00"/>
                </a:solidFill>
              </a:rPr>
              <a:t>Researchers</a:t>
            </a:r>
            <a:r>
              <a:rPr lang="en-US" sz="3600" dirty="0" smtClean="0"/>
              <a:t> strive for perfect solutions</a:t>
            </a:r>
          </a:p>
          <a:p>
            <a:r>
              <a:rPr lang="en-US" sz="3600" dirty="0" smtClean="0">
                <a:solidFill>
                  <a:srgbClr val="FFFF00"/>
                </a:solidFill>
              </a:rPr>
              <a:t>Universities</a:t>
            </a:r>
            <a:r>
              <a:rPr lang="en-US" sz="3600" dirty="0" smtClean="0"/>
              <a:t> teach CS students to be theoretically strong—almost mathematicians</a:t>
            </a:r>
          </a:p>
        </p:txBody>
      </p:sp>
      <p:sp>
        <p:nvSpPr>
          <p:cNvPr id="4" name="Date Placeholder 3"/>
          <p:cNvSpPr>
            <a:spLocks noGrp="1"/>
          </p:cNvSpPr>
          <p:nvPr>
            <p:ph type="dt" sz="half" idx="10"/>
          </p:nvPr>
        </p:nvSpPr>
        <p:spPr/>
        <p:txBody>
          <a:bodyPr/>
          <a:lstStyle/>
          <a:p>
            <a:pPr>
              <a:defRPr/>
            </a:pPr>
            <a:r>
              <a:rPr lang="en-US" altLang="zh-CN" smtClean="0"/>
              <a:t>GTAC, October 2010</a:t>
            </a:r>
            <a:endParaRPr lang="en-US" altLang="zh-CN" dirty="0"/>
          </a:p>
        </p:txBody>
      </p:sp>
      <p:sp>
        <p:nvSpPr>
          <p:cNvPr id="5" name="Footer Placeholder 4"/>
          <p:cNvSpPr>
            <a:spLocks noGrp="1"/>
          </p:cNvSpPr>
          <p:nvPr>
            <p:ph type="ftr" sz="quarter" idx="11"/>
          </p:nvPr>
        </p:nvSpPr>
        <p:spPr/>
        <p:txBody>
          <a:bodyPr/>
          <a:lstStyle/>
          <a:p>
            <a:pPr>
              <a:defRPr/>
            </a:pPr>
            <a:r>
              <a:rPr lang="en-US" altLang="zh-CN" smtClean="0"/>
              <a:t>©  Jeff Offutt</a:t>
            </a:r>
            <a:endParaRPr lang="en-US" altLang="zh-CN" dirty="0"/>
          </a:p>
        </p:txBody>
      </p:sp>
      <p:sp>
        <p:nvSpPr>
          <p:cNvPr id="6" name="Slide Number Placeholder 5"/>
          <p:cNvSpPr>
            <a:spLocks noGrp="1"/>
          </p:cNvSpPr>
          <p:nvPr>
            <p:ph type="sldNum" sz="quarter" idx="12"/>
          </p:nvPr>
        </p:nvSpPr>
        <p:spPr/>
        <p:txBody>
          <a:bodyPr/>
          <a:lstStyle/>
          <a:p>
            <a:pPr>
              <a:defRPr/>
            </a:pPr>
            <a:fld id="{0DC9CB03-E83B-49A3-95A8-3CE1C35F1E70}" type="slidenum">
              <a:rPr lang="zh-CN" altLang="en-US" smtClean="0"/>
              <a:pPr>
                <a:defRPr/>
              </a:pPr>
              <a:t>41</a:t>
            </a:fld>
            <a:endParaRPr lang="en-US" altLang="zh-CN" dirty="0"/>
          </a:p>
        </p:txBody>
      </p:sp>
      <p:sp>
        <p:nvSpPr>
          <p:cNvPr id="7" name="Content Placeholder 2"/>
          <p:cNvSpPr txBox="1">
            <a:spLocks/>
          </p:cNvSpPr>
          <p:nvPr/>
        </p:nvSpPr>
        <p:spPr bwMode="auto">
          <a:xfrm>
            <a:off x="0" y="3135630"/>
            <a:ext cx="9144000" cy="13830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600" b="0" i="0" u="none" strike="noStrike" kern="0" cap="none" spc="0" normalizeH="0" baseline="0" noProof="0" dirty="0" smtClean="0">
                <a:ln>
                  <a:noFill/>
                </a:ln>
                <a:solidFill>
                  <a:srgbClr val="FFFF00"/>
                </a:solidFill>
                <a:effectLst/>
                <a:uLnTx/>
                <a:uFillTx/>
                <a:latin typeface="+mn-lt"/>
                <a:ea typeface="+mn-ea"/>
                <a:cs typeface="+mn-cs"/>
              </a:rPr>
              <a:t>Industry</a:t>
            </a:r>
            <a:r>
              <a:rPr kumimoji="0" lang="en-US" sz="3600" b="0" i="0" u="none" strike="noStrike" kern="0" cap="none" spc="0" normalizeH="0" baseline="0" noProof="0" dirty="0" smtClean="0">
                <a:ln>
                  <a:noFill/>
                </a:ln>
                <a:solidFill>
                  <a:schemeClr val="tx1"/>
                </a:solidFill>
                <a:effectLst/>
                <a:uLnTx/>
                <a:uFillTx/>
                <a:latin typeface="+mn-lt"/>
                <a:ea typeface="+mn-ea"/>
                <a:cs typeface="+mn-cs"/>
              </a:rPr>
              <a:t> needs usable, useful engineering tools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600" b="0" i="0" u="none" strike="noStrike" kern="0" cap="none" spc="0" normalizeH="0" baseline="0" noProof="0" dirty="0" smtClean="0">
                <a:ln>
                  <a:noFill/>
                </a:ln>
                <a:solidFill>
                  <a:srgbClr val="FFFF00"/>
                </a:solidFill>
                <a:effectLst/>
                <a:uLnTx/>
                <a:uFillTx/>
                <a:latin typeface="+mn-lt"/>
                <a:ea typeface="+mn-ea"/>
                <a:cs typeface="+mn-cs"/>
              </a:rPr>
              <a:t>Industry</a:t>
            </a:r>
            <a:r>
              <a:rPr kumimoji="0" lang="en-US" sz="3600" b="0" i="0" u="none" strike="noStrike" kern="0" cap="none" spc="0" normalizeH="0" baseline="0" noProof="0" dirty="0" smtClean="0">
                <a:ln>
                  <a:noFill/>
                </a:ln>
                <a:solidFill>
                  <a:schemeClr val="tx1"/>
                </a:solidFill>
                <a:effectLst/>
                <a:uLnTx/>
                <a:uFillTx/>
                <a:latin typeface="+mn-lt"/>
                <a:ea typeface="+mn-ea"/>
                <a:cs typeface="+mn-cs"/>
              </a:rPr>
              <a:t> needs engineers to develop software</a:t>
            </a:r>
            <a:endParaRPr kumimoji="0" lang="en-US" sz="3600" b="0" i="0" u="none" strike="noStrike" kern="0" cap="none" spc="0" normalizeH="0" baseline="0" noProof="0" dirty="0">
              <a:ln>
                <a:noFill/>
              </a:ln>
              <a:solidFill>
                <a:schemeClr val="tx1"/>
              </a:solidFill>
              <a:effectLst/>
              <a:uLnTx/>
              <a:uFillTx/>
              <a:latin typeface="+mn-lt"/>
              <a:ea typeface="+mn-ea"/>
              <a:cs typeface="+mn-cs"/>
            </a:endParaRPr>
          </a:p>
        </p:txBody>
      </p:sp>
      <p:sp>
        <p:nvSpPr>
          <p:cNvPr id="8" name="Text Box 4"/>
          <p:cNvSpPr txBox="1">
            <a:spLocks noChangeArrowheads="1"/>
          </p:cNvSpPr>
          <p:nvPr/>
        </p:nvSpPr>
        <p:spPr bwMode="auto">
          <a:xfrm>
            <a:off x="137160" y="4831080"/>
            <a:ext cx="8858250" cy="1569660"/>
          </a:xfrm>
          <a:prstGeom prst="rect">
            <a:avLst/>
          </a:prstGeom>
          <a:solidFill>
            <a:schemeClr val="bg1"/>
          </a:solidFill>
          <a:ln w="12700">
            <a:solidFill>
              <a:schemeClr val="tx2"/>
            </a:solidFill>
            <a:miter lim="800000"/>
            <a:headEnd/>
            <a:tailEnd/>
          </a:ln>
          <a:effectLst/>
        </p:spPr>
        <p:txBody>
          <a:bodyPr wrap="square">
            <a:spAutoFit/>
          </a:bodyPr>
          <a:lstStyle/>
          <a:p>
            <a:pPr algn="ctr">
              <a:defRPr/>
            </a:pPr>
            <a:r>
              <a:rPr lang="en-US" altLang="zh-CN" sz="3200" b="1" i="1" dirty="0" smtClean="0">
                <a:solidFill>
                  <a:schemeClr val="tx2"/>
                </a:solidFill>
                <a:effectLst>
                  <a:outerShdw blurRad="38100" dist="38100" dir="2700000" algn="tl">
                    <a:srgbClr val="000000"/>
                  </a:outerShdw>
                </a:effectLst>
                <a:ea typeface="宋体" charset="-122"/>
              </a:rPr>
              <a:t>ATDG is ready for technology transition</a:t>
            </a:r>
          </a:p>
          <a:p>
            <a:pPr algn="ctr">
              <a:defRPr/>
            </a:pPr>
            <a:r>
              <a:rPr lang="en-US" altLang="zh-CN" sz="3200" b="1" i="1" dirty="0" smtClean="0">
                <a:solidFill>
                  <a:schemeClr val="tx2"/>
                </a:solidFill>
                <a:effectLst>
                  <a:outerShdw blurRad="38100" dist="38100" dir="2700000" algn="tl">
                    <a:srgbClr val="000000"/>
                  </a:outerShdw>
                </a:effectLst>
                <a:ea typeface="宋体" charset="-122"/>
              </a:rPr>
              <a:t>A successful tool should probably be free—open source</a:t>
            </a:r>
            <a:endParaRPr lang="en-US" altLang="zh-CN" sz="3200" b="1" i="1" dirty="0">
              <a:solidFill>
                <a:schemeClr val="tx2"/>
              </a:solidFill>
              <a:effectLst>
                <a:outerShdw blurRad="38100" dist="38100" dir="2700000" algn="tl">
                  <a:srgbClr val="000000"/>
                </a:outerShdw>
              </a:effectLst>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1"/>
          </p:nvPr>
        </p:nvSpPr>
        <p:spPr>
          <a:noFill/>
        </p:spPr>
        <p:txBody>
          <a:bodyPr/>
          <a:lstStyle/>
          <a:p>
            <a:r>
              <a:rPr lang="en-US" altLang="zh-CN" smtClean="0">
                <a:ea typeface="宋体"/>
                <a:cs typeface="宋体"/>
              </a:rPr>
              <a:t>©  Jeff Offutt</a:t>
            </a:r>
          </a:p>
        </p:txBody>
      </p:sp>
      <p:sp>
        <p:nvSpPr>
          <p:cNvPr id="51203" name="Slide Number Placeholder 5"/>
          <p:cNvSpPr>
            <a:spLocks noGrp="1"/>
          </p:cNvSpPr>
          <p:nvPr>
            <p:ph type="sldNum" sz="quarter" idx="12"/>
          </p:nvPr>
        </p:nvSpPr>
        <p:spPr>
          <a:noFill/>
        </p:spPr>
        <p:txBody>
          <a:bodyPr/>
          <a:lstStyle/>
          <a:p>
            <a:fld id="{3EF1FA58-CEDF-44A8-8127-F035743BE5B6}" type="slidenum">
              <a:rPr lang="zh-CN" altLang="en-US" smtClean="0">
                <a:ea typeface="宋体"/>
                <a:cs typeface="宋体"/>
              </a:rPr>
              <a:pPr/>
              <a:t>42</a:t>
            </a:fld>
            <a:endParaRPr lang="en-US" altLang="zh-CN" smtClean="0">
              <a:ea typeface="宋体"/>
              <a:cs typeface="宋体"/>
            </a:endParaRPr>
          </a:p>
        </p:txBody>
      </p:sp>
      <p:sp>
        <p:nvSpPr>
          <p:cNvPr id="51204" name="Rectangle 2"/>
          <p:cNvSpPr>
            <a:spLocks noGrp="1" noChangeArrowheads="1"/>
          </p:cNvSpPr>
          <p:nvPr>
            <p:ph type="title"/>
          </p:nvPr>
        </p:nvSpPr>
        <p:spPr/>
        <p:txBody>
          <a:bodyPr/>
          <a:lstStyle/>
          <a:p>
            <a:pPr eaLnBrk="1" hangingPunct="1"/>
            <a:r>
              <a:rPr lang="en-US" altLang="zh-CN" smtClean="0">
                <a:ea typeface="宋体"/>
                <a:cs typeface="宋体"/>
              </a:rPr>
              <a:t>Contact</a:t>
            </a:r>
          </a:p>
        </p:txBody>
      </p:sp>
      <p:sp>
        <p:nvSpPr>
          <p:cNvPr id="41989" name="Text Box 4"/>
          <p:cNvSpPr txBox="1">
            <a:spLocks noChangeArrowheads="1"/>
          </p:cNvSpPr>
          <p:nvPr/>
        </p:nvSpPr>
        <p:spPr bwMode="auto">
          <a:xfrm>
            <a:off x="480060" y="2284577"/>
            <a:ext cx="5417820" cy="2308324"/>
          </a:xfrm>
          <a:prstGeom prst="rect">
            <a:avLst/>
          </a:prstGeom>
          <a:solidFill>
            <a:schemeClr val="accent2"/>
          </a:solidFill>
          <a:ln w="9525">
            <a:noFill/>
            <a:miter lim="800000"/>
            <a:headEnd/>
            <a:tailEnd/>
          </a:ln>
        </p:spPr>
        <p:txBody>
          <a:bodyPr wrap="square">
            <a:spAutoFit/>
          </a:bodyPr>
          <a:lstStyle/>
          <a:p>
            <a:pPr algn="ctr">
              <a:spcBef>
                <a:spcPct val="50000"/>
              </a:spcBef>
              <a:defRPr/>
            </a:pPr>
            <a:r>
              <a:rPr lang="en-US" altLang="zh-CN" sz="3600" b="1" dirty="0">
                <a:solidFill>
                  <a:schemeClr val="tx2"/>
                </a:solidFill>
                <a:effectLst>
                  <a:outerShdw blurRad="38100" dist="38100" dir="2700000" algn="tl">
                    <a:srgbClr val="000000">
                      <a:alpha val="95000"/>
                    </a:srgbClr>
                  </a:outerShdw>
                </a:effectLst>
                <a:ea typeface="宋体" charset="-122"/>
              </a:rPr>
              <a:t>Jeff Offutt</a:t>
            </a:r>
          </a:p>
          <a:p>
            <a:pPr algn="ctr">
              <a:spcBef>
                <a:spcPct val="50000"/>
              </a:spcBef>
              <a:defRPr/>
            </a:pPr>
            <a:r>
              <a:rPr lang="en-US" altLang="zh-CN" sz="3600" b="1" dirty="0">
                <a:solidFill>
                  <a:schemeClr val="tx2"/>
                </a:solidFill>
                <a:effectLst>
                  <a:outerShdw blurRad="38100" dist="38100" dir="2700000" algn="tl">
                    <a:srgbClr val="000000">
                      <a:alpha val="95000"/>
                    </a:srgbClr>
                  </a:outerShdw>
                </a:effectLst>
                <a:ea typeface="宋体" charset="-122"/>
              </a:rPr>
              <a:t>offutt@gmu.edu</a:t>
            </a:r>
          </a:p>
          <a:p>
            <a:pPr algn="ctr">
              <a:spcBef>
                <a:spcPct val="50000"/>
              </a:spcBef>
              <a:defRPr/>
            </a:pPr>
            <a:r>
              <a:rPr lang="en-US" altLang="zh-CN" sz="3600" b="1" dirty="0">
                <a:solidFill>
                  <a:schemeClr val="tx2"/>
                </a:solidFill>
                <a:effectLst>
                  <a:outerShdw blurRad="38100" dist="38100" dir="2700000" algn="tl">
                    <a:srgbClr val="000000">
                      <a:alpha val="95000"/>
                    </a:srgbClr>
                  </a:outerShdw>
                </a:effectLst>
                <a:ea typeface="宋体" charset="-122"/>
              </a:rPr>
              <a:t>http://cs.gmu.edu/~offutt/</a:t>
            </a:r>
          </a:p>
        </p:txBody>
      </p:sp>
      <p:sp>
        <p:nvSpPr>
          <p:cNvPr id="51206" name="Date Placeholder 6"/>
          <p:cNvSpPr>
            <a:spLocks noGrp="1"/>
          </p:cNvSpPr>
          <p:nvPr>
            <p:ph type="dt" sz="quarter" idx="10"/>
          </p:nvPr>
        </p:nvSpPr>
        <p:spPr>
          <a:noFill/>
        </p:spPr>
        <p:txBody>
          <a:bodyPr/>
          <a:lstStyle/>
          <a:p>
            <a:r>
              <a:rPr lang="en-US" altLang="zh-CN" smtClean="0">
                <a:ea typeface="宋体"/>
                <a:cs typeface="宋体"/>
              </a:rPr>
              <a:t>GTAC, October 2010</a:t>
            </a:r>
          </a:p>
        </p:txBody>
      </p:sp>
      <p:pic>
        <p:nvPicPr>
          <p:cNvPr id="7" name="Picture 6" descr="bookcover-website.jpg"/>
          <p:cNvPicPr>
            <a:picLocks noChangeAspect="1"/>
          </p:cNvPicPr>
          <p:nvPr/>
        </p:nvPicPr>
        <p:blipFill>
          <a:blip r:embed="rId2" cstate="print"/>
          <a:stretch>
            <a:fillRect/>
          </a:stretch>
        </p:blipFill>
        <p:spPr>
          <a:xfrm>
            <a:off x="6377940" y="1648039"/>
            <a:ext cx="2286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dissolve">
                                      <p:cBhvr>
                                        <p:cTn id="7" dur="500"/>
                                        <p:tgtEl>
                                          <p:spTgt spid="41989"/>
                                        </p:tgtEl>
                                      </p:cBhvr>
                                    </p:animEffect>
                                  </p:childTnLst>
                                </p:cTn>
                              </p:par>
                            </p:childTnLst>
                          </p:cTn>
                        </p:par>
                        <p:par>
                          <p:cTn id="8" fill="hold">
                            <p:stCondLst>
                              <p:cond delay="500"/>
                            </p:stCondLst>
                            <p:childTnLst>
                              <p:par>
                                <p:cTn id="9" presetID="9" presetClass="entr" presetSubtype="0"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139825" y="96838"/>
            <a:ext cx="6931025" cy="1447800"/>
          </a:xfrm>
        </p:spPr>
        <p:txBody>
          <a:bodyPr/>
          <a:lstStyle/>
          <a:p>
            <a:r>
              <a:rPr lang="en-US" smtClean="0"/>
              <a:t>Airbus 319 Safety Critical Software Control</a:t>
            </a:r>
          </a:p>
        </p:txBody>
      </p:sp>
      <p:sp>
        <p:nvSpPr>
          <p:cNvPr id="12291" name="Date Placeholder 3"/>
          <p:cNvSpPr>
            <a:spLocks noGrp="1"/>
          </p:cNvSpPr>
          <p:nvPr>
            <p:ph type="dt" sz="quarter" idx="10"/>
          </p:nvPr>
        </p:nvSpPr>
        <p:spPr>
          <a:noFill/>
        </p:spPr>
        <p:txBody>
          <a:bodyPr/>
          <a:lstStyle/>
          <a:p>
            <a:r>
              <a:rPr lang="en-US" smtClean="0"/>
              <a:t>GTAC, October 2010</a:t>
            </a:r>
            <a:endParaRPr lang="en-US" u="sng" smtClean="0"/>
          </a:p>
        </p:txBody>
      </p:sp>
      <p:sp>
        <p:nvSpPr>
          <p:cNvPr id="12292" name="Footer Placeholder 4"/>
          <p:cNvSpPr>
            <a:spLocks noGrp="1"/>
          </p:cNvSpPr>
          <p:nvPr>
            <p:ph type="ftr" sz="quarter" idx="11"/>
          </p:nvPr>
        </p:nvSpPr>
        <p:spPr>
          <a:noFill/>
        </p:spPr>
        <p:txBody>
          <a:bodyPr/>
          <a:lstStyle/>
          <a:p>
            <a:r>
              <a:rPr lang="en-US" smtClean="0"/>
              <a:t>©  Jeff Offutt</a:t>
            </a:r>
          </a:p>
        </p:txBody>
      </p:sp>
      <p:sp>
        <p:nvSpPr>
          <p:cNvPr id="12293" name="Slide Number Placeholder 5"/>
          <p:cNvSpPr>
            <a:spLocks noGrp="1"/>
          </p:cNvSpPr>
          <p:nvPr>
            <p:ph type="sldNum" sz="quarter" idx="12"/>
          </p:nvPr>
        </p:nvSpPr>
        <p:spPr>
          <a:noFill/>
        </p:spPr>
        <p:txBody>
          <a:bodyPr/>
          <a:lstStyle/>
          <a:p>
            <a:fld id="{796D1388-2967-4920-9067-75B5CCB1DF6F}" type="slidenum">
              <a:rPr lang="en-US" smtClean="0"/>
              <a:pPr/>
              <a:t>5</a:t>
            </a:fld>
            <a:endParaRPr lang="en-US" smtClean="0"/>
          </a:p>
        </p:txBody>
      </p:sp>
      <p:pic>
        <p:nvPicPr>
          <p:cNvPr id="7" name="Picture 2"/>
          <p:cNvPicPr>
            <a:picLocks noChangeAspect="1" noChangeArrowheads="1"/>
          </p:cNvPicPr>
          <p:nvPr/>
        </p:nvPicPr>
        <p:blipFill>
          <a:blip r:embed="rId2" cstate="print"/>
          <a:srcRect/>
          <a:stretch>
            <a:fillRect/>
          </a:stretch>
        </p:blipFill>
        <p:spPr bwMode="auto">
          <a:xfrm>
            <a:off x="1762125" y="1285875"/>
            <a:ext cx="6753225" cy="4505325"/>
          </a:xfrm>
          <a:prstGeom prst="rect">
            <a:avLst/>
          </a:prstGeom>
          <a:noFill/>
          <a:ln w="9525">
            <a:noFill/>
            <a:miter lim="800000"/>
            <a:headEnd/>
            <a:tailEnd/>
          </a:ln>
        </p:spPr>
      </p:pic>
      <p:sp>
        <p:nvSpPr>
          <p:cNvPr id="8" name="Rectangle 7"/>
          <p:cNvSpPr/>
          <p:nvPr/>
        </p:nvSpPr>
        <p:spPr bwMode="auto">
          <a:xfrm>
            <a:off x="211138" y="4852988"/>
            <a:ext cx="2063750" cy="428625"/>
          </a:xfrm>
          <a:prstGeom prst="rect">
            <a:avLst/>
          </a:prstGeom>
          <a:solidFill>
            <a:schemeClr val="accent3">
              <a:lumMod val="60000"/>
              <a:lumOff val="40000"/>
            </a:schemeClr>
          </a:solidFill>
          <a:ln w="9525" cap="flat" cmpd="sng" algn="ctr">
            <a:solidFill>
              <a:schemeClr val="tx1"/>
            </a:solidFill>
            <a:prstDash val="solid"/>
            <a:miter lim="800000"/>
            <a:headEnd type="none" w="med" len="med"/>
            <a:tailEnd type="none" w="med" len="med"/>
          </a:ln>
          <a:effectLst/>
        </p:spPr>
        <p:txBody>
          <a:bodyPr/>
          <a:lstStyle/>
          <a:p>
            <a:pPr>
              <a:spcBef>
                <a:spcPct val="20000"/>
              </a:spcBef>
              <a:defRPr/>
            </a:pPr>
            <a:r>
              <a:rPr lang="nb-NO" sz="1800" dirty="0">
                <a:solidFill>
                  <a:srgbClr val="000000"/>
                </a:solidFill>
                <a:latin typeface="Arial" pitchFamily="34" charset="0"/>
                <a:cs typeface="Arial" pitchFamily="34" charset="0"/>
              </a:rPr>
              <a:t>Loss of autopilot</a:t>
            </a:r>
            <a:endParaRPr lang="en-GB" sz="1800" dirty="0">
              <a:solidFill>
                <a:srgbClr val="000000"/>
              </a:solidFill>
              <a:latin typeface="Arial" pitchFamily="34" charset="0"/>
              <a:cs typeface="Arial" pitchFamily="34" charset="0"/>
            </a:endParaRPr>
          </a:p>
        </p:txBody>
      </p:sp>
      <p:sp>
        <p:nvSpPr>
          <p:cNvPr id="9" name="Rectangle 8"/>
          <p:cNvSpPr/>
          <p:nvPr/>
        </p:nvSpPr>
        <p:spPr bwMode="auto">
          <a:xfrm>
            <a:off x="211138" y="5853113"/>
            <a:ext cx="5591175" cy="642937"/>
          </a:xfrm>
          <a:prstGeom prst="rect">
            <a:avLst/>
          </a:prstGeom>
          <a:solidFill>
            <a:schemeClr val="accent3">
              <a:lumMod val="60000"/>
              <a:lumOff val="40000"/>
            </a:schemeClr>
          </a:solidFill>
          <a:ln w="9525" cap="flat" cmpd="sng" algn="ctr">
            <a:solidFill>
              <a:schemeClr val="tx1"/>
            </a:solidFill>
            <a:prstDash val="solid"/>
            <a:miter lim="800000"/>
            <a:headEnd type="none" w="med" len="med"/>
            <a:tailEnd type="none" w="med" len="med"/>
          </a:ln>
          <a:effectLst/>
        </p:spPr>
        <p:txBody>
          <a:bodyPr/>
          <a:lstStyle/>
          <a:p>
            <a:pPr>
              <a:spcBef>
                <a:spcPct val="20000"/>
              </a:spcBef>
              <a:defRPr/>
            </a:pPr>
            <a:r>
              <a:rPr lang="en-GB" sz="1800" dirty="0">
                <a:solidFill>
                  <a:srgbClr val="000000"/>
                </a:solidFill>
                <a:latin typeface="Arial" pitchFamily="34" charset="0"/>
                <a:cs typeface="Arial" pitchFamily="34" charset="0"/>
              </a:rPr>
              <a:t>Loss of both the commander’s and the </a:t>
            </a:r>
            <a:r>
              <a:rPr lang="en-GB" sz="1800" dirty="0" err="1">
                <a:solidFill>
                  <a:srgbClr val="000000"/>
                </a:solidFill>
                <a:latin typeface="Arial" pitchFamily="34" charset="0"/>
                <a:cs typeface="Arial" pitchFamily="34" charset="0"/>
              </a:rPr>
              <a:t>co‑pilot’s</a:t>
            </a:r>
            <a:r>
              <a:rPr lang="en-GB" sz="1800" dirty="0">
                <a:solidFill>
                  <a:srgbClr val="000000"/>
                </a:solidFill>
                <a:latin typeface="Arial" pitchFamily="34" charset="0"/>
                <a:cs typeface="Arial" pitchFamily="34" charset="0"/>
              </a:rPr>
              <a:t> primary flight and navigation displays !</a:t>
            </a:r>
          </a:p>
        </p:txBody>
      </p:sp>
      <p:sp>
        <p:nvSpPr>
          <p:cNvPr id="10" name="Rectangle 9"/>
          <p:cNvSpPr/>
          <p:nvPr/>
        </p:nvSpPr>
        <p:spPr bwMode="auto">
          <a:xfrm>
            <a:off x="211138" y="5353050"/>
            <a:ext cx="5222875" cy="428625"/>
          </a:xfrm>
          <a:prstGeom prst="rect">
            <a:avLst/>
          </a:prstGeom>
          <a:solidFill>
            <a:schemeClr val="accent3">
              <a:lumMod val="60000"/>
              <a:lumOff val="40000"/>
            </a:schemeClr>
          </a:solidFill>
          <a:ln w="9525" cap="flat" cmpd="sng" algn="ctr">
            <a:solidFill>
              <a:schemeClr val="tx1"/>
            </a:solidFill>
            <a:prstDash val="solid"/>
            <a:miter lim="800000"/>
            <a:headEnd type="none" w="med" len="med"/>
            <a:tailEnd type="none" w="med" len="med"/>
          </a:ln>
          <a:effectLst/>
        </p:spPr>
        <p:txBody>
          <a:bodyPr/>
          <a:lstStyle/>
          <a:p>
            <a:pPr>
              <a:spcBef>
                <a:spcPct val="20000"/>
              </a:spcBef>
              <a:defRPr/>
            </a:pPr>
            <a:r>
              <a:rPr lang="en-GB" sz="1800" dirty="0">
                <a:solidFill>
                  <a:srgbClr val="000000"/>
                </a:solidFill>
                <a:latin typeface="Arial" pitchFamily="34" charset="0"/>
                <a:cs typeface="Arial" pitchFamily="34" charset="0"/>
              </a:rPr>
              <a:t>Loss of most flight deck lighting and intercom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Costly Software Failures</a:t>
            </a:r>
          </a:p>
        </p:txBody>
      </p:sp>
      <p:sp>
        <p:nvSpPr>
          <p:cNvPr id="8195" name="Date Placeholder 2"/>
          <p:cNvSpPr>
            <a:spLocks noGrp="1"/>
          </p:cNvSpPr>
          <p:nvPr>
            <p:ph type="dt" sz="quarter" idx="10"/>
          </p:nvPr>
        </p:nvSpPr>
        <p:spPr>
          <a:noFill/>
        </p:spPr>
        <p:txBody>
          <a:bodyPr anchor="b"/>
          <a:lstStyle/>
          <a:p>
            <a:r>
              <a:rPr lang="en-US" smtClean="0"/>
              <a:t>GTAC, October 2010</a:t>
            </a:r>
          </a:p>
        </p:txBody>
      </p:sp>
      <p:sp>
        <p:nvSpPr>
          <p:cNvPr id="8196" name="Footer Placeholder 3"/>
          <p:cNvSpPr>
            <a:spLocks noGrp="1"/>
          </p:cNvSpPr>
          <p:nvPr>
            <p:ph type="ftr" sz="quarter" idx="11"/>
          </p:nvPr>
        </p:nvSpPr>
        <p:spPr>
          <a:noFill/>
        </p:spPr>
        <p:txBody>
          <a:bodyPr anchor="b"/>
          <a:lstStyle/>
          <a:p>
            <a:r>
              <a:rPr lang="en-US" smtClean="0"/>
              <a:t>©  Jeff Offutt</a:t>
            </a:r>
          </a:p>
        </p:txBody>
      </p:sp>
      <p:sp>
        <p:nvSpPr>
          <p:cNvPr id="8197" name="Slide Number Placeholder 4"/>
          <p:cNvSpPr>
            <a:spLocks noGrp="1"/>
          </p:cNvSpPr>
          <p:nvPr>
            <p:ph type="sldNum" sz="quarter" idx="12"/>
          </p:nvPr>
        </p:nvSpPr>
        <p:spPr>
          <a:noFill/>
        </p:spPr>
        <p:txBody>
          <a:bodyPr anchor="b"/>
          <a:lstStyle/>
          <a:p>
            <a:fld id="{17DC7E06-397D-4F89-85CA-6F295EA6BD20}" type="slidenum">
              <a:rPr lang="en-US" smtClean="0"/>
              <a:pPr/>
              <a:t>6</a:t>
            </a:fld>
            <a:endParaRPr lang="en-US" smtClean="0"/>
          </a:p>
        </p:txBody>
      </p:sp>
      <p:sp>
        <p:nvSpPr>
          <p:cNvPr id="6" name="Content Placeholder 2"/>
          <p:cNvSpPr txBox="1">
            <a:spLocks/>
          </p:cNvSpPr>
          <p:nvPr/>
        </p:nvSpPr>
        <p:spPr>
          <a:xfrm>
            <a:off x="88900" y="862013"/>
            <a:ext cx="8966200" cy="5254625"/>
          </a:xfrm>
          <a:prstGeom prst="rect">
            <a:avLst/>
          </a:prstGeom>
        </p:spPr>
        <p:txBody>
          <a:bodyPr/>
          <a:lstStyle/>
          <a:p>
            <a:pPr marL="285750" indent="-285750">
              <a:lnSpc>
                <a:spcPct val="83000"/>
              </a:lnSpc>
              <a:spcBef>
                <a:spcPct val="30000"/>
              </a:spcBef>
              <a:buSzPct val="75000"/>
              <a:buFont typeface="Monotype Sorts" charset="2"/>
              <a:buChar char="n"/>
              <a:defRPr/>
            </a:pPr>
            <a:r>
              <a:rPr lang="en-US" sz="2800" b="0" kern="0" dirty="0" smtClean="0">
                <a:solidFill>
                  <a:schemeClr val="tx1"/>
                </a:solidFill>
              </a:rPr>
              <a:t>2002 : NIST </a:t>
            </a:r>
            <a:r>
              <a:rPr lang="en-US" sz="2800" b="0" kern="0" dirty="0">
                <a:solidFill>
                  <a:schemeClr val="tx1"/>
                </a:solidFill>
              </a:rPr>
              <a:t>report, “The </a:t>
            </a:r>
            <a:r>
              <a:rPr lang="en-US" sz="2800" b="0" kern="0" dirty="0">
                <a:solidFill>
                  <a:schemeClr val="tx2"/>
                </a:solidFill>
              </a:rPr>
              <a:t>Economic Impacts</a:t>
            </a:r>
            <a:r>
              <a:rPr lang="en-US" sz="2800" b="0" kern="0" dirty="0">
                <a:solidFill>
                  <a:schemeClr val="tx1"/>
                </a:solidFill>
              </a:rPr>
              <a:t> of Inadequate Infrastructure for Software Testing</a:t>
            </a:r>
            <a:r>
              <a:rPr lang="en-US" sz="2800" b="0" kern="0" dirty="0" smtClean="0">
                <a:solidFill>
                  <a:schemeClr val="tx1"/>
                </a:solidFill>
              </a:rPr>
              <a:t>”</a:t>
            </a:r>
            <a:endParaRPr lang="en-US" sz="2800" b="0" kern="0" dirty="0">
              <a:solidFill>
                <a:schemeClr val="tx1"/>
              </a:solidFill>
            </a:endParaRPr>
          </a:p>
          <a:p>
            <a:pPr marL="685800" lvl="1" indent="-228600">
              <a:lnSpc>
                <a:spcPct val="83000"/>
              </a:lnSpc>
              <a:spcBef>
                <a:spcPct val="30000"/>
              </a:spcBef>
              <a:buSzPct val="100000"/>
              <a:buFontTx/>
              <a:buChar char="–"/>
              <a:defRPr/>
            </a:pPr>
            <a:r>
              <a:rPr lang="en-US" sz="2400" b="0" kern="0" dirty="0">
                <a:solidFill>
                  <a:schemeClr val="tx1"/>
                </a:solidFill>
              </a:rPr>
              <a:t>Inadequate software testing costs the US alone between $22 and $59 </a:t>
            </a:r>
            <a:r>
              <a:rPr lang="en-US" sz="2400" b="0" kern="0" dirty="0">
                <a:solidFill>
                  <a:schemeClr val="tx2"/>
                </a:solidFill>
              </a:rPr>
              <a:t>billion</a:t>
            </a:r>
            <a:r>
              <a:rPr lang="en-US" sz="2400" b="0" kern="0" dirty="0">
                <a:solidFill>
                  <a:schemeClr val="tx1"/>
                </a:solidFill>
              </a:rPr>
              <a:t> </a:t>
            </a:r>
            <a:r>
              <a:rPr lang="en-US" sz="2400" b="0" kern="0" dirty="0" smtClean="0">
                <a:solidFill>
                  <a:schemeClr val="tx1"/>
                </a:solidFill>
              </a:rPr>
              <a:t>USD annually</a:t>
            </a:r>
            <a:endParaRPr lang="en-US" sz="2400" b="0" kern="0" dirty="0">
              <a:solidFill>
                <a:schemeClr val="tx1"/>
              </a:solidFill>
            </a:endParaRPr>
          </a:p>
          <a:p>
            <a:pPr marL="685800" lvl="1" indent="-228600">
              <a:lnSpc>
                <a:spcPct val="83000"/>
              </a:lnSpc>
              <a:spcBef>
                <a:spcPct val="30000"/>
              </a:spcBef>
              <a:buSzPct val="100000"/>
              <a:buFontTx/>
              <a:buChar char="–"/>
              <a:defRPr/>
            </a:pPr>
            <a:r>
              <a:rPr lang="en-US" sz="2400" b="0" kern="0" dirty="0">
                <a:solidFill>
                  <a:schemeClr val="tx1"/>
                </a:solidFill>
              </a:rPr>
              <a:t>Better </a:t>
            </a:r>
            <a:r>
              <a:rPr lang="en-US" sz="2400" b="0" kern="0" dirty="0" smtClean="0">
                <a:solidFill>
                  <a:schemeClr val="tx1"/>
                </a:solidFill>
              </a:rPr>
              <a:t>testing could </a:t>
            </a:r>
            <a:r>
              <a:rPr lang="en-US" sz="2400" b="0" kern="0" dirty="0">
                <a:solidFill>
                  <a:schemeClr val="tx1"/>
                </a:solidFill>
              </a:rPr>
              <a:t>cut this amount in </a:t>
            </a:r>
            <a:r>
              <a:rPr lang="en-US" sz="2400" b="0" kern="0" dirty="0">
                <a:solidFill>
                  <a:schemeClr val="tx2"/>
                </a:solidFill>
              </a:rPr>
              <a:t>half</a:t>
            </a:r>
            <a:endParaRPr lang="en-US" sz="3200" kern="0" dirty="0">
              <a:solidFill>
                <a:schemeClr val="tx2"/>
              </a:solidFill>
              <a:latin typeface="+mn-lt"/>
            </a:endParaRPr>
          </a:p>
          <a:p>
            <a:pPr marL="285750" indent="-285750">
              <a:lnSpc>
                <a:spcPct val="90000"/>
              </a:lnSpc>
              <a:spcBef>
                <a:spcPct val="30000"/>
              </a:spcBef>
              <a:buSzPct val="75000"/>
              <a:buFont typeface="Monotype Sorts" charset="2"/>
              <a:buChar char="n"/>
              <a:defRPr/>
            </a:pPr>
            <a:r>
              <a:rPr lang="en-US" sz="2800" b="0" kern="0" dirty="0" smtClean="0">
                <a:solidFill>
                  <a:schemeClr val="tx1"/>
                </a:solidFill>
                <a:latin typeface="+mn-lt"/>
              </a:rPr>
              <a:t>2003 : Northeast power blackout, failure in alarm software</a:t>
            </a:r>
          </a:p>
          <a:p>
            <a:pPr marL="285750" indent="-285750">
              <a:lnSpc>
                <a:spcPct val="90000"/>
              </a:lnSpc>
              <a:spcBef>
                <a:spcPct val="30000"/>
              </a:spcBef>
              <a:buSzPct val="75000"/>
              <a:buFont typeface="Monotype Sorts" charset="2"/>
              <a:buChar char="n"/>
              <a:defRPr/>
            </a:pPr>
            <a:r>
              <a:rPr lang="en-US" sz="2800" b="0" kern="0" dirty="0" smtClean="0">
                <a:solidFill>
                  <a:schemeClr val="tx1"/>
                </a:solidFill>
                <a:latin typeface="+mn-lt"/>
              </a:rPr>
              <a:t>2006 : </a:t>
            </a:r>
            <a:r>
              <a:rPr lang="en-US" sz="2800" b="0" i="1" kern="0" dirty="0" smtClean="0">
                <a:solidFill>
                  <a:schemeClr val="tx1"/>
                </a:solidFill>
                <a:latin typeface="+mn-lt"/>
              </a:rPr>
              <a:t>Amazon’s</a:t>
            </a:r>
            <a:r>
              <a:rPr lang="en-US" sz="2800" b="0" kern="0" dirty="0" smtClean="0">
                <a:solidFill>
                  <a:schemeClr val="tx1"/>
                </a:solidFill>
                <a:latin typeface="+mn-lt"/>
              </a:rPr>
              <a:t> </a:t>
            </a:r>
            <a:r>
              <a:rPr lang="en-US" sz="2800" b="0" kern="0" dirty="0">
                <a:solidFill>
                  <a:schemeClr val="tx2"/>
                </a:solidFill>
                <a:latin typeface="+mn-lt"/>
              </a:rPr>
              <a:t>BOGO</a:t>
            </a:r>
            <a:r>
              <a:rPr lang="en-US" sz="2800" b="0" kern="0" dirty="0">
                <a:solidFill>
                  <a:schemeClr val="tx1"/>
                </a:solidFill>
                <a:latin typeface="+mn-lt"/>
              </a:rPr>
              <a:t> offer </a:t>
            </a:r>
            <a:r>
              <a:rPr lang="en-US" sz="2800" b="0" kern="0" dirty="0" smtClean="0">
                <a:solidFill>
                  <a:schemeClr val="tx1"/>
                </a:solidFill>
                <a:latin typeface="+mn-lt"/>
              </a:rPr>
              <a:t>became a </a:t>
            </a:r>
            <a:r>
              <a:rPr lang="en-US" sz="2800" b="0" kern="0" dirty="0">
                <a:solidFill>
                  <a:schemeClr val="tx2"/>
                </a:solidFill>
                <a:latin typeface="+mn-lt"/>
              </a:rPr>
              <a:t>double discount</a:t>
            </a:r>
          </a:p>
          <a:p>
            <a:pPr marL="285750" indent="-285750">
              <a:lnSpc>
                <a:spcPct val="90000"/>
              </a:lnSpc>
              <a:spcBef>
                <a:spcPct val="30000"/>
              </a:spcBef>
              <a:buSzPct val="75000"/>
              <a:buFont typeface="Monotype Sorts" charset="2"/>
              <a:buChar char="n"/>
              <a:defRPr/>
            </a:pPr>
            <a:r>
              <a:rPr lang="en-US" sz="2800" b="0" kern="0" dirty="0">
                <a:solidFill>
                  <a:schemeClr val="tx1"/>
                </a:solidFill>
                <a:latin typeface="+mn-lt"/>
              </a:rPr>
              <a:t>2007 : Symantec says that most </a:t>
            </a:r>
            <a:r>
              <a:rPr lang="en-US" sz="2800" b="0" kern="0" dirty="0">
                <a:solidFill>
                  <a:srgbClr val="FFFF00"/>
                </a:solidFill>
                <a:latin typeface="+mn-lt"/>
              </a:rPr>
              <a:t>security vulnerabilities </a:t>
            </a:r>
            <a:r>
              <a:rPr lang="en-US" sz="2800" b="0" kern="0" dirty="0">
                <a:solidFill>
                  <a:schemeClr val="tx1"/>
                </a:solidFill>
                <a:latin typeface="+mn-lt"/>
              </a:rPr>
              <a:t>are </a:t>
            </a:r>
            <a:r>
              <a:rPr lang="en-US" sz="2800" b="0" kern="0" dirty="0" smtClean="0">
                <a:solidFill>
                  <a:schemeClr val="tx1"/>
                </a:solidFill>
                <a:latin typeface="+mn-lt"/>
              </a:rPr>
              <a:t>now due </a:t>
            </a:r>
            <a:r>
              <a:rPr lang="en-US" sz="2800" b="0" kern="0" dirty="0">
                <a:solidFill>
                  <a:schemeClr val="tx1"/>
                </a:solidFill>
                <a:latin typeface="+mn-lt"/>
              </a:rPr>
              <a:t>to faulty </a:t>
            </a:r>
            <a:r>
              <a:rPr lang="en-US" sz="2800" b="0" kern="0" dirty="0" smtClean="0">
                <a:solidFill>
                  <a:schemeClr val="tx1"/>
                </a:solidFill>
                <a:latin typeface="+mn-lt"/>
              </a:rPr>
              <a:t>software</a:t>
            </a:r>
          </a:p>
          <a:p>
            <a:pPr marL="285750" indent="-285750">
              <a:lnSpc>
                <a:spcPct val="90000"/>
              </a:lnSpc>
              <a:spcBef>
                <a:spcPct val="30000"/>
              </a:spcBef>
              <a:buSzPct val="75000"/>
              <a:buFont typeface="Monotype Sorts" charset="2"/>
              <a:buChar char="n"/>
              <a:defRPr/>
            </a:pPr>
            <a:r>
              <a:rPr lang="en-US" sz="2800" kern="0" dirty="0" smtClean="0">
                <a:solidFill>
                  <a:schemeClr val="tx2"/>
                </a:solidFill>
              </a:rPr>
              <a:t>Huge losses </a:t>
            </a:r>
            <a:r>
              <a:rPr lang="en-US" sz="2800" kern="0" dirty="0" smtClean="0"/>
              <a:t>due to web application failures</a:t>
            </a:r>
            <a:endParaRPr lang="en-US" sz="1400" kern="0" baseline="80000" dirty="0" smtClean="0"/>
          </a:p>
          <a:p>
            <a:pPr marL="685800" lvl="1" indent="-228600">
              <a:lnSpc>
                <a:spcPct val="90000"/>
              </a:lnSpc>
              <a:spcBef>
                <a:spcPct val="30000"/>
              </a:spcBef>
              <a:buSzPct val="100000"/>
              <a:buFontTx/>
              <a:buChar char="–"/>
              <a:defRPr/>
            </a:pPr>
            <a:r>
              <a:rPr lang="en-US" kern="0" dirty="0" smtClean="0">
                <a:solidFill>
                  <a:schemeClr val="tx2"/>
                </a:solidFill>
              </a:rPr>
              <a:t>Financial</a:t>
            </a:r>
            <a:r>
              <a:rPr lang="en-US" kern="0" dirty="0" smtClean="0"/>
              <a:t> services : $6.5 million per hour (just in USA!)</a:t>
            </a:r>
          </a:p>
          <a:p>
            <a:pPr marL="685800" lvl="1" indent="-228600">
              <a:lnSpc>
                <a:spcPct val="90000"/>
              </a:lnSpc>
              <a:spcBef>
                <a:spcPct val="30000"/>
              </a:spcBef>
              <a:buSzPct val="100000"/>
              <a:buFontTx/>
              <a:buChar char="–"/>
              <a:defRPr/>
            </a:pPr>
            <a:r>
              <a:rPr lang="en-US" kern="0" dirty="0" smtClean="0">
                <a:solidFill>
                  <a:schemeClr val="tx2"/>
                </a:solidFill>
              </a:rPr>
              <a:t>Credit card sales</a:t>
            </a:r>
            <a:r>
              <a:rPr lang="en-US" kern="0" dirty="0" smtClean="0"/>
              <a:t> applications : $2.4 million per hour (in USA)</a:t>
            </a:r>
          </a:p>
          <a:p>
            <a:pPr marL="285750" indent="-285750">
              <a:lnSpc>
                <a:spcPct val="90000"/>
              </a:lnSpc>
              <a:spcBef>
                <a:spcPct val="30000"/>
              </a:spcBef>
              <a:buSzPct val="75000"/>
              <a:buFont typeface="Monotype Sorts" charset="2"/>
              <a:buChar char="n"/>
              <a:defRPr/>
            </a:pPr>
            <a:endParaRPr lang="en-US" sz="2800" b="0" kern="0" dirty="0">
              <a:solidFill>
                <a:schemeClr val="tx1"/>
              </a:solidFill>
              <a:latin typeface="+mn-lt"/>
            </a:endParaRPr>
          </a:p>
        </p:txBody>
      </p:sp>
      <p:sp>
        <p:nvSpPr>
          <p:cNvPr id="7" name="Text Box 4"/>
          <p:cNvSpPr txBox="1">
            <a:spLocks noChangeArrowheads="1"/>
          </p:cNvSpPr>
          <p:nvPr/>
        </p:nvSpPr>
        <p:spPr bwMode="auto">
          <a:xfrm>
            <a:off x="34925" y="6082665"/>
            <a:ext cx="9061450" cy="523875"/>
          </a:xfrm>
          <a:prstGeom prst="rect">
            <a:avLst/>
          </a:prstGeom>
          <a:gradFill flip="none" rotWithShape="1">
            <a:gsLst>
              <a:gs pos="15000">
                <a:schemeClr val="bg1">
                  <a:lumMod val="75000"/>
                </a:schemeClr>
              </a:gs>
              <a:gs pos="47000">
                <a:schemeClr val="bg1">
                  <a:lumMod val="60000"/>
                  <a:lumOff val="40000"/>
                </a:schemeClr>
              </a:gs>
              <a:gs pos="96000">
                <a:schemeClr val="bg1">
                  <a:lumMod val="75000"/>
                </a:schemeClr>
              </a:gs>
            </a:gsLst>
            <a:lin ang="5400000" scaled="0"/>
            <a:tileRect/>
          </a:gradFill>
          <a:ln w="19050">
            <a:solidFill>
              <a:schemeClr val="tx2"/>
            </a:solidFill>
            <a:miter lim="800000"/>
            <a:headEnd type="none" w="sm" len="sm"/>
            <a:tailEnd type="none" w="sm" len="sm"/>
          </a:ln>
          <a:effectLst/>
        </p:spPr>
        <p:txBody>
          <a:bodyPr>
            <a:spAutoFit/>
          </a:bodyPr>
          <a:lstStyle/>
          <a:p>
            <a:pPr algn="ctr">
              <a:defRPr/>
            </a:pPr>
            <a:r>
              <a:rPr lang="en-US" altLang="zh-CN" sz="2800" b="0" dirty="0">
                <a:solidFill>
                  <a:schemeClr val="tx2"/>
                </a:solidFill>
                <a:effectLst>
                  <a:outerShdw blurRad="38100" dist="38100" dir="2700000" algn="tl">
                    <a:srgbClr val="000000"/>
                  </a:outerShdw>
                </a:effectLst>
                <a:ea typeface="宋体" charset="-122"/>
              </a:rPr>
              <a:t>World-wide monetary loss due </a:t>
            </a:r>
            <a:r>
              <a:rPr lang="en-US" altLang="zh-CN" b="0" dirty="0">
                <a:solidFill>
                  <a:schemeClr val="tx2"/>
                </a:solidFill>
                <a:effectLst>
                  <a:outerShdw blurRad="38100" dist="38100" dir="2700000" algn="tl">
                    <a:srgbClr val="000000"/>
                  </a:outerShdw>
                </a:effectLst>
                <a:ea typeface="宋体" charset="-122"/>
              </a:rPr>
              <a:t>to</a:t>
            </a:r>
            <a:r>
              <a:rPr lang="en-US" altLang="zh-CN" sz="2800" b="0" dirty="0">
                <a:solidFill>
                  <a:schemeClr val="tx2"/>
                </a:solidFill>
                <a:effectLst>
                  <a:outerShdw blurRad="38100" dist="38100" dir="2700000" algn="tl">
                    <a:srgbClr val="000000"/>
                  </a:outerShdw>
                </a:effectLst>
                <a:ea typeface="宋体" charset="-122"/>
              </a:rPr>
              <a:t> poor software </a:t>
            </a:r>
            <a:r>
              <a:rPr lang="en-US" altLang="zh-CN" b="0" dirty="0">
                <a:solidFill>
                  <a:schemeClr val="tx2"/>
                </a:solidFill>
                <a:effectLst>
                  <a:outerShdw blurRad="38100" dist="38100" dir="2700000" algn="tl">
                    <a:srgbClr val="000000"/>
                  </a:outerShdw>
                </a:effectLst>
                <a:ea typeface="宋体" charset="-122"/>
              </a:rPr>
              <a:t>is </a:t>
            </a:r>
            <a:r>
              <a:rPr lang="en-US" altLang="zh-CN" sz="2800" b="0" dirty="0">
                <a:solidFill>
                  <a:schemeClr val="tx2"/>
                </a:solidFill>
                <a:effectLst>
                  <a:outerShdw blurRad="38100" dist="38100" dir="2700000" algn="tl">
                    <a:srgbClr val="000000"/>
                  </a:outerShdw>
                </a:effectLst>
                <a:latin typeface="Kristen ITC" pitchFamily="66" charset="0"/>
                <a:ea typeface="宋体" charset="-122"/>
              </a:rPr>
              <a:t>staggering</a:t>
            </a:r>
            <a:endParaRPr lang="en-US" sz="2800" b="0" dirty="0">
              <a:solidFill>
                <a:schemeClr val="tx2"/>
              </a:solidFill>
              <a:effectLst>
                <a:outerShdw blurRad="38100" dist="38100" dir="2700000" algn="tl">
                  <a:srgbClr val="000000"/>
                </a:outerShdw>
              </a:effectLst>
              <a:latin typeface="Kristen ITC" pitchFamily="66" charset="0"/>
              <a:ea typeface="宋体"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Model-Driven Test Design – Steps</a:t>
            </a:r>
          </a:p>
        </p:txBody>
      </p:sp>
      <p:sp>
        <p:nvSpPr>
          <p:cNvPr id="37891" name="Date Placeholder 3"/>
          <p:cNvSpPr>
            <a:spLocks noGrp="1"/>
          </p:cNvSpPr>
          <p:nvPr>
            <p:ph type="dt" sz="quarter" idx="10"/>
          </p:nvPr>
        </p:nvSpPr>
        <p:spPr>
          <a:noFill/>
        </p:spPr>
        <p:txBody>
          <a:bodyPr/>
          <a:lstStyle/>
          <a:p>
            <a:r>
              <a:rPr lang="en-US" smtClean="0"/>
              <a:t>GTAC, October 2010</a:t>
            </a:r>
            <a:endParaRPr lang="en-US" u="sng" smtClean="0"/>
          </a:p>
        </p:txBody>
      </p:sp>
      <p:sp>
        <p:nvSpPr>
          <p:cNvPr id="37892" name="Footer Placeholder 4"/>
          <p:cNvSpPr>
            <a:spLocks noGrp="1"/>
          </p:cNvSpPr>
          <p:nvPr>
            <p:ph type="ftr" sz="quarter" idx="11"/>
          </p:nvPr>
        </p:nvSpPr>
        <p:spPr>
          <a:noFill/>
        </p:spPr>
        <p:txBody>
          <a:bodyPr/>
          <a:lstStyle/>
          <a:p>
            <a:r>
              <a:rPr lang="en-US" smtClean="0"/>
              <a:t>©  Jeff Offutt</a:t>
            </a:r>
          </a:p>
        </p:txBody>
      </p:sp>
      <p:sp>
        <p:nvSpPr>
          <p:cNvPr id="37893" name="Slide Number Placeholder 5"/>
          <p:cNvSpPr>
            <a:spLocks noGrp="1"/>
          </p:cNvSpPr>
          <p:nvPr>
            <p:ph type="sldNum" sz="quarter" idx="12"/>
          </p:nvPr>
        </p:nvSpPr>
        <p:spPr>
          <a:noFill/>
        </p:spPr>
        <p:txBody>
          <a:bodyPr/>
          <a:lstStyle/>
          <a:p>
            <a:fld id="{A20FFD10-732E-413D-9305-04956EF7800A}" type="slidenum">
              <a:rPr lang="en-US" smtClean="0"/>
              <a:pPr/>
              <a:t>7</a:t>
            </a:fld>
            <a:endParaRPr lang="en-US" smtClean="0"/>
          </a:p>
        </p:txBody>
      </p:sp>
      <p:sp>
        <p:nvSpPr>
          <p:cNvPr id="37894" name="TextBox 6"/>
          <p:cNvSpPr txBox="1">
            <a:spLocks noChangeArrowheads="1"/>
          </p:cNvSpPr>
          <p:nvPr/>
        </p:nvSpPr>
        <p:spPr bwMode="auto">
          <a:xfrm>
            <a:off x="103188" y="3597275"/>
            <a:ext cx="1382712" cy="707886"/>
          </a:xfrm>
          <a:prstGeom prst="rect">
            <a:avLst/>
          </a:prstGeom>
          <a:noFill/>
          <a:ln w="9525">
            <a:noFill/>
            <a:miter lim="800000"/>
            <a:headEnd/>
            <a:tailEnd/>
          </a:ln>
        </p:spPr>
        <p:txBody>
          <a:bodyPr>
            <a:spAutoFit/>
          </a:bodyPr>
          <a:lstStyle/>
          <a:p>
            <a:pPr algn="ctr"/>
            <a:r>
              <a:rPr lang="en-US" sz="2000">
                <a:solidFill>
                  <a:schemeClr val="tx2"/>
                </a:solidFill>
                <a:latin typeface="Comic Sans MS" pitchFamily="66" charset="0"/>
                <a:cs typeface="Shruti" pitchFamily="2"/>
              </a:rPr>
              <a:t>software artifact</a:t>
            </a:r>
          </a:p>
        </p:txBody>
      </p:sp>
      <p:sp>
        <p:nvSpPr>
          <p:cNvPr id="37895" name="TextBox 7"/>
          <p:cNvSpPr txBox="1">
            <a:spLocks noChangeArrowheads="1"/>
          </p:cNvSpPr>
          <p:nvPr/>
        </p:nvSpPr>
        <p:spPr bwMode="auto">
          <a:xfrm>
            <a:off x="1589088" y="1125538"/>
            <a:ext cx="1382712" cy="707886"/>
          </a:xfrm>
          <a:prstGeom prst="rect">
            <a:avLst/>
          </a:prstGeom>
          <a:noFill/>
          <a:ln w="9525">
            <a:noFill/>
            <a:miter lim="800000"/>
            <a:headEnd/>
            <a:tailEnd/>
          </a:ln>
        </p:spPr>
        <p:txBody>
          <a:bodyPr>
            <a:spAutoFit/>
          </a:bodyPr>
          <a:lstStyle/>
          <a:p>
            <a:pPr algn="ctr"/>
            <a:r>
              <a:rPr lang="en-US" sz="2000">
                <a:solidFill>
                  <a:schemeClr val="tx2"/>
                </a:solidFill>
                <a:latin typeface="Comic Sans MS" pitchFamily="66" charset="0"/>
                <a:cs typeface="Shruti" pitchFamily="2"/>
              </a:rPr>
              <a:t>model / structure</a:t>
            </a:r>
          </a:p>
        </p:txBody>
      </p:sp>
      <p:sp>
        <p:nvSpPr>
          <p:cNvPr id="37896" name="TextBox 8"/>
          <p:cNvSpPr txBox="1">
            <a:spLocks noChangeArrowheads="1"/>
          </p:cNvSpPr>
          <p:nvPr/>
        </p:nvSpPr>
        <p:spPr bwMode="auto">
          <a:xfrm>
            <a:off x="3360738" y="1125538"/>
            <a:ext cx="1801812" cy="707886"/>
          </a:xfrm>
          <a:prstGeom prst="rect">
            <a:avLst/>
          </a:prstGeom>
          <a:noFill/>
          <a:ln w="9525">
            <a:noFill/>
            <a:miter lim="800000"/>
            <a:headEnd/>
            <a:tailEnd/>
          </a:ln>
        </p:spPr>
        <p:txBody>
          <a:bodyPr>
            <a:spAutoFit/>
          </a:bodyPr>
          <a:lstStyle/>
          <a:p>
            <a:pPr algn="ctr"/>
            <a:r>
              <a:rPr lang="en-US" sz="2000">
                <a:solidFill>
                  <a:schemeClr val="tx2"/>
                </a:solidFill>
                <a:latin typeface="Comic Sans MS" pitchFamily="66" charset="0"/>
                <a:cs typeface="Shruti" pitchFamily="2"/>
              </a:rPr>
              <a:t>test requirements</a:t>
            </a:r>
          </a:p>
        </p:txBody>
      </p:sp>
      <p:sp>
        <p:nvSpPr>
          <p:cNvPr id="37897" name="TextBox 9"/>
          <p:cNvSpPr txBox="1">
            <a:spLocks noChangeArrowheads="1"/>
          </p:cNvSpPr>
          <p:nvPr/>
        </p:nvSpPr>
        <p:spPr bwMode="auto">
          <a:xfrm>
            <a:off x="5564188" y="971550"/>
            <a:ext cx="2019300" cy="1015663"/>
          </a:xfrm>
          <a:prstGeom prst="rect">
            <a:avLst/>
          </a:prstGeom>
          <a:noFill/>
          <a:ln w="9525">
            <a:noFill/>
            <a:miter lim="800000"/>
            <a:headEnd/>
            <a:tailEnd/>
          </a:ln>
        </p:spPr>
        <p:txBody>
          <a:bodyPr>
            <a:spAutoFit/>
          </a:bodyPr>
          <a:lstStyle/>
          <a:p>
            <a:pPr algn="ctr"/>
            <a:r>
              <a:rPr lang="en-US" sz="2000">
                <a:solidFill>
                  <a:schemeClr val="tx2"/>
                </a:solidFill>
                <a:latin typeface="Comic Sans MS" pitchFamily="66" charset="0"/>
                <a:cs typeface="Shruti" pitchFamily="2"/>
              </a:rPr>
              <a:t>refined requirements / test specs</a:t>
            </a:r>
          </a:p>
        </p:txBody>
      </p:sp>
      <p:sp>
        <p:nvSpPr>
          <p:cNvPr id="37898" name="TextBox 10"/>
          <p:cNvSpPr txBox="1">
            <a:spLocks noChangeArrowheads="1"/>
          </p:cNvSpPr>
          <p:nvPr/>
        </p:nvSpPr>
        <p:spPr bwMode="auto">
          <a:xfrm>
            <a:off x="7559675" y="3952875"/>
            <a:ext cx="1382713" cy="707886"/>
          </a:xfrm>
          <a:prstGeom prst="rect">
            <a:avLst/>
          </a:prstGeom>
          <a:noFill/>
          <a:ln w="9525">
            <a:noFill/>
            <a:miter lim="800000"/>
            <a:headEnd/>
            <a:tailEnd/>
          </a:ln>
        </p:spPr>
        <p:txBody>
          <a:bodyPr>
            <a:spAutoFit/>
          </a:bodyPr>
          <a:lstStyle/>
          <a:p>
            <a:pPr algn="ctr"/>
            <a:r>
              <a:rPr lang="en-US" sz="2000">
                <a:solidFill>
                  <a:schemeClr val="tx2"/>
                </a:solidFill>
                <a:latin typeface="Comic Sans MS" pitchFamily="66" charset="0"/>
                <a:cs typeface="Shruti" pitchFamily="2"/>
              </a:rPr>
              <a:t>input values</a:t>
            </a:r>
          </a:p>
        </p:txBody>
      </p:sp>
      <p:sp>
        <p:nvSpPr>
          <p:cNvPr id="37899" name="TextBox 11"/>
          <p:cNvSpPr txBox="1">
            <a:spLocks noChangeArrowheads="1"/>
          </p:cNvSpPr>
          <p:nvPr/>
        </p:nvSpPr>
        <p:spPr bwMode="auto">
          <a:xfrm>
            <a:off x="6000750" y="5449888"/>
            <a:ext cx="1001713" cy="707886"/>
          </a:xfrm>
          <a:prstGeom prst="rect">
            <a:avLst/>
          </a:prstGeom>
          <a:noFill/>
          <a:ln w="3175">
            <a:noFill/>
            <a:miter lim="800000"/>
            <a:headEnd/>
            <a:tailEnd/>
          </a:ln>
        </p:spPr>
        <p:txBody>
          <a:bodyPr>
            <a:spAutoFit/>
          </a:bodyPr>
          <a:lstStyle/>
          <a:p>
            <a:pPr algn="ctr"/>
            <a:r>
              <a:rPr lang="en-US" sz="2000">
                <a:solidFill>
                  <a:schemeClr val="tx2"/>
                </a:solidFill>
                <a:latin typeface="Comic Sans MS" pitchFamily="66" charset="0"/>
                <a:cs typeface="Shruti" pitchFamily="2"/>
              </a:rPr>
              <a:t>test cases</a:t>
            </a:r>
          </a:p>
        </p:txBody>
      </p:sp>
      <p:sp>
        <p:nvSpPr>
          <p:cNvPr id="37900" name="TextBox 12"/>
          <p:cNvSpPr txBox="1">
            <a:spLocks noChangeArrowheads="1"/>
          </p:cNvSpPr>
          <p:nvPr/>
        </p:nvSpPr>
        <p:spPr bwMode="auto">
          <a:xfrm>
            <a:off x="4406900" y="5449888"/>
            <a:ext cx="1146175" cy="707886"/>
          </a:xfrm>
          <a:prstGeom prst="rect">
            <a:avLst/>
          </a:prstGeom>
          <a:noFill/>
          <a:ln w="3175">
            <a:noFill/>
            <a:miter lim="800000"/>
            <a:headEnd/>
            <a:tailEnd/>
          </a:ln>
        </p:spPr>
        <p:txBody>
          <a:bodyPr>
            <a:spAutoFit/>
          </a:bodyPr>
          <a:lstStyle/>
          <a:p>
            <a:pPr algn="ctr"/>
            <a:r>
              <a:rPr lang="en-US" sz="2000">
                <a:solidFill>
                  <a:schemeClr val="tx2"/>
                </a:solidFill>
                <a:latin typeface="Comic Sans MS" pitchFamily="66" charset="0"/>
                <a:cs typeface="Shruti" pitchFamily="2"/>
              </a:rPr>
              <a:t>test scripts</a:t>
            </a:r>
          </a:p>
        </p:txBody>
      </p:sp>
      <p:sp>
        <p:nvSpPr>
          <p:cNvPr id="37901" name="TextBox 13"/>
          <p:cNvSpPr txBox="1">
            <a:spLocks noChangeArrowheads="1"/>
          </p:cNvSpPr>
          <p:nvPr/>
        </p:nvSpPr>
        <p:spPr bwMode="auto">
          <a:xfrm>
            <a:off x="2813050" y="5449888"/>
            <a:ext cx="1146175" cy="707886"/>
          </a:xfrm>
          <a:prstGeom prst="rect">
            <a:avLst/>
          </a:prstGeom>
          <a:noFill/>
          <a:ln w="3175">
            <a:noFill/>
            <a:miter lim="800000"/>
            <a:headEnd/>
            <a:tailEnd/>
          </a:ln>
        </p:spPr>
        <p:txBody>
          <a:bodyPr>
            <a:spAutoFit/>
          </a:bodyPr>
          <a:lstStyle/>
          <a:p>
            <a:pPr algn="ctr"/>
            <a:r>
              <a:rPr lang="en-US" sz="2000">
                <a:solidFill>
                  <a:schemeClr val="tx2"/>
                </a:solidFill>
                <a:latin typeface="Comic Sans MS" pitchFamily="66" charset="0"/>
                <a:cs typeface="Shruti" pitchFamily="2"/>
              </a:rPr>
              <a:t>test results</a:t>
            </a:r>
          </a:p>
        </p:txBody>
      </p:sp>
      <p:cxnSp>
        <p:nvCxnSpPr>
          <p:cNvPr id="16" name="Curved Connector 15"/>
          <p:cNvCxnSpPr>
            <a:stCxn id="37894" idx="0"/>
            <a:endCxn id="37895" idx="1"/>
          </p:cNvCxnSpPr>
          <p:nvPr/>
        </p:nvCxnSpPr>
        <p:spPr bwMode="auto">
          <a:xfrm rot="5400000" flipH="1" flipV="1">
            <a:off x="132919" y="2141106"/>
            <a:ext cx="2117794" cy="794544"/>
          </a:xfrm>
          <a:prstGeom prst="curvedConnector2">
            <a:avLst/>
          </a:prstGeom>
          <a:solidFill>
            <a:schemeClr val="accent1"/>
          </a:solidFill>
          <a:ln w="38100" cap="flat" cmpd="sng" algn="ctr">
            <a:solidFill>
              <a:srgbClr val="FF6600"/>
            </a:solidFill>
            <a:prstDash val="solid"/>
            <a:round/>
            <a:headEnd type="none" w="sm" len="sm"/>
            <a:tailEnd type="arrow"/>
          </a:ln>
          <a:effectLst/>
        </p:spPr>
      </p:cxnSp>
      <p:cxnSp>
        <p:nvCxnSpPr>
          <p:cNvPr id="25" name="Shape 24"/>
          <p:cNvCxnSpPr>
            <a:stCxn id="37898" idx="2"/>
            <a:endCxn id="37899" idx="3"/>
          </p:cNvCxnSpPr>
          <p:nvPr/>
        </p:nvCxnSpPr>
        <p:spPr bwMode="auto">
          <a:xfrm rot="5400000">
            <a:off x="7055213" y="4608012"/>
            <a:ext cx="1143070" cy="1248569"/>
          </a:xfrm>
          <a:prstGeom prst="curvedConnector2">
            <a:avLst/>
          </a:prstGeom>
          <a:solidFill>
            <a:schemeClr val="accent1"/>
          </a:solidFill>
          <a:ln w="38100" cap="flat" cmpd="sng" algn="ctr">
            <a:solidFill>
              <a:srgbClr val="FF6600"/>
            </a:solidFill>
            <a:prstDash val="solid"/>
            <a:round/>
            <a:headEnd type="none" w="sm" len="sm"/>
            <a:tailEnd type="arrow"/>
          </a:ln>
          <a:effectLst/>
        </p:spPr>
      </p:cxnSp>
      <p:sp>
        <p:nvSpPr>
          <p:cNvPr id="37904" name="TextBox 25"/>
          <p:cNvSpPr txBox="1">
            <a:spLocks noChangeArrowheads="1"/>
          </p:cNvSpPr>
          <p:nvPr/>
        </p:nvSpPr>
        <p:spPr bwMode="auto">
          <a:xfrm>
            <a:off x="1230313" y="5449888"/>
            <a:ext cx="1135062" cy="707886"/>
          </a:xfrm>
          <a:prstGeom prst="rect">
            <a:avLst/>
          </a:prstGeom>
          <a:noFill/>
          <a:ln w="3175">
            <a:noFill/>
            <a:miter lim="800000"/>
            <a:headEnd/>
            <a:tailEnd/>
          </a:ln>
        </p:spPr>
        <p:txBody>
          <a:bodyPr>
            <a:spAutoFit/>
          </a:bodyPr>
          <a:lstStyle/>
          <a:p>
            <a:pPr algn="ctr"/>
            <a:r>
              <a:rPr lang="en-US" sz="2000">
                <a:solidFill>
                  <a:schemeClr val="tx2"/>
                </a:solidFill>
                <a:latin typeface="Comic Sans MS" pitchFamily="66" charset="0"/>
                <a:cs typeface="Shruti" pitchFamily="2"/>
              </a:rPr>
              <a:t>pass / fail</a:t>
            </a:r>
          </a:p>
        </p:txBody>
      </p:sp>
      <p:cxnSp>
        <p:nvCxnSpPr>
          <p:cNvPr id="50" name="Straight Arrow Connector 49"/>
          <p:cNvCxnSpPr/>
          <p:nvPr/>
        </p:nvCxnSpPr>
        <p:spPr bwMode="auto">
          <a:xfrm flipV="1">
            <a:off x="2833688" y="1463675"/>
            <a:ext cx="663575" cy="15875"/>
          </a:xfrm>
          <a:prstGeom prst="straightConnector1">
            <a:avLst/>
          </a:prstGeom>
          <a:solidFill>
            <a:schemeClr val="accent1"/>
          </a:solidFill>
          <a:ln w="38100" cap="flat" cmpd="sng" algn="ctr">
            <a:solidFill>
              <a:srgbClr val="FF6600"/>
            </a:solidFill>
            <a:prstDash val="solid"/>
            <a:round/>
            <a:headEnd type="none" w="sm" len="sm"/>
            <a:tailEnd type="arrow"/>
          </a:ln>
          <a:effectLst/>
        </p:spPr>
      </p:cxnSp>
      <p:cxnSp>
        <p:nvCxnSpPr>
          <p:cNvPr id="53" name="Straight Arrow Connector 52"/>
          <p:cNvCxnSpPr>
            <a:endCxn id="37897" idx="1"/>
          </p:cNvCxnSpPr>
          <p:nvPr/>
        </p:nvCxnSpPr>
        <p:spPr bwMode="auto">
          <a:xfrm flipV="1">
            <a:off x="4876800" y="1479382"/>
            <a:ext cx="687388" cy="168"/>
          </a:xfrm>
          <a:prstGeom prst="straightConnector1">
            <a:avLst/>
          </a:prstGeom>
          <a:solidFill>
            <a:schemeClr val="accent1"/>
          </a:solidFill>
          <a:ln w="38100" cap="flat" cmpd="sng" algn="ctr">
            <a:solidFill>
              <a:srgbClr val="FF6600"/>
            </a:solidFill>
            <a:prstDash val="solid"/>
            <a:round/>
            <a:headEnd type="none" w="sm" len="sm"/>
            <a:tailEnd type="arrow"/>
          </a:ln>
          <a:effectLst/>
        </p:spPr>
      </p:cxnSp>
      <p:cxnSp>
        <p:nvCxnSpPr>
          <p:cNvPr id="54" name="Straight Arrow Connector 53"/>
          <p:cNvCxnSpPr/>
          <p:nvPr/>
        </p:nvCxnSpPr>
        <p:spPr bwMode="auto">
          <a:xfrm rot="10800000">
            <a:off x="2300288" y="5802313"/>
            <a:ext cx="636587" cy="1587"/>
          </a:xfrm>
          <a:prstGeom prst="straightConnector1">
            <a:avLst/>
          </a:prstGeom>
          <a:solidFill>
            <a:schemeClr val="accent1"/>
          </a:solidFill>
          <a:ln w="38100" cap="flat" cmpd="sng" algn="ctr">
            <a:solidFill>
              <a:srgbClr val="FF6600"/>
            </a:solidFill>
            <a:prstDash val="solid"/>
            <a:round/>
            <a:headEnd type="none" w="sm" len="sm"/>
            <a:tailEnd type="arrow"/>
          </a:ln>
          <a:effectLst/>
        </p:spPr>
      </p:cxnSp>
      <p:cxnSp>
        <p:nvCxnSpPr>
          <p:cNvPr id="60" name="Straight Arrow Connector 59"/>
          <p:cNvCxnSpPr/>
          <p:nvPr/>
        </p:nvCxnSpPr>
        <p:spPr bwMode="auto">
          <a:xfrm rot="10800000">
            <a:off x="3848100" y="5802313"/>
            <a:ext cx="636588" cy="1587"/>
          </a:xfrm>
          <a:prstGeom prst="straightConnector1">
            <a:avLst/>
          </a:prstGeom>
          <a:solidFill>
            <a:schemeClr val="accent1"/>
          </a:solidFill>
          <a:ln w="38100" cap="flat" cmpd="sng" algn="ctr">
            <a:solidFill>
              <a:srgbClr val="FF6600"/>
            </a:solidFill>
            <a:prstDash val="solid"/>
            <a:round/>
            <a:headEnd type="none" w="sm" len="sm"/>
            <a:tailEnd type="arrow"/>
          </a:ln>
          <a:effectLst/>
        </p:spPr>
      </p:cxnSp>
      <p:cxnSp>
        <p:nvCxnSpPr>
          <p:cNvPr id="61" name="Straight Arrow Connector 60"/>
          <p:cNvCxnSpPr/>
          <p:nvPr/>
        </p:nvCxnSpPr>
        <p:spPr bwMode="auto">
          <a:xfrm rot="10800000">
            <a:off x="5448300" y="5802313"/>
            <a:ext cx="636588" cy="1587"/>
          </a:xfrm>
          <a:prstGeom prst="straightConnector1">
            <a:avLst/>
          </a:prstGeom>
          <a:solidFill>
            <a:schemeClr val="accent1"/>
          </a:solidFill>
          <a:ln w="38100" cap="flat" cmpd="sng" algn="ctr">
            <a:solidFill>
              <a:srgbClr val="FF6600"/>
            </a:solidFill>
            <a:prstDash val="solid"/>
            <a:round/>
            <a:headEnd type="none" w="sm" len="sm"/>
            <a:tailEnd type="arrow"/>
          </a:ln>
          <a:effectLst/>
        </p:spPr>
      </p:cxnSp>
      <p:sp>
        <p:nvSpPr>
          <p:cNvPr id="37910" name="TextBox 66"/>
          <p:cNvSpPr txBox="1">
            <a:spLocks noChangeArrowheads="1"/>
          </p:cNvSpPr>
          <p:nvPr/>
        </p:nvSpPr>
        <p:spPr bwMode="auto">
          <a:xfrm>
            <a:off x="1567736" y="3435350"/>
            <a:ext cx="2412840" cy="1015663"/>
          </a:xfrm>
          <a:prstGeom prst="rect">
            <a:avLst/>
          </a:prstGeom>
          <a:solidFill>
            <a:srgbClr val="0000CC"/>
          </a:solidFill>
          <a:ln w="9525">
            <a:noFill/>
            <a:miter lim="800000"/>
            <a:headEnd/>
            <a:tailEnd/>
          </a:ln>
        </p:spPr>
        <p:txBody>
          <a:bodyPr wrap="none">
            <a:spAutoFit/>
          </a:bodyPr>
          <a:lstStyle/>
          <a:p>
            <a:pPr algn="ctr"/>
            <a:r>
              <a:rPr lang="en-US" sz="2000" dirty="0">
                <a:latin typeface="Bradley Hand ITC" pitchFamily="66" charset="0"/>
              </a:rPr>
              <a:t>IMPLEMENTATION</a:t>
            </a:r>
          </a:p>
          <a:p>
            <a:pPr algn="ctr"/>
            <a:r>
              <a:rPr lang="en-US" sz="2000" dirty="0">
                <a:latin typeface="Bradley Hand ITC" pitchFamily="66" charset="0"/>
              </a:rPr>
              <a:t>ABSTRACTION</a:t>
            </a:r>
          </a:p>
          <a:p>
            <a:pPr algn="ctr"/>
            <a:r>
              <a:rPr lang="en-US" sz="2000" dirty="0">
                <a:latin typeface="Bradley Hand ITC" pitchFamily="66" charset="0"/>
              </a:rPr>
              <a:t>LEVEL</a:t>
            </a:r>
          </a:p>
        </p:txBody>
      </p:sp>
      <p:sp>
        <p:nvSpPr>
          <p:cNvPr id="37911" name="TextBox 67"/>
          <p:cNvSpPr txBox="1">
            <a:spLocks noChangeArrowheads="1"/>
          </p:cNvSpPr>
          <p:nvPr/>
        </p:nvSpPr>
        <p:spPr bwMode="auto">
          <a:xfrm>
            <a:off x="6085427" y="2524125"/>
            <a:ext cx="1989647" cy="1015663"/>
          </a:xfrm>
          <a:prstGeom prst="rect">
            <a:avLst/>
          </a:prstGeom>
          <a:solidFill>
            <a:srgbClr val="0000CC"/>
          </a:solidFill>
          <a:ln w="9525">
            <a:noFill/>
            <a:miter lim="800000"/>
            <a:headEnd/>
            <a:tailEnd/>
          </a:ln>
        </p:spPr>
        <p:txBody>
          <a:bodyPr wrap="none">
            <a:spAutoFit/>
          </a:bodyPr>
          <a:lstStyle/>
          <a:p>
            <a:pPr algn="ctr"/>
            <a:r>
              <a:rPr lang="en-US" sz="2000">
                <a:latin typeface="Bradley Hand ITC" pitchFamily="66" charset="0"/>
              </a:rPr>
              <a:t>DESIGN</a:t>
            </a:r>
          </a:p>
          <a:p>
            <a:pPr algn="ctr"/>
            <a:r>
              <a:rPr lang="en-US" sz="2000">
                <a:latin typeface="Bradley Hand ITC" pitchFamily="66" charset="0"/>
              </a:rPr>
              <a:t>ABSTRACTION</a:t>
            </a:r>
          </a:p>
          <a:p>
            <a:pPr algn="ctr"/>
            <a:r>
              <a:rPr lang="en-US" sz="2000">
                <a:latin typeface="Bradley Hand ITC" pitchFamily="66" charset="0"/>
              </a:rPr>
              <a:t>LEVEL</a:t>
            </a:r>
          </a:p>
        </p:txBody>
      </p:sp>
      <p:cxnSp>
        <p:nvCxnSpPr>
          <p:cNvPr id="20" name="Shape 19"/>
          <p:cNvCxnSpPr>
            <a:stCxn id="37897" idx="3"/>
            <a:endCxn id="37898" idx="0"/>
          </p:cNvCxnSpPr>
          <p:nvPr/>
        </p:nvCxnSpPr>
        <p:spPr bwMode="auto">
          <a:xfrm>
            <a:off x="7583488" y="1479382"/>
            <a:ext cx="667544" cy="2473493"/>
          </a:xfrm>
          <a:prstGeom prst="curvedConnector2">
            <a:avLst/>
          </a:prstGeom>
          <a:solidFill>
            <a:schemeClr val="accent1"/>
          </a:solidFill>
          <a:ln w="38100" cap="flat" cmpd="sng" algn="ctr">
            <a:solidFill>
              <a:srgbClr val="FF6600"/>
            </a:solidFill>
            <a:prstDash val="solid"/>
            <a:round/>
            <a:headEnd type="none" w="sm" len="sm"/>
            <a:tailEnd type="arrow"/>
          </a:ln>
          <a:effectLst/>
        </p:spPr>
      </p:cxnSp>
      <p:cxnSp>
        <p:nvCxnSpPr>
          <p:cNvPr id="37913" name="Straight Connector 62"/>
          <p:cNvCxnSpPr>
            <a:cxnSpLocks noChangeShapeType="1"/>
          </p:cNvCxnSpPr>
          <p:nvPr/>
        </p:nvCxnSpPr>
        <p:spPr bwMode="auto">
          <a:xfrm>
            <a:off x="149225" y="3481388"/>
            <a:ext cx="8845550" cy="1587"/>
          </a:xfrm>
          <a:prstGeom prst="line">
            <a:avLst/>
          </a:prstGeom>
          <a:noFill/>
          <a:ln w="57150" algn="ctr">
            <a:solidFill>
              <a:srgbClr val="FF0066"/>
            </a:solidFill>
            <a:prstDash val="sysDot"/>
            <a:round/>
            <a:headEnd type="none" w="sm" len="sm"/>
            <a:tailEnd type="none" w="sm" len="sm"/>
          </a:ln>
        </p:spPr>
      </p:cxnSp>
      <p:sp>
        <p:nvSpPr>
          <p:cNvPr id="39" name="TextBox 38"/>
          <p:cNvSpPr txBox="1"/>
          <p:nvPr/>
        </p:nvSpPr>
        <p:spPr>
          <a:xfrm>
            <a:off x="661714" y="2057400"/>
            <a:ext cx="1008609" cy="400110"/>
          </a:xfrm>
          <a:prstGeom prst="rect">
            <a:avLst/>
          </a:prstGeom>
          <a:solidFill>
            <a:schemeClr val="bg1">
              <a:lumMod val="75000"/>
            </a:schemeClr>
          </a:solidFill>
          <a:ln w="19050">
            <a:solidFill>
              <a:srgbClr val="FF0000"/>
            </a:solidFill>
          </a:ln>
        </p:spPr>
        <p:txBody>
          <a:bodyPr wrap="none">
            <a:spAutoFit/>
          </a:bodyPr>
          <a:lstStyle/>
          <a:p>
            <a:pPr algn="ctr">
              <a:defRPr/>
            </a:pPr>
            <a:r>
              <a:rPr lang="en-US" sz="2000" dirty="0">
                <a:solidFill>
                  <a:schemeClr val="tx1"/>
                </a:solidFill>
              </a:rPr>
              <a:t>analysis</a:t>
            </a:r>
          </a:p>
        </p:txBody>
      </p:sp>
      <p:sp>
        <p:nvSpPr>
          <p:cNvPr id="41" name="TextBox 40"/>
          <p:cNvSpPr txBox="1"/>
          <p:nvPr/>
        </p:nvSpPr>
        <p:spPr>
          <a:xfrm>
            <a:off x="2835594" y="960438"/>
            <a:ext cx="1050288" cy="400110"/>
          </a:xfrm>
          <a:prstGeom prst="rect">
            <a:avLst/>
          </a:prstGeom>
          <a:solidFill>
            <a:schemeClr val="bg1">
              <a:lumMod val="75000"/>
            </a:schemeClr>
          </a:solidFill>
          <a:ln w="19050">
            <a:solidFill>
              <a:srgbClr val="FF0000"/>
            </a:solidFill>
          </a:ln>
        </p:spPr>
        <p:txBody>
          <a:bodyPr wrap="none">
            <a:spAutoFit/>
          </a:bodyPr>
          <a:lstStyle/>
          <a:p>
            <a:pPr algn="ctr">
              <a:defRPr/>
            </a:pPr>
            <a:r>
              <a:rPr lang="en-US" sz="2000" dirty="0">
                <a:solidFill>
                  <a:schemeClr val="tx1"/>
                </a:solidFill>
              </a:rPr>
              <a:t>criterion</a:t>
            </a:r>
          </a:p>
        </p:txBody>
      </p:sp>
      <p:sp>
        <p:nvSpPr>
          <p:cNvPr id="42" name="TextBox 41"/>
          <p:cNvSpPr txBox="1"/>
          <p:nvPr/>
        </p:nvSpPr>
        <p:spPr>
          <a:xfrm>
            <a:off x="4713321" y="960438"/>
            <a:ext cx="780983" cy="400110"/>
          </a:xfrm>
          <a:prstGeom prst="rect">
            <a:avLst/>
          </a:prstGeom>
          <a:solidFill>
            <a:schemeClr val="bg1">
              <a:lumMod val="75000"/>
            </a:schemeClr>
          </a:solidFill>
          <a:ln w="19050">
            <a:solidFill>
              <a:srgbClr val="FF0000"/>
            </a:solidFill>
          </a:ln>
        </p:spPr>
        <p:txBody>
          <a:bodyPr wrap="none">
            <a:spAutoFit/>
          </a:bodyPr>
          <a:lstStyle/>
          <a:p>
            <a:pPr algn="ctr">
              <a:defRPr/>
            </a:pPr>
            <a:r>
              <a:rPr lang="en-US" sz="2000" dirty="0">
                <a:solidFill>
                  <a:schemeClr val="tx1"/>
                </a:solidFill>
              </a:rPr>
              <a:t>refine</a:t>
            </a:r>
          </a:p>
        </p:txBody>
      </p:sp>
      <p:sp>
        <p:nvSpPr>
          <p:cNvPr id="43" name="TextBox 42"/>
          <p:cNvSpPr txBox="1"/>
          <p:nvPr/>
        </p:nvSpPr>
        <p:spPr>
          <a:xfrm>
            <a:off x="7659205" y="1589088"/>
            <a:ext cx="1051890" cy="400110"/>
          </a:xfrm>
          <a:prstGeom prst="rect">
            <a:avLst/>
          </a:prstGeom>
          <a:solidFill>
            <a:schemeClr val="bg1">
              <a:lumMod val="75000"/>
            </a:schemeClr>
          </a:solidFill>
          <a:ln w="19050">
            <a:solidFill>
              <a:srgbClr val="FF0000"/>
            </a:solidFill>
          </a:ln>
        </p:spPr>
        <p:txBody>
          <a:bodyPr wrap="none">
            <a:spAutoFit/>
          </a:bodyPr>
          <a:lstStyle/>
          <a:p>
            <a:pPr algn="ctr">
              <a:defRPr/>
            </a:pPr>
            <a:r>
              <a:rPr lang="en-US" sz="2000" dirty="0">
                <a:solidFill>
                  <a:schemeClr val="tx1"/>
                </a:solidFill>
              </a:rPr>
              <a:t>generate</a:t>
            </a:r>
          </a:p>
        </p:txBody>
      </p:sp>
      <p:sp>
        <p:nvSpPr>
          <p:cNvPr id="44" name="TextBox 43"/>
          <p:cNvSpPr txBox="1"/>
          <p:nvPr/>
        </p:nvSpPr>
        <p:spPr>
          <a:xfrm>
            <a:off x="7383463" y="5038725"/>
            <a:ext cx="1138237" cy="1014413"/>
          </a:xfrm>
          <a:prstGeom prst="rect">
            <a:avLst/>
          </a:prstGeom>
          <a:solidFill>
            <a:schemeClr val="bg1">
              <a:lumMod val="50000"/>
            </a:schemeClr>
          </a:solidFill>
          <a:ln w="19050">
            <a:solidFill>
              <a:srgbClr val="FF0000"/>
            </a:solidFill>
          </a:ln>
        </p:spPr>
        <p:txBody>
          <a:bodyPr wrap="none">
            <a:spAutoFit/>
          </a:bodyPr>
          <a:lstStyle/>
          <a:p>
            <a:pPr algn="ctr">
              <a:defRPr/>
            </a:pPr>
            <a:r>
              <a:rPr lang="en-US" sz="2000" dirty="0">
                <a:solidFill>
                  <a:schemeClr val="tx1"/>
                </a:solidFill>
              </a:rPr>
              <a:t>prefix</a:t>
            </a:r>
          </a:p>
          <a:p>
            <a:pPr algn="ctr">
              <a:defRPr/>
            </a:pPr>
            <a:r>
              <a:rPr lang="en-US" sz="2000" dirty="0">
                <a:solidFill>
                  <a:schemeClr val="tx1"/>
                </a:solidFill>
              </a:rPr>
              <a:t>postfix</a:t>
            </a:r>
          </a:p>
          <a:p>
            <a:pPr algn="ctr">
              <a:defRPr/>
            </a:pPr>
            <a:r>
              <a:rPr lang="en-US" sz="2000" dirty="0">
                <a:solidFill>
                  <a:schemeClr val="tx1"/>
                </a:solidFill>
              </a:rPr>
              <a:t>expected</a:t>
            </a:r>
          </a:p>
        </p:txBody>
      </p:sp>
      <p:sp>
        <p:nvSpPr>
          <p:cNvPr id="45" name="TextBox 44"/>
          <p:cNvSpPr txBox="1"/>
          <p:nvPr/>
        </p:nvSpPr>
        <p:spPr>
          <a:xfrm>
            <a:off x="5213320" y="5167313"/>
            <a:ext cx="1122423" cy="400110"/>
          </a:xfrm>
          <a:prstGeom prst="rect">
            <a:avLst/>
          </a:prstGeom>
          <a:solidFill>
            <a:schemeClr val="bg1">
              <a:lumMod val="50000"/>
            </a:schemeClr>
          </a:solidFill>
          <a:ln w="19050">
            <a:solidFill>
              <a:srgbClr val="FF0000"/>
            </a:solidFill>
          </a:ln>
        </p:spPr>
        <p:txBody>
          <a:bodyPr wrap="none">
            <a:spAutoFit/>
          </a:bodyPr>
          <a:lstStyle/>
          <a:p>
            <a:pPr algn="ctr">
              <a:defRPr/>
            </a:pPr>
            <a:r>
              <a:rPr lang="en-US" sz="2000" dirty="0">
                <a:solidFill>
                  <a:schemeClr val="tx1"/>
                </a:solidFill>
              </a:rPr>
              <a:t>automate</a:t>
            </a:r>
          </a:p>
        </p:txBody>
      </p:sp>
      <p:sp>
        <p:nvSpPr>
          <p:cNvPr id="46" name="TextBox 45"/>
          <p:cNvSpPr txBox="1"/>
          <p:nvPr/>
        </p:nvSpPr>
        <p:spPr>
          <a:xfrm>
            <a:off x="3733800" y="5126038"/>
            <a:ext cx="995363" cy="400050"/>
          </a:xfrm>
          <a:prstGeom prst="rect">
            <a:avLst/>
          </a:prstGeom>
          <a:solidFill>
            <a:schemeClr val="bg1">
              <a:lumMod val="50000"/>
            </a:schemeClr>
          </a:solidFill>
          <a:ln w="19050">
            <a:solidFill>
              <a:srgbClr val="FF0000"/>
            </a:solidFill>
          </a:ln>
        </p:spPr>
        <p:txBody>
          <a:bodyPr wrap="none">
            <a:spAutoFit/>
          </a:bodyPr>
          <a:lstStyle/>
          <a:p>
            <a:pPr algn="ctr">
              <a:defRPr/>
            </a:pPr>
            <a:r>
              <a:rPr lang="en-US" sz="2000" dirty="0">
                <a:solidFill>
                  <a:schemeClr val="tx1"/>
                </a:solidFill>
              </a:rPr>
              <a:t>execute</a:t>
            </a:r>
          </a:p>
        </p:txBody>
      </p:sp>
      <p:sp>
        <p:nvSpPr>
          <p:cNvPr id="47" name="TextBox 46"/>
          <p:cNvSpPr txBox="1"/>
          <p:nvPr/>
        </p:nvSpPr>
        <p:spPr>
          <a:xfrm>
            <a:off x="2246694" y="5153025"/>
            <a:ext cx="1037463" cy="400110"/>
          </a:xfrm>
          <a:prstGeom prst="rect">
            <a:avLst/>
          </a:prstGeom>
          <a:solidFill>
            <a:schemeClr val="bg1">
              <a:lumMod val="50000"/>
            </a:schemeClr>
          </a:solidFill>
          <a:ln w="19050">
            <a:solidFill>
              <a:srgbClr val="FF0000"/>
            </a:solidFill>
          </a:ln>
        </p:spPr>
        <p:txBody>
          <a:bodyPr wrap="none">
            <a:spAutoFit/>
          </a:bodyPr>
          <a:lstStyle/>
          <a:p>
            <a:pPr algn="ctr">
              <a:defRPr/>
            </a:pPr>
            <a:r>
              <a:rPr lang="en-US" sz="2000" dirty="0">
                <a:solidFill>
                  <a:schemeClr val="tx1"/>
                </a:solidFill>
              </a:rPr>
              <a:t>evaluate</a:t>
            </a:r>
          </a:p>
        </p:txBody>
      </p:sp>
      <p:cxnSp>
        <p:nvCxnSpPr>
          <p:cNvPr id="37922" name="Curved Connector 15"/>
          <p:cNvCxnSpPr>
            <a:cxnSpLocks noChangeShapeType="1"/>
            <a:endCxn id="37923" idx="1"/>
          </p:cNvCxnSpPr>
          <p:nvPr/>
        </p:nvCxnSpPr>
        <p:spPr bwMode="auto">
          <a:xfrm flipV="1">
            <a:off x="1122363" y="2431981"/>
            <a:ext cx="2100262" cy="1143070"/>
          </a:xfrm>
          <a:prstGeom prst="curvedConnector3">
            <a:avLst>
              <a:gd name="adj1" fmla="val 50000"/>
            </a:avLst>
          </a:prstGeom>
          <a:noFill/>
          <a:ln w="38100" algn="ctr">
            <a:solidFill>
              <a:srgbClr val="FF6600"/>
            </a:solidFill>
            <a:round/>
            <a:headEnd type="none" w="sm" len="sm"/>
            <a:tailEnd type="arrow" w="med" len="med"/>
          </a:ln>
        </p:spPr>
      </p:cxnSp>
      <p:sp>
        <p:nvSpPr>
          <p:cNvPr id="37923" name="TextBox 34"/>
          <p:cNvSpPr txBox="1">
            <a:spLocks noChangeArrowheads="1"/>
          </p:cNvSpPr>
          <p:nvPr/>
        </p:nvSpPr>
        <p:spPr bwMode="auto">
          <a:xfrm>
            <a:off x="3222625" y="2078038"/>
            <a:ext cx="1801813" cy="707886"/>
          </a:xfrm>
          <a:prstGeom prst="rect">
            <a:avLst/>
          </a:prstGeom>
          <a:noFill/>
          <a:ln w="9525">
            <a:noFill/>
            <a:miter lim="800000"/>
            <a:headEnd/>
            <a:tailEnd/>
          </a:ln>
        </p:spPr>
        <p:txBody>
          <a:bodyPr>
            <a:spAutoFit/>
          </a:bodyPr>
          <a:lstStyle/>
          <a:p>
            <a:pPr algn="ctr"/>
            <a:r>
              <a:rPr lang="en-US" sz="2000" dirty="0">
                <a:solidFill>
                  <a:schemeClr val="tx2"/>
                </a:solidFill>
                <a:latin typeface="Comic Sans MS" pitchFamily="66" charset="0"/>
                <a:cs typeface="Shruti" pitchFamily="2"/>
              </a:rPr>
              <a:t>test requirements</a:t>
            </a:r>
          </a:p>
        </p:txBody>
      </p:sp>
      <p:sp>
        <p:nvSpPr>
          <p:cNvPr id="36" name="TextBox 35"/>
          <p:cNvSpPr txBox="1"/>
          <p:nvPr/>
        </p:nvSpPr>
        <p:spPr>
          <a:xfrm>
            <a:off x="1665288" y="2532063"/>
            <a:ext cx="1285875" cy="707886"/>
          </a:xfrm>
          <a:prstGeom prst="rect">
            <a:avLst/>
          </a:prstGeom>
          <a:solidFill>
            <a:schemeClr val="bg1">
              <a:lumMod val="75000"/>
            </a:schemeClr>
          </a:solidFill>
          <a:ln w="19050">
            <a:solidFill>
              <a:srgbClr val="FF0000"/>
            </a:solidFill>
          </a:ln>
        </p:spPr>
        <p:txBody>
          <a:bodyPr>
            <a:spAutoFit/>
          </a:bodyPr>
          <a:lstStyle/>
          <a:p>
            <a:pPr algn="ctr">
              <a:defRPr/>
            </a:pPr>
            <a:r>
              <a:rPr lang="en-US" sz="2000" dirty="0" smtClean="0">
                <a:solidFill>
                  <a:schemeClr val="tx1"/>
                </a:solidFill>
              </a:rPr>
              <a:t>human based</a:t>
            </a:r>
            <a:endParaRPr lang="en-US" sz="2000" dirty="0">
              <a:solidFill>
                <a:schemeClr val="tx1"/>
              </a:solidFill>
            </a:endParaRPr>
          </a:p>
        </p:txBody>
      </p:sp>
      <p:cxnSp>
        <p:nvCxnSpPr>
          <p:cNvPr id="37925" name="Curved Connector 15"/>
          <p:cNvCxnSpPr>
            <a:cxnSpLocks noChangeShapeType="1"/>
            <a:stCxn id="37923" idx="3"/>
            <a:endCxn id="37897" idx="1"/>
          </p:cNvCxnSpPr>
          <p:nvPr/>
        </p:nvCxnSpPr>
        <p:spPr bwMode="auto">
          <a:xfrm flipV="1">
            <a:off x="5024438" y="1479382"/>
            <a:ext cx="539750" cy="952599"/>
          </a:xfrm>
          <a:prstGeom prst="curvedConnector3">
            <a:avLst>
              <a:gd name="adj1" fmla="val 50000"/>
            </a:avLst>
          </a:prstGeom>
          <a:noFill/>
          <a:ln w="38100" algn="ctr">
            <a:solidFill>
              <a:srgbClr val="FF6600"/>
            </a:solidFill>
            <a:round/>
            <a:headEnd type="none" w="sm" len="sm"/>
            <a:tailEnd type="arrow" w="med" len="med"/>
          </a:ln>
        </p:spPr>
      </p:cxnSp>
      <p:grpSp>
        <p:nvGrpSpPr>
          <p:cNvPr id="2" name="Group 47"/>
          <p:cNvGrpSpPr>
            <a:grpSpLocks/>
          </p:cNvGrpSpPr>
          <p:nvPr/>
        </p:nvGrpSpPr>
        <p:grpSpPr bwMode="auto">
          <a:xfrm>
            <a:off x="3041650" y="2562225"/>
            <a:ext cx="4600575" cy="2070100"/>
            <a:chOff x="3041822" y="2562130"/>
            <a:chExt cx="4600955" cy="2069438"/>
          </a:xfrm>
        </p:grpSpPr>
        <p:sp>
          <p:nvSpPr>
            <p:cNvPr id="49" name="Left Brace 48"/>
            <p:cNvSpPr/>
            <p:nvPr/>
          </p:nvSpPr>
          <p:spPr>
            <a:xfrm rot="4719087">
              <a:off x="4974912" y="1963702"/>
              <a:ext cx="734777" cy="4600955"/>
            </a:xfrm>
            <a:prstGeom prst="leftBrace">
              <a:avLst>
                <a:gd name="adj1" fmla="val 8333"/>
                <a:gd name="adj2" fmla="val 49690"/>
              </a:avLst>
            </a:prstGeom>
            <a:ln w="38100">
              <a:solidFill>
                <a:srgbClr val="FF7C8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3" name="Group 89"/>
            <p:cNvGrpSpPr>
              <a:grpSpLocks/>
            </p:cNvGrpSpPr>
            <p:nvPr/>
          </p:nvGrpSpPr>
          <p:grpSpPr bwMode="auto">
            <a:xfrm rot="-677690">
              <a:off x="4562954" y="2562130"/>
              <a:ext cx="999582" cy="1367073"/>
              <a:chOff x="4698749" y="2544024"/>
              <a:chExt cx="999582" cy="1367073"/>
            </a:xfrm>
          </p:grpSpPr>
          <p:sp>
            <p:nvSpPr>
              <p:cNvPr id="52" name="Freeform 51"/>
              <p:cNvSpPr/>
              <p:nvPr/>
            </p:nvSpPr>
            <p:spPr>
              <a:xfrm>
                <a:off x="5284738" y="2648014"/>
                <a:ext cx="411196" cy="1245789"/>
              </a:xfrm>
              <a:custGeom>
                <a:avLst/>
                <a:gdLst>
                  <a:gd name="connsiteX0" fmla="*/ 0 w 411108"/>
                  <a:gd name="connsiteY0" fmla="*/ 1252009 h 1252009"/>
                  <a:gd name="connsiteX1" fmla="*/ 9054 w 411108"/>
                  <a:gd name="connsiteY1" fmla="*/ 790282 h 1252009"/>
                  <a:gd name="connsiteX2" fmla="*/ 18107 w 411108"/>
                  <a:gd name="connsiteY2" fmla="*/ 672587 h 1252009"/>
                  <a:gd name="connsiteX3" fmla="*/ 45268 w 411108"/>
                  <a:gd name="connsiteY3" fmla="*/ 582053 h 1252009"/>
                  <a:gd name="connsiteX4" fmla="*/ 63375 w 411108"/>
                  <a:gd name="connsiteY4" fmla="*/ 518678 h 1252009"/>
                  <a:gd name="connsiteX5" fmla="*/ 99588 w 411108"/>
                  <a:gd name="connsiteY5" fmla="*/ 455304 h 1252009"/>
                  <a:gd name="connsiteX6" fmla="*/ 108642 w 411108"/>
                  <a:gd name="connsiteY6" fmla="*/ 428144 h 1252009"/>
                  <a:gd name="connsiteX7" fmla="*/ 135802 w 411108"/>
                  <a:gd name="connsiteY7" fmla="*/ 391930 h 1252009"/>
                  <a:gd name="connsiteX8" fmla="*/ 181070 w 411108"/>
                  <a:gd name="connsiteY8" fmla="*/ 328556 h 1252009"/>
                  <a:gd name="connsiteX9" fmla="*/ 244444 w 411108"/>
                  <a:gd name="connsiteY9" fmla="*/ 228967 h 1252009"/>
                  <a:gd name="connsiteX10" fmla="*/ 325925 w 411108"/>
                  <a:gd name="connsiteY10" fmla="*/ 111272 h 1252009"/>
                  <a:gd name="connsiteX11" fmla="*/ 353085 w 411108"/>
                  <a:gd name="connsiteY11" fmla="*/ 75059 h 1252009"/>
                  <a:gd name="connsiteX12" fmla="*/ 371192 w 411108"/>
                  <a:gd name="connsiteY12" fmla="*/ 47898 h 1252009"/>
                  <a:gd name="connsiteX13" fmla="*/ 407406 w 411108"/>
                  <a:gd name="connsiteY13" fmla="*/ 2631 h 1252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1108" h="1252009">
                    <a:moveTo>
                      <a:pt x="0" y="1252009"/>
                    </a:moveTo>
                    <a:cubicBezTo>
                      <a:pt x="3018" y="1098100"/>
                      <a:pt x="4246" y="944145"/>
                      <a:pt x="9054" y="790282"/>
                    </a:cubicBezTo>
                    <a:cubicBezTo>
                      <a:pt x="10283" y="750954"/>
                      <a:pt x="13510" y="711665"/>
                      <a:pt x="18107" y="672587"/>
                    </a:cubicBezTo>
                    <a:cubicBezTo>
                      <a:pt x="21300" y="645447"/>
                      <a:pt x="39317" y="605857"/>
                      <a:pt x="45268" y="582053"/>
                    </a:cubicBezTo>
                    <a:cubicBezTo>
                      <a:pt x="48170" y="570445"/>
                      <a:pt x="56879" y="531670"/>
                      <a:pt x="63375" y="518678"/>
                    </a:cubicBezTo>
                    <a:cubicBezTo>
                      <a:pt x="74256" y="496916"/>
                      <a:pt x="88707" y="477066"/>
                      <a:pt x="99588" y="455304"/>
                    </a:cubicBezTo>
                    <a:cubicBezTo>
                      <a:pt x="103856" y="446768"/>
                      <a:pt x="103907" y="436430"/>
                      <a:pt x="108642" y="428144"/>
                    </a:cubicBezTo>
                    <a:cubicBezTo>
                      <a:pt x="116128" y="415043"/>
                      <a:pt x="127805" y="404726"/>
                      <a:pt x="135802" y="391930"/>
                    </a:cubicBezTo>
                    <a:cubicBezTo>
                      <a:pt x="175521" y="328378"/>
                      <a:pt x="129294" y="380330"/>
                      <a:pt x="181070" y="328556"/>
                    </a:cubicBezTo>
                    <a:cubicBezTo>
                      <a:pt x="204412" y="258524"/>
                      <a:pt x="169387" y="354063"/>
                      <a:pt x="244444" y="228967"/>
                    </a:cubicBezTo>
                    <a:cubicBezTo>
                      <a:pt x="287130" y="157823"/>
                      <a:pt x="261047" y="197776"/>
                      <a:pt x="325925" y="111272"/>
                    </a:cubicBezTo>
                    <a:cubicBezTo>
                      <a:pt x="334978" y="99201"/>
                      <a:pt x="344715" y="87614"/>
                      <a:pt x="353085" y="75059"/>
                    </a:cubicBezTo>
                    <a:cubicBezTo>
                      <a:pt x="359121" y="66005"/>
                      <a:pt x="364226" y="56257"/>
                      <a:pt x="371192" y="47898"/>
                    </a:cubicBezTo>
                    <a:cubicBezTo>
                      <a:pt x="411108" y="0"/>
                      <a:pt x="388420" y="40605"/>
                      <a:pt x="407406" y="2631"/>
                    </a:cubicBezTo>
                  </a:path>
                </a:pathLst>
              </a:custGeom>
              <a:ln w="38100">
                <a:solidFill>
                  <a:srgbClr val="FF7C8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5" name="Freeform 54"/>
              <p:cNvSpPr/>
              <p:nvPr/>
            </p:nvSpPr>
            <p:spPr>
              <a:xfrm flipH="1">
                <a:off x="4693427" y="2736167"/>
                <a:ext cx="592187" cy="1123591"/>
              </a:xfrm>
              <a:custGeom>
                <a:avLst/>
                <a:gdLst>
                  <a:gd name="connsiteX0" fmla="*/ 0 w 411108"/>
                  <a:gd name="connsiteY0" fmla="*/ 1252009 h 1252009"/>
                  <a:gd name="connsiteX1" fmla="*/ 9054 w 411108"/>
                  <a:gd name="connsiteY1" fmla="*/ 790282 h 1252009"/>
                  <a:gd name="connsiteX2" fmla="*/ 18107 w 411108"/>
                  <a:gd name="connsiteY2" fmla="*/ 672587 h 1252009"/>
                  <a:gd name="connsiteX3" fmla="*/ 45268 w 411108"/>
                  <a:gd name="connsiteY3" fmla="*/ 582053 h 1252009"/>
                  <a:gd name="connsiteX4" fmla="*/ 63375 w 411108"/>
                  <a:gd name="connsiteY4" fmla="*/ 518678 h 1252009"/>
                  <a:gd name="connsiteX5" fmla="*/ 99588 w 411108"/>
                  <a:gd name="connsiteY5" fmla="*/ 455304 h 1252009"/>
                  <a:gd name="connsiteX6" fmla="*/ 108642 w 411108"/>
                  <a:gd name="connsiteY6" fmla="*/ 428144 h 1252009"/>
                  <a:gd name="connsiteX7" fmla="*/ 135802 w 411108"/>
                  <a:gd name="connsiteY7" fmla="*/ 391930 h 1252009"/>
                  <a:gd name="connsiteX8" fmla="*/ 181070 w 411108"/>
                  <a:gd name="connsiteY8" fmla="*/ 328556 h 1252009"/>
                  <a:gd name="connsiteX9" fmla="*/ 244444 w 411108"/>
                  <a:gd name="connsiteY9" fmla="*/ 228967 h 1252009"/>
                  <a:gd name="connsiteX10" fmla="*/ 325925 w 411108"/>
                  <a:gd name="connsiteY10" fmla="*/ 111272 h 1252009"/>
                  <a:gd name="connsiteX11" fmla="*/ 353085 w 411108"/>
                  <a:gd name="connsiteY11" fmla="*/ 75059 h 1252009"/>
                  <a:gd name="connsiteX12" fmla="*/ 371192 w 411108"/>
                  <a:gd name="connsiteY12" fmla="*/ 47898 h 1252009"/>
                  <a:gd name="connsiteX13" fmla="*/ 407406 w 411108"/>
                  <a:gd name="connsiteY13" fmla="*/ 2631 h 1252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1108" h="1252009">
                    <a:moveTo>
                      <a:pt x="0" y="1252009"/>
                    </a:moveTo>
                    <a:cubicBezTo>
                      <a:pt x="3018" y="1098100"/>
                      <a:pt x="4246" y="944145"/>
                      <a:pt x="9054" y="790282"/>
                    </a:cubicBezTo>
                    <a:cubicBezTo>
                      <a:pt x="10283" y="750954"/>
                      <a:pt x="13510" y="711665"/>
                      <a:pt x="18107" y="672587"/>
                    </a:cubicBezTo>
                    <a:cubicBezTo>
                      <a:pt x="21300" y="645447"/>
                      <a:pt x="39317" y="605857"/>
                      <a:pt x="45268" y="582053"/>
                    </a:cubicBezTo>
                    <a:cubicBezTo>
                      <a:pt x="48170" y="570445"/>
                      <a:pt x="56879" y="531670"/>
                      <a:pt x="63375" y="518678"/>
                    </a:cubicBezTo>
                    <a:cubicBezTo>
                      <a:pt x="74256" y="496916"/>
                      <a:pt x="88707" y="477066"/>
                      <a:pt x="99588" y="455304"/>
                    </a:cubicBezTo>
                    <a:cubicBezTo>
                      <a:pt x="103856" y="446768"/>
                      <a:pt x="103907" y="436430"/>
                      <a:pt x="108642" y="428144"/>
                    </a:cubicBezTo>
                    <a:cubicBezTo>
                      <a:pt x="116128" y="415043"/>
                      <a:pt x="127805" y="404726"/>
                      <a:pt x="135802" y="391930"/>
                    </a:cubicBezTo>
                    <a:cubicBezTo>
                      <a:pt x="175521" y="328378"/>
                      <a:pt x="129294" y="380330"/>
                      <a:pt x="181070" y="328556"/>
                    </a:cubicBezTo>
                    <a:cubicBezTo>
                      <a:pt x="204412" y="258524"/>
                      <a:pt x="169387" y="354063"/>
                      <a:pt x="244444" y="228967"/>
                    </a:cubicBezTo>
                    <a:cubicBezTo>
                      <a:pt x="287130" y="157823"/>
                      <a:pt x="261047" y="197776"/>
                      <a:pt x="325925" y="111272"/>
                    </a:cubicBezTo>
                    <a:cubicBezTo>
                      <a:pt x="334978" y="99201"/>
                      <a:pt x="344715" y="87614"/>
                      <a:pt x="353085" y="75059"/>
                    </a:cubicBezTo>
                    <a:cubicBezTo>
                      <a:pt x="359121" y="66005"/>
                      <a:pt x="364226" y="56257"/>
                      <a:pt x="371192" y="47898"/>
                    </a:cubicBezTo>
                    <a:cubicBezTo>
                      <a:pt x="411108" y="0"/>
                      <a:pt x="388420" y="40605"/>
                      <a:pt x="407406" y="2631"/>
                    </a:cubicBezTo>
                  </a:path>
                </a:pathLst>
              </a:custGeom>
              <a:ln w="38100">
                <a:solidFill>
                  <a:srgbClr val="FF7C8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56" name="Straight Arrow Connector 55"/>
              <p:cNvCxnSpPr>
                <a:stCxn id="52" idx="0"/>
              </p:cNvCxnSpPr>
              <p:nvPr/>
            </p:nvCxnSpPr>
            <p:spPr>
              <a:xfrm flipH="1" flipV="1">
                <a:off x="5236895" y="2535201"/>
                <a:ext cx="46041" cy="1363226"/>
              </a:xfrm>
              <a:prstGeom prst="straightConnector1">
                <a:avLst/>
              </a:prstGeom>
              <a:ln w="38100">
                <a:solidFill>
                  <a:srgbClr val="FF7C80"/>
                </a:solidFill>
                <a:tailEnd type="arrow"/>
              </a:ln>
            </p:spPr>
            <p:style>
              <a:lnRef idx="1">
                <a:schemeClr val="accent1"/>
              </a:lnRef>
              <a:fillRef idx="0">
                <a:schemeClr val="accent1"/>
              </a:fillRef>
              <a:effectRef idx="0">
                <a:schemeClr val="accent1"/>
              </a:effectRef>
              <a:fontRef idx="minor">
                <a:schemeClr val="tx1"/>
              </a:fontRef>
            </p:style>
          </p:cxnSp>
        </p:grpSp>
      </p:grpSp>
      <p:sp>
        <p:nvSpPr>
          <p:cNvPr id="57" name="TextBox 56"/>
          <p:cNvSpPr txBox="1"/>
          <p:nvPr/>
        </p:nvSpPr>
        <p:spPr>
          <a:xfrm rot="21030169">
            <a:off x="4832350" y="4314825"/>
            <a:ext cx="1166813" cy="400050"/>
          </a:xfrm>
          <a:prstGeom prst="rect">
            <a:avLst/>
          </a:prstGeom>
          <a:solidFill>
            <a:schemeClr val="bg1">
              <a:lumMod val="50000"/>
            </a:schemeClr>
          </a:solidFill>
          <a:ln w="19050">
            <a:solidFill>
              <a:srgbClr val="FF0000"/>
            </a:solidFill>
          </a:ln>
        </p:spPr>
        <p:txBody>
          <a:bodyPr wrap="none">
            <a:spAutoFit/>
          </a:bodyPr>
          <a:lstStyle/>
          <a:p>
            <a:pPr algn="ctr">
              <a:defRPr/>
            </a:pPr>
            <a:r>
              <a:rPr lang="en-US" dirty="0">
                <a:solidFill>
                  <a:schemeClr val="tx1"/>
                </a:solidFill>
              </a:rPr>
              <a:t>feedback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dissolv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dissolv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dissolv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dissolve">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dissolve">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dissolve">
                                      <p:cBhvr>
                                        <p:cTn id="37" dur="5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dissolve">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dissolve">
                                      <p:cBhvr>
                                        <p:cTn id="47" dur="500"/>
                                        <p:tgtEl>
                                          <p:spTgt spid="47"/>
                                        </p:tgtEl>
                                      </p:cBhvr>
                                    </p:animEffect>
                                  </p:childTnLst>
                                </p:cTn>
                              </p:par>
                            </p:childTnLst>
                          </p:cTn>
                        </p:par>
                        <p:par>
                          <p:cTn id="48" fill="hold">
                            <p:stCondLst>
                              <p:cond delay="500"/>
                            </p:stCondLst>
                            <p:childTnLst>
                              <p:par>
                                <p:cTn id="49" presetID="22" presetClass="entr" presetSubtype="4"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ipe(down)">
                                      <p:cBhvr>
                                        <p:cTn id="51" dur="1000"/>
                                        <p:tgtEl>
                                          <p:spTgt spid="2"/>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dissolve">
                                      <p:cBhvr>
                                        <p:cTn id="5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P spid="42" grpId="0" animBg="1"/>
      <p:bldP spid="43" grpId="0" animBg="1"/>
      <p:bldP spid="44" grpId="0" animBg="1"/>
      <p:bldP spid="45" grpId="0" animBg="1"/>
      <p:bldP spid="46" grpId="0" animBg="1"/>
      <p:bldP spid="47" grpId="0" animBg="1"/>
      <p:bldP spid="3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z="3200" dirty="0" smtClean="0"/>
              <a:t>Model-Driven Test Design </a:t>
            </a:r>
            <a:r>
              <a:rPr lang="en-US" dirty="0" smtClean="0"/>
              <a:t>– Activities</a:t>
            </a:r>
          </a:p>
        </p:txBody>
      </p:sp>
      <p:sp>
        <p:nvSpPr>
          <p:cNvPr id="38915" name="Date Placeholder 3"/>
          <p:cNvSpPr>
            <a:spLocks noGrp="1"/>
          </p:cNvSpPr>
          <p:nvPr>
            <p:ph type="dt" sz="quarter" idx="10"/>
          </p:nvPr>
        </p:nvSpPr>
        <p:spPr>
          <a:noFill/>
        </p:spPr>
        <p:txBody>
          <a:bodyPr/>
          <a:lstStyle/>
          <a:p>
            <a:r>
              <a:rPr lang="en-US" smtClean="0"/>
              <a:t>GTAC, October 2010</a:t>
            </a:r>
            <a:endParaRPr lang="en-US" u="sng" smtClean="0"/>
          </a:p>
        </p:txBody>
      </p:sp>
      <p:sp>
        <p:nvSpPr>
          <p:cNvPr id="38916" name="Footer Placeholder 4"/>
          <p:cNvSpPr>
            <a:spLocks noGrp="1"/>
          </p:cNvSpPr>
          <p:nvPr>
            <p:ph type="ftr" sz="quarter" idx="11"/>
          </p:nvPr>
        </p:nvSpPr>
        <p:spPr>
          <a:noFill/>
        </p:spPr>
        <p:txBody>
          <a:bodyPr/>
          <a:lstStyle/>
          <a:p>
            <a:r>
              <a:rPr lang="en-US" smtClean="0"/>
              <a:t>©  Jeff Offutt</a:t>
            </a:r>
          </a:p>
        </p:txBody>
      </p:sp>
      <p:sp>
        <p:nvSpPr>
          <p:cNvPr id="38917" name="Slide Number Placeholder 5"/>
          <p:cNvSpPr>
            <a:spLocks noGrp="1"/>
          </p:cNvSpPr>
          <p:nvPr>
            <p:ph type="sldNum" sz="quarter" idx="12"/>
          </p:nvPr>
        </p:nvSpPr>
        <p:spPr>
          <a:noFill/>
        </p:spPr>
        <p:txBody>
          <a:bodyPr/>
          <a:lstStyle/>
          <a:p>
            <a:fld id="{02349818-F513-458D-85C1-4727EB5CE3AF}" type="slidenum">
              <a:rPr lang="en-US" smtClean="0"/>
              <a:pPr/>
              <a:t>8</a:t>
            </a:fld>
            <a:endParaRPr lang="en-US" smtClean="0"/>
          </a:p>
        </p:txBody>
      </p:sp>
      <p:sp>
        <p:nvSpPr>
          <p:cNvPr id="38918" name="TextBox 6"/>
          <p:cNvSpPr txBox="1">
            <a:spLocks noChangeArrowheads="1"/>
          </p:cNvSpPr>
          <p:nvPr/>
        </p:nvSpPr>
        <p:spPr bwMode="auto">
          <a:xfrm>
            <a:off x="103188" y="3597275"/>
            <a:ext cx="1382712" cy="707886"/>
          </a:xfrm>
          <a:prstGeom prst="rect">
            <a:avLst/>
          </a:prstGeom>
          <a:noFill/>
          <a:ln w="9525">
            <a:noFill/>
            <a:miter lim="800000"/>
            <a:headEnd/>
            <a:tailEnd/>
          </a:ln>
        </p:spPr>
        <p:txBody>
          <a:bodyPr>
            <a:spAutoFit/>
          </a:bodyPr>
          <a:lstStyle/>
          <a:p>
            <a:pPr algn="ctr"/>
            <a:r>
              <a:rPr lang="en-US" sz="2000" b="1" dirty="0">
                <a:solidFill>
                  <a:schemeClr val="tx2"/>
                </a:solidFill>
                <a:latin typeface="Comic Sans MS" pitchFamily="66" charset="0"/>
                <a:cs typeface="Shruti" pitchFamily="2"/>
              </a:rPr>
              <a:t>software artifact</a:t>
            </a:r>
          </a:p>
        </p:txBody>
      </p:sp>
      <p:sp>
        <p:nvSpPr>
          <p:cNvPr id="38919" name="TextBox 7"/>
          <p:cNvSpPr txBox="1">
            <a:spLocks noChangeArrowheads="1"/>
          </p:cNvSpPr>
          <p:nvPr/>
        </p:nvSpPr>
        <p:spPr bwMode="auto">
          <a:xfrm>
            <a:off x="1703388" y="1125538"/>
            <a:ext cx="1382712" cy="708025"/>
          </a:xfrm>
          <a:prstGeom prst="rect">
            <a:avLst/>
          </a:prstGeom>
          <a:noFill/>
          <a:ln w="9525">
            <a:noFill/>
            <a:miter lim="800000"/>
            <a:headEnd/>
            <a:tailEnd/>
          </a:ln>
        </p:spPr>
        <p:txBody>
          <a:bodyPr>
            <a:spAutoFit/>
          </a:bodyPr>
          <a:lstStyle/>
          <a:p>
            <a:pPr algn="ctr"/>
            <a:r>
              <a:rPr lang="en-US" sz="2000" b="1">
                <a:solidFill>
                  <a:schemeClr val="tx2"/>
                </a:solidFill>
                <a:latin typeface="Comic Sans MS" pitchFamily="66" charset="0"/>
                <a:cs typeface="Shruti" pitchFamily="2"/>
              </a:rPr>
              <a:t>model / structure</a:t>
            </a:r>
          </a:p>
        </p:txBody>
      </p:sp>
      <p:sp>
        <p:nvSpPr>
          <p:cNvPr id="38920" name="TextBox 8"/>
          <p:cNvSpPr txBox="1">
            <a:spLocks noChangeArrowheads="1"/>
          </p:cNvSpPr>
          <p:nvPr/>
        </p:nvSpPr>
        <p:spPr bwMode="auto">
          <a:xfrm>
            <a:off x="3303588" y="1125538"/>
            <a:ext cx="1801812" cy="708025"/>
          </a:xfrm>
          <a:prstGeom prst="rect">
            <a:avLst/>
          </a:prstGeom>
          <a:noFill/>
          <a:ln w="9525">
            <a:noFill/>
            <a:miter lim="800000"/>
            <a:headEnd/>
            <a:tailEnd/>
          </a:ln>
        </p:spPr>
        <p:txBody>
          <a:bodyPr>
            <a:spAutoFit/>
          </a:bodyPr>
          <a:lstStyle/>
          <a:p>
            <a:pPr algn="ctr"/>
            <a:r>
              <a:rPr lang="en-US" sz="2000" b="1">
                <a:solidFill>
                  <a:schemeClr val="tx2"/>
                </a:solidFill>
                <a:latin typeface="Comic Sans MS" pitchFamily="66" charset="0"/>
                <a:cs typeface="Shruti" pitchFamily="2"/>
              </a:rPr>
              <a:t>test requirements</a:t>
            </a:r>
          </a:p>
        </p:txBody>
      </p:sp>
      <p:sp>
        <p:nvSpPr>
          <p:cNvPr id="38921" name="TextBox 9"/>
          <p:cNvSpPr txBox="1">
            <a:spLocks noChangeArrowheads="1"/>
          </p:cNvSpPr>
          <p:nvPr/>
        </p:nvSpPr>
        <p:spPr bwMode="auto">
          <a:xfrm>
            <a:off x="5322888" y="971550"/>
            <a:ext cx="2019300" cy="1016000"/>
          </a:xfrm>
          <a:prstGeom prst="rect">
            <a:avLst/>
          </a:prstGeom>
          <a:noFill/>
          <a:ln w="9525">
            <a:noFill/>
            <a:miter lim="800000"/>
            <a:headEnd/>
            <a:tailEnd/>
          </a:ln>
        </p:spPr>
        <p:txBody>
          <a:bodyPr>
            <a:spAutoFit/>
          </a:bodyPr>
          <a:lstStyle/>
          <a:p>
            <a:pPr algn="ctr"/>
            <a:r>
              <a:rPr lang="en-US" sz="2000" b="1">
                <a:solidFill>
                  <a:schemeClr val="tx2"/>
                </a:solidFill>
                <a:latin typeface="Comic Sans MS" pitchFamily="66" charset="0"/>
                <a:cs typeface="Shruti" pitchFamily="2"/>
              </a:rPr>
              <a:t>refined requirements / test specs</a:t>
            </a:r>
          </a:p>
        </p:txBody>
      </p:sp>
      <p:sp>
        <p:nvSpPr>
          <p:cNvPr id="38922" name="TextBox 10"/>
          <p:cNvSpPr txBox="1">
            <a:spLocks noChangeArrowheads="1"/>
          </p:cNvSpPr>
          <p:nvPr/>
        </p:nvSpPr>
        <p:spPr bwMode="auto">
          <a:xfrm>
            <a:off x="7559675" y="3597275"/>
            <a:ext cx="1382713" cy="708025"/>
          </a:xfrm>
          <a:prstGeom prst="rect">
            <a:avLst/>
          </a:prstGeom>
          <a:noFill/>
          <a:ln w="9525">
            <a:noFill/>
            <a:miter lim="800000"/>
            <a:headEnd/>
            <a:tailEnd/>
          </a:ln>
        </p:spPr>
        <p:txBody>
          <a:bodyPr>
            <a:spAutoFit/>
          </a:bodyPr>
          <a:lstStyle/>
          <a:p>
            <a:pPr algn="ctr"/>
            <a:r>
              <a:rPr lang="en-US" sz="2000" b="1">
                <a:solidFill>
                  <a:schemeClr val="tx2"/>
                </a:solidFill>
                <a:latin typeface="Comic Sans MS" pitchFamily="66" charset="0"/>
                <a:cs typeface="Shruti" pitchFamily="2"/>
              </a:rPr>
              <a:t>input values</a:t>
            </a:r>
          </a:p>
        </p:txBody>
      </p:sp>
      <p:sp>
        <p:nvSpPr>
          <p:cNvPr id="38923" name="TextBox 11"/>
          <p:cNvSpPr txBox="1">
            <a:spLocks noChangeArrowheads="1"/>
          </p:cNvSpPr>
          <p:nvPr/>
        </p:nvSpPr>
        <p:spPr bwMode="auto">
          <a:xfrm>
            <a:off x="6000750" y="5132388"/>
            <a:ext cx="1001713" cy="707886"/>
          </a:xfrm>
          <a:prstGeom prst="rect">
            <a:avLst/>
          </a:prstGeom>
          <a:noFill/>
          <a:ln w="3175">
            <a:noFill/>
            <a:miter lim="800000"/>
            <a:headEnd/>
            <a:tailEnd/>
          </a:ln>
        </p:spPr>
        <p:txBody>
          <a:bodyPr>
            <a:spAutoFit/>
          </a:bodyPr>
          <a:lstStyle/>
          <a:p>
            <a:pPr algn="ctr"/>
            <a:r>
              <a:rPr lang="en-US" sz="2000" b="1">
                <a:solidFill>
                  <a:schemeClr val="tx2"/>
                </a:solidFill>
                <a:latin typeface="Comic Sans MS" pitchFamily="66" charset="0"/>
                <a:cs typeface="Shruti" pitchFamily="2"/>
              </a:rPr>
              <a:t>test cases</a:t>
            </a:r>
          </a:p>
        </p:txBody>
      </p:sp>
      <p:sp>
        <p:nvSpPr>
          <p:cNvPr id="38924" name="TextBox 12"/>
          <p:cNvSpPr txBox="1">
            <a:spLocks noChangeArrowheads="1"/>
          </p:cNvSpPr>
          <p:nvPr/>
        </p:nvSpPr>
        <p:spPr bwMode="auto">
          <a:xfrm>
            <a:off x="4406900" y="5132388"/>
            <a:ext cx="1146175" cy="707886"/>
          </a:xfrm>
          <a:prstGeom prst="rect">
            <a:avLst/>
          </a:prstGeom>
          <a:noFill/>
          <a:ln w="3175">
            <a:noFill/>
            <a:miter lim="800000"/>
            <a:headEnd/>
            <a:tailEnd/>
          </a:ln>
        </p:spPr>
        <p:txBody>
          <a:bodyPr>
            <a:spAutoFit/>
          </a:bodyPr>
          <a:lstStyle/>
          <a:p>
            <a:pPr algn="ctr"/>
            <a:r>
              <a:rPr lang="en-US" sz="2000" b="1">
                <a:solidFill>
                  <a:schemeClr val="tx2"/>
                </a:solidFill>
                <a:latin typeface="Comic Sans MS" pitchFamily="66" charset="0"/>
                <a:cs typeface="Shruti" pitchFamily="2"/>
              </a:rPr>
              <a:t>test scripts</a:t>
            </a:r>
          </a:p>
        </p:txBody>
      </p:sp>
      <p:sp>
        <p:nvSpPr>
          <p:cNvPr id="38925" name="TextBox 13"/>
          <p:cNvSpPr txBox="1">
            <a:spLocks noChangeArrowheads="1"/>
          </p:cNvSpPr>
          <p:nvPr/>
        </p:nvSpPr>
        <p:spPr bwMode="auto">
          <a:xfrm>
            <a:off x="2813050" y="5132388"/>
            <a:ext cx="1146175" cy="707886"/>
          </a:xfrm>
          <a:prstGeom prst="rect">
            <a:avLst/>
          </a:prstGeom>
          <a:noFill/>
          <a:ln w="3175">
            <a:noFill/>
            <a:miter lim="800000"/>
            <a:headEnd/>
            <a:tailEnd/>
          </a:ln>
        </p:spPr>
        <p:txBody>
          <a:bodyPr>
            <a:spAutoFit/>
          </a:bodyPr>
          <a:lstStyle/>
          <a:p>
            <a:pPr algn="ctr"/>
            <a:r>
              <a:rPr lang="en-US" sz="2000" b="1">
                <a:solidFill>
                  <a:schemeClr val="tx2"/>
                </a:solidFill>
                <a:latin typeface="Comic Sans MS" pitchFamily="66" charset="0"/>
                <a:cs typeface="Shruti" pitchFamily="2"/>
              </a:rPr>
              <a:t>test results</a:t>
            </a:r>
          </a:p>
        </p:txBody>
      </p:sp>
      <p:cxnSp>
        <p:nvCxnSpPr>
          <p:cNvPr id="16" name="Curved Connector 15"/>
          <p:cNvCxnSpPr>
            <a:stCxn id="38918" idx="0"/>
            <a:endCxn id="38919" idx="1"/>
          </p:cNvCxnSpPr>
          <p:nvPr/>
        </p:nvCxnSpPr>
        <p:spPr bwMode="auto">
          <a:xfrm rot="5400000" flipH="1" flipV="1">
            <a:off x="190104" y="2083991"/>
            <a:ext cx="2117724" cy="908844"/>
          </a:xfrm>
          <a:prstGeom prst="curvedConnector2">
            <a:avLst/>
          </a:prstGeom>
          <a:solidFill>
            <a:schemeClr val="accent1"/>
          </a:solidFill>
          <a:ln w="38100" cap="flat" cmpd="sng" algn="ctr">
            <a:solidFill>
              <a:srgbClr val="FF7C80"/>
            </a:solidFill>
            <a:prstDash val="solid"/>
            <a:round/>
            <a:headEnd type="none" w="sm" len="sm"/>
            <a:tailEnd type="arrow"/>
          </a:ln>
          <a:effectLst/>
        </p:spPr>
      </p:cxnSp>
      <p:cxnSp>
        <p:nvCxnSpPr>
          <p:cNvPr id="25" name="Shape 24"/>
          <p:cNvCxnSpPr>
            <a:stCxn id="38922" idx="2"/>
            <a:endCxn id="38923" idx="3"/>
          </p:cNvCxnSpPr>
          <p:nvPr/>
        </p:nvCxnSpPr>
        <p:spPr bwMode="auto">
          <a:xfrm rot="5400000">
            <a:off x="7036233" y="4271531"/>
            <a:ext cx="1181031" cy="1248569"/>
          </a:xfrm>
          <a:prstGeom prst="curvedConnector2">
            <a:avLst/>
          </a:prstGeom>
          <a:solidFill>
            <a:schemeClr val="accent1"/>
          </a:solidFill>
          <a:ln w="38100" cap="flat" cmpd="sng" algn="ctr">
            <a:solidFill>
              <a:srgbClr val="FF7C80"/>
            </a:solidFill>
            <a:prstDash val="solid"/>
            <a:round/>
            <a:headEnd type="none" w="sm" len="sm"/>
            <a:tailEnd type="arrow"/>
          </a:ln>
          <a:effectLst/>
        </p:spPr>
      </p:cxnSp>
      <p:sp>
        <p:nvSpPr>
          <p:cNvPr id="38928" name="TextBox 25"/>
          <p:cNvSpPr txBox="1">
            <a:spLocks noChangeArrowheads="1"/>
          </p:cNvSpPr>
          <p:nvPr/>
        </p:nvSpPr>
        <p:spPr bwMode="auto">
          <a:xfrm>
            <a:off x="1230313" y="5132388"/>
            <a:ext cx="1135062" cy="707886"/>
          </a:xfrm>
          <a:prstGeom prst="rect">
            <a:avLst/>
          </a:prstGeom>
          <a:noFill/>
          <a:ln w="3175">
            <a:noFill/>
            <a:miter lim="800000"/>
            <a:headEnd/>
            <a:tailEnd/>
          </a:ln>
        </p:spPr>
        <p:txBody>
          <a:bodyPr>
            <a:spAutoFit/>
          </a:bodyPr>
          <a:lstStyle/>
          <a:p>
            <a:pPr algn="ctr"/>
            <a:r>
              <a:rPr lang="en-US" sz="2000" b="1">
                <a:solidFill>
                  <a:schemeClr val="tx2"/>
                </a:solidFill>
                <a:latin typeface="Comic Sans MS" pitchFamily="66" charset="0"/>
                <a:cs typeface="Shruti" pitchFamily="2"/>
              </a:rPr>
              <a:t>pass / fail</a:t>
            </a:r>
          </a:p>
        </p:txBody>
      </p:sp>
      <p:cxnSp>
        <p:nvCxnSpPr>
          <p:cNvPr id="50" name="Straight Arrow Connector 49"/>
          <p:cNvCxnSpPr/>
          <p:nvPr/>
        </p:nvCxnSpPr>
        <p:spPr bwMode="auto">
          <a:xfrm flipV="1">
            <a:off x="3005138" y="1479550"/>
            <a:ext cx="519112" cy="0"/>
          </a:xfrm>
          <a:prstGeom prst="straightConnector1">
            <a:avLst/>
          </a:prstGeom>
          <a:solidFill>
            <a:schemeClr val="accent1"/>
          </a:solidFill>
          <a:ln w="38100" cap="flat" cmpd="sng" algn="ctr">
            <a:solidFill>
              <a:srgbClr val="FF7C80"/>
            </a:solidFill>
            <a:prstDash val="solid"/>
            <a:round/>
            <a:headEnd type="none" w="sm" len="sm"/>
            <a:tailEnd type="arrow"/>
          </a:ln>
          <a:effectLst/>
        </p:spPr>
      </p:cxnSp>
      <p:cxnSp>
        <p:nvCxnSpPr>
          <p:cNvPr id="53" name="Straight Arrow Connector 52"/>
          <p:cNvCxnSpPr/>
          <p:nvPr/>
        </p:nvCxnSpPr>
        <p:spPr bwMode="auto">
          <a:xfrm flipV="1">
            <a:off x="4876800" y="1479550"/>
            <a:ext cx="519113" cy="0"/>
          </a:xfrm>
          <a:prstGeom prst="straightConnector1">
            <a:avLst/>
          </a:prstGeom>
          <a:solidFill>
            <a:schemeClr val="accent1"/>
          </a:solidFill>
          <a:ln w="38100" cap="flat" cmpd="sng" algn="ctr">
            <a:solidFill>
              <a:srgbClr val="FF7C80"/>
            </a:solidFill>
            <a:prstDash val="solid"/>
            <a:round/>
            <a:headEnd type="none" w="sm" len="sm"/>
            <a:tailEnd type="arrow"/>
          </a:ln>
          <a:effectLst/>
        </p:spPr>
      </p:cxnSp>
      <p:cxnSp>
        <p:nvCxnSpPr>
          <p:cNvPr id="54" name="Straight Arrow Connector 53"/>
          <p:cNvCxnSpPr/>
          <p:nvPr/>
        </p:nvCxnSpPr>
        <p:spPr bwMode="auto">
          <a:xfrm rot="10800000">
            <a:off x="2300288" y="5484813"/>
            <a:ext cx="636587" cy="1587"/>
          </a:xfrm>
          <a:prstGeom prst="straightConnector1">
            <a:avLst/>
          </a:prstGeom>
          <a:solidFill>
            <a:schemeClr val="accent1"/>
          </a:solidFill>
          <a:ln w="38100" cap="flat" cmpd="sng" algn="ctr">
            <a:solidFill>
              <a:srgbClr val="FF7C80"/>
            </a:solidFill>
            <a:prstDash val="solid"/>
            <a:round/>
            <a:headEnd type="none" w="sm" len="sm"/>
            <a:tailEnd type="arrow"/>
          </a:ln>
          <a:effectLst/>
        </p:spPr>
      </p:cxnSp>
      <p:cxnSp>
        <p:nvCxnSpPr>
          <p:cNvPr id="60" name="Straight Arrow Connector 59"/>
          <p:cNvCxnSpPr/>
          <p:nvPr/>
        </p:nvCxnSpPr>
        <p:spPr bwMode="auto">
          <a:xfrm rot="10800000">
            <a:off x="3848100" y="5484813"/>
            <a:ext cx="636588" cy="1587"/>
          </a:xfrm>
          <a:prstGeom prst="straightConnector1">
            <a:avLst/>
          </a:prstGeom>
          <a:solidFill>
            <a:schemeClr val="accent1"/>
          </a:solidFill>
          <a:ln w="38100" cap="flat" cmpd="sng" algn="ctr">
            <a:solidFill>
              <a:srgbClr val="FF7C80"/>
            </a:solidFill>
            <a:prstDash val="solid"/>
            <a:round/>
            <a:headEnd type="none" w="sm" len="sm"/>
            <a:tailEnd type="arrow"/>
          </a:ln>
          <a:effectLst/>
        </p:spPr>
      </p:cxnSp>
      <p:cxnSp>
        <p:nvCxnSpPr>
          <p:cNvPr id="61" name="Straight Arrow Connector 60"/>
          <p:cNvCxnSpPr/>
          <p:nvPr/>
        </p:nvCxnSpPr>
        <p:spPr bwMode="auto">
          <a:xfrm rot="10800000">
            <a:off x="5448300" y="5484813"/>
            <a:ext cx="636588" cy="1587"/>
          </a:xfrm>
          <a:prstGeom prst="straightConnector1">
            <a:avLst/>
          </a:prstGeom>
          <a:solidFill>
            <a:schemeClr val="accent1"/>
          </a:solidFill>
          <a:ln w="38100" cap="flat" cmpd="sng" algn="ctr">
            <a:solidFill>
              <a:srgbClr val="FF7C80"/>
            </a:solidFill>
            <a:prstDash val="solid"/>
            <a:round/>
            <a:headEnd type="none" w="sm" len="sm"/>
            <a:tailEnd type="arrow"/>
          </a:ln>
          <a:effectLst/>
        </p:spPr>
      </p:cxnSp>
      <p:sp>
        <p:nvSpPr>
          <p:cNvPr id="38934" name="TextBox 66"/>
          <p:cNvSpPr txBox="1">
            <a:spLocks noChangeArrowheads="1"/>
          </p:cNvSpPr>
          <p:nvPr/>
        </p:nvSpPr>
        <p:spPr bwMode="auto">
          <a:xfrm>
            <a:off x="1567736" y="3028950"/>
            <a:ext cx="2412840" cy="1015663"/>
          </a:xfrm>
          <a:prstGeom prst="rect">
            <a:avLst/>
          </a:prstGeom>
          <a:solidFill>
            <a:srgbClr val="0000CC"/>
          </a:solidFill>
          <a:ln w="9525">
            <a:noFill/>
            <a:miter lim="800000"/>
            <a:headEnd/>
            <a:tailEnd/>
          </a:ln>
        </p:spPr>
        <p:txBody>
          <a:bodyPr wrap="none">
            <a:spAutoFit/>
          </a:bodyPr>
          <a:lstStyle/>
          <a:p>
            <a:pPr algn="ctr"/>
            <a:r>
              <a:rPr lang="en-US" sz="2000" b="1" dirty="0">
                <a:solidFill>
                  <a:schemeClr val="tx2"/>
                </a:solidFill>
                <a:latin typeface="Bradley Hand ITC" pitchFamily="66" charset="0"/>
              </a:rPr>
              <a:t>IMPLEMENTATION</a:t>
            </a:r>
          </a:p>
          <a:p>
            <a:pPr algn="ctr"/>
            <a:r>
              <a:rPr lang="en-US" sz="2000" b="1" dirty="0">
                <a:solidFill>
                  <a:schemeClr val="tx2"/>
                </a:solidFill>
                <a:latin typeface="Bradley Hand ITC" pitchFamily="66" charset="0"/>
              </a:rPr>
              <a:t>ABSTRACTION</a:t>
            </a:r>
          </a:p>
          <a:p>
            <a:pPr algn="ctr"/>
            <a:r>
              <a:rPr lang="en-US" sz="2000" b="1" dirty="0">
                <a:solidFill>
                  <a:schemeClr val="tx2"/>
                </a:solidFill>
                <a:latin typeface="Bradley Hand ITC" pitchFamily="66" charset="0"/>
              </a:rPr>
              <a:t>LEVEL</a:t>
            </a:r>
          </a:p>
        </p:txBody>
      </p:sp>
      <p:sp>
        <p:nvSpPr>
          <p:cNvPr id="38935" name="TextBox 67"/>
          <p:cNvSpPr txBox="1">
            <a:spLocks noChangeArrowheads="1"/>
          </p:cNvSpPr>
          <p:nvPr/>
        </p:nvSpPr>
        <p:spPr bwMode="auto">
          <a:xfrm>
            <a:off x="6084625" y="2117725"/>
            <a:ext cx="1991251" cy="1015663"/>
          </a:xfrm>
          <a:prstGeom prst="rect">
            <a:avLst/>
          </a:prstGeom>
          <a:solidFill>
            <a:srgbClr val="0000CC"/>
          </a:solidFill>
          <a:ln w="9525">
            <a:noFill/>
            <a:miter lim="800000"/>
            <a:headEnd/>
            <a:tailEnd/>
          </a:ln>
        </p:spPr>
        <p:txBody>
          <a:bodyPr wrap="none">
            <a:spAutoFit/>
          </a:bodyPr>
          <a:lstStyle/>
          <a:p>
            <a:pPr algn="ctr"/>
            <a:r>
              <a:rPr lang="en-US" sz="2000" b="1" dirty="0">
                <a:solidFill>
                  <a:schemeClr val="tx2"/>
                </a:solidFill>
                <a:latin typeface="Bradley Hand ITC" pitchFamily="66" charset="0"/>
              </a:rPr>
              <a:t>DESIGN</a:t>
            </a:r>
          </a:p>
          <a:p>
            <a:pPr algn="ctr"/>
            <a:r>
              <a:rPr lang="en-US" sz="2000" b="1" dirty="0">
                <a:solidFill>
                  <a:schemeClr val="tx2"/>
                </a:solidFill>
                <a:latin typeface="Bradley Hand ITC" pitchFamily="66" charset="0"/>
              </a:rPr>
              <a:t>ABSTRACTION</a:t>
            </a:r>
          </a:p>
          <a:p>
            <a:pPr algn="ctr"/>
            <a:r>
              <a:rPr lang="en-US" sz="2000" b="1" dirty="0">
                <a:solidFill>
                  <a:schemeClr val="tx2"/>
                </a:solidFill>
                <a:latin typeface="Bradley Hand ITC" pitchFamily="66" charset="0"/>
              </a:rPr>
              <a:t>LEVEL</a:t>
            </a:r>
          </a:p>
        </p:txBody>
      </p:sp>
      <p:cxnSp>
        <p:nvCxnSpPr>
          <p:cNvPr id="20" name="Shape 19"/>
          <p:cNvCxnSpPr>
            <a:stCxn id="38921" idx="3"/>
            <a:endCxn id="38922" idx="0"/>
          </p:cNvCxnSpPr>
          <p:nvPr/>
        </p:nvCxnSpPr>
        <p:spPr bwMode="auto">
          <a:xfrm>
            <a:off x="7342188" y="1479550"/>
            <a:ext cx="908050" cy="2117725"/>
          </a:xfrm>
          <a:prstGeom prst="curvedConnector2">
            <a:avLst/>
          </a:prstGeom>
          <a:solidFill>
            <a:schemeClr val="accent1"/>
          </a:solidFill>
          <a:ln w="38100" cap="flat" cmpd="sng" algn="ctr">
            <a:solidFill>
              <a:srgbClr val="FF7C80"/>
            </a:solidFill>
            <a:prstDash val="solid"/>
            <a:round/>
            <a:headEnd type="none" w="sm" len="sm"/>
            <a:tailEnd type="arrow"/>
          </a:ln>
          <a:effectLst/>
        </p:spPr>
      </p:cxnSp>
      <p:cxnSp>
        <p:nvCxnSpPr>
          <p:cNvPr id="38937" name="Straight Connector 62"/>
          <p:cNvCxnSpPr>
            <a:cxnSpLocks noChangeShapeType="1"/>
          </p:cNvCxnSpPr>
          <p:nvPr/>
        </p:nvCxnSpPr>
        <p:spPr bwMode="auto">
          <a:xfrm>
            <a:off x="149225" y="3074988"/>
            <a:ext cx="8845550" cy="1587"/>
          </a:xfrm>
          <a:prstGeom prst="line">
            <a:avLst/>
          </a:prstGeom>
          <a:noFill/>
          <a:ln w="57150" algn="ctr">
            <a:solidFill>
              <a:srgbClr val="FF0066"/>
            </a:solidFill>
            <a:prstDash val="sysDot"/>
            <a:round/>
            <a:headEnd type="none" w="sm" len="sm"/>
            <a:tailEnd type="none" w="sm" len="sm"/>
          </a:ln>
        </p:spPr>
      </p:cxnSp>
      <p:grpSp>
        <p:nvGrpSpPr>
          <p:cNvPr id="2" name="Group 38"/>
          <p:cNvGrpSpPr>
            <a:grpSpLocks/>
          </p:cNvGrpSpPr>
          <p:nvPr/>
        </p:nvGrpSpPr>
        <p:grpSpPr bwMode="auto">
          <a:xfrm>
            <a:off x="1325563" y="1039813"/>
            <a:ext cx="5967412" cy="1354137"/>
            <a:chOff x="1325880" y="1040130"/>
            <a:chExt cx="5966460" cy="1353205"/>
          </a:xfrm>
        </p:grpSpPr>
        <p:sp>
          <p:nvSpPr>
            <p:cNvPr id="38949" name="Rounded Rectangle 26"/>
            <p:cNvSpPr>
              <a:spLocks noChangeArrowheads="1"/>
            </p:cNvSpPr>
            <p:nvPr/>
          </p:nvSpPr>
          <p:spPr bwMode="auto">
            <a:xfrm>
              <a:off x="1325880" y="1040130"/>
              <a:ext cx="5966460" cy="1337310"/>
            </a:xfrm>
            <a:prstGeom prst="roundRect">
              <a:avLst>
                <a:gd name="adj" fmla="val 16667"/>
              </a:avLst>
            </a:prstGeom>
            <a:solidFill>
              <a:srgbClr val="66CCFF">
                <a:alpha val="30196"/>
              </a:srgbClr>
            </a:solidFill>
            <a:ln w="12700" algn="ctr">
              <a:solidFill>
                <a:schemeClr val="tx1"/>
              </a:solidFill>
              <a:round/>
              <a:headEnd type="none" w="sm" len="sm"/>
              <a:tailEnd type="none" w="sm" len="sm"/>
            </a:ln>
          </p:spPr>
          <p:txBody>
            <a:bodyPr/>
            <a:lstStyle/>
            <a:p>
              <a:endParaRPr lang="en-US"/>
            </a:p>
          </p:txBody>
        </p:sp>
        <p:sp>
          <p:nvSpPr>
            <p:cNvPr id="28" name="TextBox 27"/>
            <p:cNvSpPr txBox="1"/>
            <p:nvPr/>
          </p:nvSpPr>
          <p:spPr>
            <a:xfrm>
              <a:off x="3465489" y="1931691"/>
              <a:ext cx="1687243" cy="461644"/>
            </a:xfrm>
            <a:prstGeom prst="rect">
              <a:avLst/>
            </a:prstGeom>
            <a:noFill/>
          </p:spPr>
          <p:txBody>
            <a:bodyPr wrap="none">
              <a:spAutoFit/>
            </a:bodyPr>
            <a:lstStyle/>
            <a:p>
              <a:pPr>
                <a:defRPr/>
              </a:pPr>
              <a:r>
                <a:rPr lang="en-US" sz="2400" dirty="0">
                  <a:solidFill>
                    <a:srgbClr val="FF0000"/>
                  </a:solidFill>
                  <a:effectLst>
                    <a:outerShdw blurRad="38100" dist="38100" dir="2700000" algn="tl">
                      <a:srgbClr val="000000">
                        <a:alpha val="43137"/>
                      </a:srgbClr>
                    </a:outerShdw>
                  </a:effectLst>
                </a:rPr>
                <a:t>Test Design</a:t>
              </a:r>
            </a:p>
          </p:txBody>
        </p:sp>
      </p:grpSp>
      <p:grpSp>
        <p:nvGrpSpPr>
          <p:cNvPr id="3" name="Group 37"/>
          <p:cNvGrpSpPr>
            <a:grpSpLocks/>
          </p:cNvGrpSpPr>
          <p:nvPr/>
        </p:nvGrpSpPr>
        <p:grpSpPr bwMode="auto">
          <a:xfrm>
            <a:off x="4397375" y="4079875"/>
            <a:ext cx="4711700" cy="1657350"/>
            <a:chOff x="4396740" y="4080510"/>
            <a:chExt cx="4712970" cy="1657350"/>
          </a:xfrm>
        </p:grpSpPr>
        <p:sp>
          <p:nvSpPr>
            <p:cNvPr id="30" name="Rounded Rectangle 29"/>
            <p:cNvSpPr/>
            <p:nvPr/>
          </p:nvSpPr>
          <p:spPr bwMode="auto">
            <a:xfrm>
              <a:off x="4396740" y="4137660"/>
              <a:ext cx="4712970" cy="1600200"/>
            </a:xfrm>
            <a:prstGeom prst="roundRect">
              <a:avLst/>
            </a:prstGeom>
            <a:solidFill>
              <a:srgbClr val="66CCFF">
                <a:alpha val="30196"/>
              </a:srgbClr>
            </a:solidFill>
            <a:ln w="12700" cap="flat" cmpd="sng" algn="ctr">
              <a:solidFill>
                <a:schemeClr val="tx1"/>
              </a:solidFill>
              <a:prstDash val="solid"/>
              <a:round/>
              <a:headEnd type="none" w="sm" len="sm"/>
              <a:tailEnd type="none" w="sm" len="sm"/>
            </a:ln>
            <a:effectLst/>
            <a:scene3d>
              <a:camera prst="orthographicFront">
                <a:rot lat="0" lon="0" rev="1800000"/>
              </a:camera>
              <a:lightRig rig="threePt" dir="t"/>
            </a:scene3d>
          </p:spPr>
          <p:txBody>
            <a:bodyPr/>
            <a:lstStyle/>
            <a:p>
              <a:pPr>
                <a:defRPr/>
              </a:pPr>
              <a:endParaRPr lang="en-US" dirty="0"/>
            </a:p>
          </p:txBody>
        </p:sp>
        <p:sp>
          <p:nvSpPr>
            <p:cNvPr id="31" name="TextBox 30"/>
            <p:cNvSpPr txBox="1"/>
            <p:nvPr/>
          </p:nvSpPr>
          <p:spPr>
            <a:xfrm>
              <a:off x="5145322" y="4080510"/>
              <a:ext cx="2752808" cy="523220"/>
            </a:xfrm>
            <a:prstGeom prst="rect">
              <a:avLst/>
            </a:prstGeom>
            <a:noFill/>
            <a:scene3d>
              <a:camera prst="orthographicFront">
                <a:rot lat="0" lon="0" rev="1800000"/>
              </a:camera>
              <a:lightRig rig="threePt" dir="t"/>
            </a:scene3d>
          </p:spPr>
          <p:txBody>
            <a:bodyPr>
              <a:spAutoFit/>
            </a:bodyPr>
            <a:lstStyle/>
            <a:p>
              <a:pPr>
                <a:defRPr/>
              </a:pPr>
              <a:r>
                <a:rPr lang="en-US" sz="2800" dirty="0">
                  <a:solidFill>
                    <a:srgbClr val="FF0000"/>
                  </a:solidFill>
                  <a:effectLst>
                    <a:outerShdw blurRad="38100" dist="38100" dir="2700000" algn="tl">
                      <a:srgbClr val="000000">
                        <a:alpha val="43137"/>
                      </a:srgbClr>
                    </a:outerShdw>
                  </a:effectLst>
                </a:rPr>
                <a:t>Test Automation</a:t>
              </a:r>
            </a:p>
          </p:txBody>
        </p:sp>
      </p:grpSp>
      <p:grpSp>
        <p:nvGrpSpPr>
          <p:cNvPr id="4" name="Group 36"/>
          <p:cNvGrpSpPr>
            <a:grpSpLocks/>
          </p:cNvGrpSpPr>
          <p:nvPr/>
        </p:nvGrpSpPr>
        <p:grpSpPr bwMode="auto">
          <a:xfrm>
            <a:off x="2778779" y="5102225"/>
            <a:ext cx="1527175" cy="1423988"/>
            <a:chOff x="2872740" y="5101590"/>
            <a:chExt cx="1527810" cy="1425357"/>
          </a:xfrm>
        </p:grpSpPr>
        <p:sp>
          <p:nvSpPr>
            <p:cNvPr id="38945" name="Rounded Rectangle 31"/>
            <p:cNvSpPr>
              <a:spLocks noChangeArrowheads="1"/>
            </p:cNvSpPr>
            <p:nvPr/>
          </p:nvSpPr>
          <p:spPr bwMode="auto">
            <a:xfrm>
              <a:off x="2907030" y="5101590"/>
              <a:ext cx="1459230" cy="1424940"/>
            </a:xfrm>
            <a:prstGeom prst="roundRect">
              <a:avLst>
                <a:gd name="adj" fmla="val 16667"/>
              </a:avLst>
            </a:prstGeom>
            <a:solidFill>
              <a:srgbClr val="66CCFF">
                <a:alpha val="30196"/>
              </a:srgbClr>
            </a:solidFill>
            <a:ln w="12700" algn="ctr">
              <a:solidFill>
                <a:schemeClr val="tx1"/>
              </a:solidFill>
              <a:round/>
              <a:headEnd type="none" w="sm" len="sm"/>
              <a:tailEnd type="none" w="sm" len="sm"/>
            </a:ln>
          </p:spPr>
          <p:txBody>
            <a:bodyPr/>
            <a:lstStyle/>
            <a:p>
              <a:endParaRPr lang="en-US"/>
            </a:p>
          </p:txBody>
        </p:sp>
        <p:sp>
          <p:nvSpPr>
            <p:cNvPr id="33" name="TextBox 32"/>
            <p:cNvSpPr txBox="1"/>
            <p:nvPr/>
          </p:nvSpPr>
          <p:spPr>
            <a:xfrm>
              <a:off x="2872740" y="5695886"/>
              <a:ext cx="1527810" cy="831061"/>
            </a:xfrm>
            <a:prstGeom prst="rect">
              <a:avLst/>
            </a:prstGeom>
            <a:noFill/>
          </p:spPr>
          <p:txBody>
            <a:bodyPr>
              <a:spAutoFit/>
            </a:bodyPr>
            <a:lstStyle/>
            <a:p>
              <a:pPr algn="ctr">
                <a:defRPr/>
              </a:pPr>
              <a:r>
                <a:rPr lang="en-US" sz="2400" dirty="0">
                  <a:solidFill>
                    <a:srgbClr val="FF0000"/>
                  </a:solidFill>
                  <a:effectLst>
                    <a:outerShdw blurRad="38100" dist="38100" dir="2700000" algn="tl">
                      <a:srgbClr val="000000">
                        <a:alpha val="43137"/>
                      </a:srgbClr>
                    </a:outerShdw>
                  </a:effectLst>
                </a:rPr>
                <a:t>Test Execution</a:t>
              </a:r>
            </a:p>
          </p:txBody>
        </p:sp>
      </p:grpSp>
      <p:grpSp>
        <p:nvGrpSpPr>
          <p:cNvPr id="5" name="Group 35"/>
          <p:cNvGrpSpPr>
            <a:grpSpLocks/>
          </p:cNvGrpSpPr>
          <p:nvPr/>
        </p:nvGrpSpPr>
        <p:grpSpPr bwMode="auto">
          <a:xfrm>
            <a:off x="936625" y="5116513"/>
            <a:ext cx="1624013" cy="1447800"/>
            <a:chOff x="1188720" y="5025390"/>
            <a:chExt cx="1623060" cy="1448217"/>
          </a:xfrm>
        </p:grpSpPr>
        <p:sp>
          <p:nvSpPr>
            <p:cNvPr id="38943" name="Rounded Rectangle 33"/>
            <p:cNvSpPr>
              <a:spLocks noChangeArrowheads="1"/>
            </p:cNvSpPr>
            <p:nvPr/>
          </p:nvSpPr>
          <p:spPr bwMode="auto">
            <a:xfrm>
              <a:off x="1196340" y="5025390"/>
              <a:ext cx="1615440" cy="1424940"/>
            </a:xfrm>
            <a:prstGeom prst="roundRect">
              <a:avLst>
                <a:gd name="adj" fmla="val 16667"/>
              </a:avLst>
            </a:prstGeom>
            <a:solidFill>
              <a:srgbClr val="66CCFF">
                <a:alpha val="30196"/>
              </a:srgbClr>
            </a:solidFill>
            <a:ln w="12700" algn="ctr">
              <a:solidFill>
                <a:schemeClr val="tx1"/>
              </a:solidFill>
              <a:round/>
              <a:headEnd type="none" w="sm" len="sm"/>
              <a:tailEnd type="none" w="sm" len="sm"/>
            </a:ln>
          </p:spPr>
          <p:txBody>
            <a:bodyPr/>
            <a:lstStyle/>
            <a:p>
              <a:endParaRPr lang="en-US"/>
            </a:p>
          </p:txBody>
        </p:sp>
        <p:sp>
          <p:nvSpPr>
            <p:cNvPr id="35" name="TextBox 34"/>
            <p:cNvSpPr txBox="1"/>
            <p:nvPr/>
          </p:nvSpPr>
          <p:spPr>
            <a:xfrm>
              <a:off x="1188720" y="5643105"/>
              <a:ext cx="1623060" cy="830502"/>
            </a:xfrm>
            <a:prstGeom prst="rect">
              <a:avLst/>
            </a:prstGeom>
            <a:noFill/>
          </p:spPr>
          <p:txBody>
            <a:bodyPr>
              <a:spAutoFit/>
            </a:bodyPr>
            <a:lstStyle/>
            <a:p>
              <a:pPr algn="ctr">
                <a:defRPr/>
              </a:pPr>
              <a:r>
                <a:rPr lang="en-US" sz="2400" dirty="0">
                  <a:solidFill>
                    <a:srgbClr val="FF0000"/>
                  </a:solidFill>
                  <a:effectLst>
                    <a:outerShdw blurRad="38100" dist="38100" dir="2700000" algn="tl">
                      <a:srgbClr val="000000">
                        <a:alpha val="43137"/>
                      </a:srgbClr>
                    </a:outerShdw>
                  </a:effectLst>
                </a:rPr>
                <a:t>Test Evaluation</a:t>
              </a:r>
            </a:p>
          </p:txBody>
        </p:sp>
      </p:grpSp>
      <p:sp>
        <p:nvSpPr>
          <p:cNvPr id="40" name="AutoShape 15"/>
          <p:cNvSpPr>
            <a:spLocks noChangeArrowheads="1"/>
          </p:cNvSpPr>
          <p:nvPr/>
        </p:nvSpPr>
        <p:spPr bwMode="auto">
          <a:xfrm>
            <a:off x="1123950" y="2428875"/>
            <a:ext cx="6088063" cy="2154238"/>
          </a:xfrm>
          <a:prstGeom prst="star16">
            <a:avLst>
              <a:gd name="adj" fmla="val 37500"/>
            </a:avLst>
          </a:prstGeom>
          <a:solidFill>
            <a:srgbClr val="FF0000"/>
          </a:solidFill>
          <a:ln w="28575">
            <a:solidFill>
              <a:schemeClr val="tx2"/>
            </a:solidFill>
            <a:miter lim="800000"/>
            <a:headEnd type="none" w="sm" len="sm"/>
            <a:tailEnd type="none" w="sm" len="sm"/>
          </a:ln>
        </p:spPr>
        <p:txBody>
          <a:bodyPr wrap="none" anchor="ctr"/>
          <a:lstStyle/>
          <a:p>
            <a:pPr algn="ctr"/>
            <a:r>
              <a:rPr lang="en-US" sz="2400" b="1" dirty="0">
                <a:solidFill>
                  <a:schemeClr val="tx1"/>
                </a:solidFill>
                <a:latin typeface="Papyrus" pitchFamily="66" charset="0"/>
              </a:rPr>
              <a:t>Raising our abstraction level makes</a:t>
            </a:r>
          </a:p>
          <a:p>
            <a:pPr algn="ctr"/>
            <a:r>
              <a:rPr lang="en-US" sz="2400" b="1" dirty="0">
                <a:solidFill>
                  <a:schemeClr val="tx1"/>
                </a:solidFill>
                <a:latin typeface="Papyrus" pitchFamily="66" charset="0"/>
              </a:rPr>
              <a:t>test design MUCH easier</a:t>
            </a:r>
          </a:p>
        </p:txBody>
      </p:sp>
      <p:cxnSp>
        <p:nvCxnSpPr>
          <p:cNvPr id="39" name="Curved Connector 15"/>
          <p:cNvCxnSpPr>
            <a:cxnSpLocks noChangeShapeType="1"/>
          </p:cNvCxnSpPr>
          <p:nvPr/>
        </p:nvCxnSpPr>
        <p:spPr bwMode="auto">
          <a:xfrm flipV="1">
            <a:off x="1122363" y="1668780"/>
            <a:ext cx="2295207" cy="1906271"/>
          </a:xfrm>
          <a:prstGeom prst="curvedConnector3">
            <a:avLst>
              <a:gd name="adj1" fmla="val 50000"/>
            </a:avLst>
          </a:prstGeom>
          <a:noFill/>
          <a:ln w="38100" algn="ctr">
            <a:solidFill>
              <a:srgbClr val="FF7C80"/>
            </a:solidFill>
            <a:round/>
            <a:headEnd type="none" w="sm" len="sm"/>
            <a:tailEnd type="arrow"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1000" fill="hold"/>
                                        <p:tgtEl>
                                          <p:spTgt spid="40"/>
                                        </p:tgtEl>
                                        <p:attrNameLst>
                                          <p:attrName>ppt_w</p:attrName>
                                        </p:attrNameLst>
                                      </p:cBhvr>
                                      <p:tavLst>
                                        <p:tav tm="0">
                                          <p:val>
                                            <p:strVal val="#ppt_w*0.70"/>
                                          </p:val>
                                        </p:tav>
                                        <p:tav tm="100000">
                                          <p:val>
                                            <p:strVal val="#ppt_w"/>
                                          </p:val>
                                        </p:tav>
                                      </p:tavLst>
                                    </p:anim>
                                    <p:anim calcmode="lin" valueType="num">
                                      <p:cBhvr>
                                        <p:cTn id="28" dur="1000" fill="hold"/>
                                        <p:tgtEl>
                                          <p:spTgt spid="40"/>
                                        </p:tgtEl>
                                        <p:attrNameLst>
                                          <p:attrName>ppt_h</p:attrName>
                                        </p:attrNameLst>
                                      </p:cBhvr>
                                      <p:tavLst>
                                        <p:tav tm="0">
                                          <p:val>
                                            <p:strVal val="#ppt_h"/>
                                          </p:val>
                                        </p:tav>
                                        <p:tav tm="100000">
                                          <p:val>
                                            <p:strVal val="#ppt_h"/>
                                          </p:val>
                                        </p:tav>
                                      </p:tavLst>
                                    </p:anim>
                                    <p:animEffect transition="in" filter="fade">
                                      <p:cBhvr>
                                        <p:cTn id="2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p:cNvSpPr/>
          <p:nvPr/>
        </p:nvSpPr>
        <p:spPr>
          <a:xfrm>
            <a:off x="80010" y="1165860"/>
            <a:ext cx="8995410" cy="4949190"/>
          </a:xfrm>
          <a:prstGeom prst="rect">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Cost Of Late Testing</a:t>
            </a:r>
            <a:endParaRPr lang="en-US" dirty="0"/>
          </a:p>
        </p:txBody>
      </p:sp>
      <p:sp>
        <p:nvSpPr>
          <p:cNvPr id="3" name="Date Placeholder 2"/>
          <p:cNvSpPr>
            <a:spLocks noGrp="1"/>
          </p:cNvSpPr>
          <p:nvPr>
            <p:ph type="dt" sz="half" idx="10"/>
          </p:nvPr>
        </p:nvSpPr>
        <p:spPr/>
        <p:txBody>
          <a:bodyPr/>
          <a:lstStyle/>
          <a:p>
            <a:pPr>
              <a:defRPr/>
            </a:pPr>
            <a:r>
              <a:rPr lang="en-US" altLang="zh-CN" smtClean="0"/>
              <a:t>GTAC, October 2010</a:t>
            </a:r>
            <a:endParaRPr lang="en-US" altLang="zh-CN" dirty="0"/>
          </a:p>
        </p:txBody>
      </p:sp>
      <p:sp>
        <p:nvSpPr>
          <p:cNvPr id="4" name="Footer Placeholder 3"/>
          <p:cNvSpPr>
            <a:spLocks noGrp="1"/>
          </p:cNvSpPr>
          <p:nvPr>
            <p:ph type="ftr" sz="quarter" idx="11"/>
          </p:nvPr>
        </p:nvSpPr>
        <p:spPr/>
        <p:txBody>
          <a:bodyPr/>
          <a:lstStyle/>
          <a:p>
            <a:pPr>
              <a:defRPr/>
            </a:pPr>
            <a:r>
              <a:rPr lang="en-US" altLang="zh-CN" smtClean="0"/>
              <a:t>©  Jeff Offutt</a:t>
            </a:r>
            <a:endParaRPr lang="en-US" altLang="zh-CN"/>
          </a:p>
        </p:txBody>
      </p:sp>
      <p:sp>
        <p:nvSpPr>
          <p:cNvPr id="5" name="Slide Number Placeholder 4"/>
          <p:cNvSpPr>
            <a:spLocks noGrp="1"/>
          </p:cNvSpPr>
          <p:nvPr>
            <p:ph type="sldNum" sz="quarter" idx="12"/>
          </p:nvPr>
        </p:nvSpPr>
        <p:spPr/>
        <p:txBody>
          <a:bodyPr/>
          <a:lstStyle/>
          <a:p>
            <a:pPr>
              <a:defRPr/>
            </a:pPr>
            <a:fld id="{1D0F80E7-B056-4C76-86F1-135BF336DD8E}" type="slidenum">
              <a:rPr lang="zh-CN" altLang="en-US" smtClean="0"/>
              <a:pPr>
                <a:defRPr/>
              </a:pPr>
              <a:t>9</a:t>
            </a:fld>
            <a:endParaRPr lang="en-US" altLang="zh-CN"/>
          </a:p>
        </p:txBody>
      </p:sp>
      <p:sp>
        <p:nvSpPr>
          <p:cNvPr id="13" name="TextBox 12"/>
          <p:cNvSpPr txBox="1"/>
          <p:nvPr/>
        </p:nvSpPr>
        <p:spPr>
          <a:xfrm>
            <a:off x="152400" y="1108710"/>
            <a:ext cx="525780" cy="461665"/>
          </a:xfrm>
          <a:prstGeom prst="rect">
            <a:avLst/>
          </a:prstGeom>
          <a:noFill/>
        </p:spPr>
        <p:txBody>
          <a:bodyPr wrap="square" rtlCol="0">
            <a:spAutoFit/>
          </a:bodyPr>
          <a:lstStyle/>
          <a:p>
            <a:pPr algn="r"/>
            <a:r>
              <a:rPr lang="en-US" dirty="0" smtClean="0"/>
              <a:t>60</a:t>
            </a:r>
            <a:endParaRPr lang="en-US" dirty="0"/>
          </a:p>
        </p:txBody>
      </p:sp>
      <p:grpSp>
        <p:nvGrpSpPr>
          <p:cNvPr id="16" name="Group 70"/>
          <p:cNvGrpSpPr/>
          <p:nvPr/>
        </p:nvGrpSpPr>
        <p:grpSpPr>
          <a:xfrm>
            <a:off x="152400" y="1336589"/>
            <a:ext cx="6749848" cy="2935076"/>
            <a:chOff x="186690" y="1588049"/>
            <a:chExt cx="6749848" cy="2935076"/>
          </a:xfrm>
        </p:grpSpPr>
        <p:cxnSp>
          <p:nvCxnSpPr>
            <p:cNvPr id="7" name="Straight Connector 6"/>
            <p:cNvCxnSpPr/>
            <p:nvPr/>
          </p:nvCxnSpPr>
          <p:spPr>
            <a:xfrm>
              <a:off x="712470" y="1592580"/>
              <a:ext cx="621678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12470" y="2049145"/>
              <a:ext cx="621678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12470" y="2505710"/>
              <a:ext cx="62227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12470" y="2962275"/>
              <a:ext cx="621678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12470" y="3418840"/>
              <a:ext cx="62227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12470" y="3875405"/>
              <a:ext cx="621678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86690" y="1810385"/>
              <a:ext cx="525780" cy="461665"/>
            </a:xfrm>
            <a:prstGeom prst="rect">
              <a:avLst/>
            </a:prstGeom>
            <a:noFill/>
          </p:spPr>
          <p:txBody>
            <a:bodyPr wrap="square" rtlCol="0">
              <a:spAutoFit/>
            </a:bodyPr>
            <a:lstStyle/>
            <a:p>
              <a:pPr algn="r"/>
              <a:r>
                <a:rPr lang="en-US" dirty="0" smtClean="0"/>
                <a:t>50</a:t>
              </a:r>
              <a:endParaRPr lang="en-US" dirty="0"/>
            </a:p>
          </p:txBody>
        </p:sp>
        <p:sp>
          <p:nvSpPr>
            <p:cNvPr id="15" name="TextBox 14"/>
            <p:cNvSpPr txBox="1"/>
            <p:nvPr/>
          </p:nvSpPr>
          <p:spPr>
            <a:xfrm>
              <a:off x="186690" y="2260600"/>
              <a:ext cx="525780" cy="461665"/>
            </a:xfrm>
            <a:prstGeom prst="rect">
              <a:avLst/>
            </a:prstGeom>
            <a:noFill/>
          </p:spPr>
          <p:txBody>
            <a:bodyPr wrap="square" rtlCol="0">
              <a:spAutoFit/>
            </a:bodyPr>
            <a:lstStyle/>
            <a:p>
              <a:pPr algn="r"/>
              <a:r>
                <a:rPr lang="en-US" dirty="0" smtClean="0"/>
                <a:t>40</a:t>
              </a:r>
              <a:endParaRPr lang="en-US" dirty="0"/>
            </a:p>
          </p:txBody>
        </p:sp>
        <p:sp>
          <p:nvSpPr>
            <p:cNvPr id="17" name="TextBox 16"/>
            <p:cNvSpPr txBox="1"/>
            <p:nvPr/>
          </p:nvSpPr>
          <p:spPr>
            <a:xfrm>
              <a:off x="186690" y="2710815"/>
              <a:ext cx="525780" cy="461665"/>
            </a:xfrm>
            <a:prstGeom prst="rect">
              <a:avLst/>
            </a:prstGeom>
            <a:noFill/>
          </p:spPr>
          <p:txBody>
            <a:bodyPr wrap="square" rtlCol="0">
              <a:spAutoFit/>
            </a:bodyPr>
            <a:lstStyle/>
            <a:p>
              <a:pPr algn="r"/>
              <a:r>
                <a:rPr lang="en-US" dirty="0" smtClean="0"/>
                <a:t>30</a:t>
              </a:r>
              <a:endParaRPr lang="en-US" dirty="0"/>
            </a:p>
          </p:txBody>
        </p:sp>
        <p:sp>
          <p:nvSpPr>
            <p:cNvPr id="18" name="TextBox 17"/>
            <p:cNvSpPr txBox="1"/>
            <p:nvPr/>
          </p:nvSpPr>
          <p:spPr>
            <a:xfrm>
              <a:off x="186690" y="3161030"/>
              <a:ext cx="525780" cy="461665"/>
            </a:xfrm>
            <a:prstGeom prst="rect">
              <a:avLst/>
            </a:prstGeom>
            <a:noFill/>
          </p:spPr>
          <p:txBody>
            <a:bodyPr wrap="square" rtlCol="0">
              <a:spAutoFit/>
            </a:bodyPr>
            <a:lstStyle/>
            <a:p>
              <a:pPr algn="r"/>
              <a:r>
                <a:rPr lang="en-US" dirty="0" smtClean="0"/>
                <a:t>20</a:t>
              </a:r>
              <a:endParaRPr lang="en-US" dirty="0"/>
            </a:p>
          </p:txBody>
        </p:sp>
        <p:sp>
          <p:nvSpPr>
            <p:cNvPr id="19" name="TextBox 18"/>
            <p:cNvSpPr txBox="1"/>
            <p:nvPr/>
          </p:nvSpPr>
          <p:spPr>
            <a:xfrm>
              <a:off x="186690" y="3611245"/>
              <a:ext cx="525780" cy="461665"/>
            </a:xfrm>
            <a:prstGeom prst="rect">
              <a:avLst/>
            </a:prstGeom>
            <a:noFill/>
          </p:spPr>
          <p:txBody>
            <a:bodyPr wrap="square" rtlCol="0">
              <a:spAutoFit/>
            </a:bodyPr>
            <a:lstStyle/>
            <a:p>
              <a:pPr algn="r"/>
              <a:r>
                <a:rPr lang="en-US" dirty="0" smtClean="0"/>
                <a:t>10</a:t>
              </a:r>
              <a:endParaRPr lang="en-US" dirty="0"/>
            </a:p>
          </p:txBody>
        </p:sp>
        <p:sp>
          <p:nvSpPr>
            <p:cNvPr id="20" name="TextBox 19"/>
            <p:cNvSpPr txBox="1"/>
            <p:nvPr/>
          </p:nvSpPr>
          <p:spPr>
            <a:xfrm>
              <a:off x="186690" y="4061460"/>
              <a:ext cx="525780" cy="461665"/>
            </a:xfrm>
            <a:prstGeom prst="rect">
              <a:avLst/>
            </a:prstGeom>
            <a:noFill/>
          </p:spPr>
          <p:txBody>
            <a:bodyPr wrap="square" rtlCol="0">
              <a:spAutoFit/>
            </a:bodyPr>
            <a:lstStyle/>
            <a:p>
              <a:pPr algn="r"/>
              <a:r>
                <a:rPr lang="en-US" dirty="0" smtClean="0"/>
                <a:t>0</a:t>
              </a:r>
              <a:endParaRPr lang="en-US" dirty="0"/>
            </a:p>
          </p:txBody>
        </p:sp>
        <p:cxnSp>
          <p:nvCxnSpPr>
            <p:cNvPr id="24" name="Straight Connector 23"/>
            <p:cNvCxnSpPr/>
            <p:nvPr/>
          </p:nvCxnSpPr>
          <p:spPr>
            <a:xfrm rot="5400000">
              <a:off x="6856034" y="4407944"/>
              <a:ext cx="161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1834052" y="4407944"/>
              <a:ext cx="161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2838449" y="4407944"/>
              <a:ext cx="161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3842846" y="4407944"/>
              <a:ext cx="161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847243" y="4407944"/>
              <a:ext cx="161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5851640" y="4407944"/>
              <a:ext cx="161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829655" y="4407944"/>
              <a:ext cx="161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454818" y="2953026"/>
              <a:ext cx="272995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12470" y="4327440"/>
              <a:ext cx="6222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Rectangle 44"/>
          <p:cNvSpPr/>
          <p:nvPr/>
        </p:nvSpPr>
        <p:spPr>
          <a:xfrm>
            <a:off x="5302642" y="2465222"/>
            <a:ext cx="204717" cy="116851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511379" y="3604923"/>
            <a:ext cx="204717" cy="4603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304821" y="3159650"/>
            <a:ext cx="204717" cy="9056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507461" y="3859364"/>
            <a:ext cx="204717" cy="2059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3086069" y="1784074"/>
            <a:ext cx="204717" cy="2281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302380" y="3159650"/>
            <a:ext cx="204717" cy="9056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508573" y="4002488"/>
            <a:ext cx="204717" cy="6283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2082151" y="2237298"/>
            <a:ext cx="204717" cy="1828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2299330" y="3469750"/>
            <a:ext cx="204717" cy="5955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511970" y="4018389"/>
            <a:ext cx="204717" cy="469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078233" y="3620825"/>
            <a:ext cx="204717" cy="4444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1286970" y="3787803"/>
            <a:ext cx="204717" cy="27751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500737" y="4002488"/>
            <a:ext cx="204717" cy="6283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515298" y="1792026"/>
            <a:ext cx="204717" cy="227329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306460" y="3867316"/>
            <a:ext cx="204717" cy="1980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rot="19048443">
            <a:off x="-162372" y="4724094"/>
            <a:ext cx="2160270" cy="461665"/>
          </a:xfrm>
          <a:prstGeom prst="rect">
            <a:avLst/>
          </a:prstGeom>
          <a:noFill/>
        </p:spPr>
        <p:txBody>
          <a:bodyPr wrap="square" rtlCol="0" anchor="ctr">
            <a:spAutoFit/>
          </a:bodyPr>
          <a:lstStyle/>
          <a:p>
            <a:pPr algn="r"/>
            <a:r>
              <a:rPr lang="en-US" dirty="0" smtClean="0">
                <a:latin typeface="Comic Sans MS" pitchFamily="66" charset="0"/>
              </a:rPr>
              <a:t>Requirements</a:t>
            </a:r>
            <a:endParaRPr lang="en-US" dirty="0">
              <a:latin typeface="Comic Sans MS" pitchFamily="66" charset="0"/>
            </a:endParaRPr>
          </a:p>
        </p:txBody>
      </p:sp>
      <p:sp>
        <p:nvSpPr>
          <p:cNvPr id="82" name="TextBox 81"/>
          <p:cNvSpPr txBox="1"/>
          <p:nvPr/>
        </p:nvSpPr>
        <p:spPr>
          <a:xfrm rot="19048443">
            <a:off x="1388832" y="4886731"/>
            <a:ext cx="2641499" cy="461665"/>
          </a:xfrm>
          <a:prstGeom prst="rect">
            <a:avLst/>
          </a:prstGeom>
          <a:noFill/>
        </p:spPr>
        <p:txBody>
          <a:bodyPr wrap="square" rtlCol="0" anchor="ctr">
            <a:spAutoFit/>
          </a:bodyPr>
          <a:lstStyle/>
          <a:p>
            <a:pPr algn="r"/>
            <a:r>
              <a:rPr lang="en-US" dirty="0" err="1" smtClean="0">
                <a:latin typeface="Comic Sans MS" pitchFamily="66" charset="0"/>
              </a:rPr>
              <a:t>Prog</a:t>
            </a:r>
            <a:r>
              <a:rPr lang="en-US" dirty="0" smtClean="0">
                <a:latin typeface="Comic Sans MS" pitchFamily="66" charset="0"/>
              </a:rPr>
              <a:t> / Unit Test</a:t>
            </a:r>
          </a:p>
        </p:txBody>
      </p:sp>
      <p:sp>
        <p:nvSpPr>
          <p:cNvPr id="83" name="TextBox 82"/>
          <p:cNvSpPr txBox="1"/>
          <p:nvPr/>
        </p:nvSpPr>
        <p:spPr>
          <a:xfrm rot="19048443">
            <a:off x="449537" y="4867825"/>
            <a:ext cx="2585557" cy="461665"/>
          </a:xfrm>
          <a:prstGeom prst="rect">
            <a:avLst/>
          </a:prstGeom>
          <a:noFill/>
        </p:spPr>
        <p:txBody>
          <a:bodyPr wrap="square" rtlCol="0" anchor="ctr">
            <a:spAutoFit/>
          </a:bodyPr>
          <a:lstStyle/>
          <a:p>
            <a:pPr algn="r"/>
            <a:r>
              <a:rPr lang="en-US" dirty="0" smtClean="0">
                <a:latin typeface="Comic Sans MS" pitchFamily="66" charset="0"/>
              </a:rPr>
              <a:t>Design</a:t>
            </a:r>
            <a:endParaRPr lang="en-US" dirty="0">
              <a:latin typeface="Comic Sans MS" pitchFamily="66" charset="0"/>
            </a:endParaRPr>
          </a:p>
        </p:txBody>
      </p:sp>
      <p:sp>
        <p:nvSpPr>
          <p:cNvPr id="84" name="TextBox 83"/>
          <p:cNvSpPr txBox="1"/>
          <p:nvPr/>
        </p:nvSpPr>
        <p:spPr>
          <a:xfrm rot="19048443">
            <a:off x="2201512" y="5069908"/>
            <a:ext cx="2912939" cy="461665"/>
          </a:xfrm>
          <a:prstGeom prst="rect">
            <a:avLst/>
          </a:prstGeom>
          <a:noFill/>
        </p:spPr>
        <p:txBody>
          <a:bodyPr wrap="square" rtlCol="0" anchor="ctr">
            <a:spAutoFit/>
          </a:bodyPr>
          <a:lstStyle/>
          <a:p>
            <a:pPr algn="r"/>
            <a:r>
              <a:rPr lang="en-US" dirty="0" smtClean="0">
                <a:latin typeface="Comic Sans MS" pitchFamily="66" charset="0"/>
              </a:rPr>
              <a:t>Integration Test</a:t>
            </a:r>
            <a:endParaRPr lang="en-US" dirty="0">
              <a:latin typeface="Comic Sans MS" pitchFamily="66" charset="0"/>
            </a:endParaRPr>
          </a:p>
        </p:txBody>
      </p:sp>
      <p:sp>
        <p:nvSpPr>
          <p:cNvPr id="87" name="TextBox 86"/>
          <p:cNvSpPr txBox="1"/>
          <p:nvPr/>
        </p:nvSpPr>
        <p:spPr>
          <a:xfrm>
            <a:off x="7098030" y="2331720"/>
            <a:ext cx="2045970" cy="1323439"/>
          </a:xfrm>
          <a:prstGeom prst="rect">
            <a:avLst/>
          </a:prstGeom>
          <a:noFill/>
        </p:spPr>
        <p:txBody>
          <a:bodyPr wrap="square" rtlCol="0">
            <a:spAutoFit/>
          </a:bodyPr>
          <a:lstStyle/>
          <a:p>
            <a:r>
              <a:rPr lang="en-US" sz="1600" dirty="0" smtClean="0">
                <a:latin typeface="Comic Sans MS" pitchFamily="66" charset="0"/>
              </a:rPr>
              <a:t>Fault origin (%)</a:t>
            </a:r>
          </a:p>
          <a:p>
            <a:endParaRPr lang="en-US" sz="1600" dirty="0" smtClean="0">
              <a:latin typeface="Comic Sans MS" pitchFamily="66" charset="0"/>
            </a:endParaRPr>
          </a:p>
          <a:p>
            <a:r>
              <a:rPr lang="en-US" sz="1600" dirty="0" smtClean="0">
                <a:latin typeface="Comic Sans MS" pitchFamily="66" charset="0"/>
              </a:rPr>
              <a:t>Fault detection (%)</a:t>
            </a:r>
          </a:p>
          <a:p>
            <a:endParaRPr lang="en-US" sz="1600" dirty="0" smtClean="0">
              <a:latin typeface="Comic Sans MS" pitchFamily="66" charset="0"/>
            </a:endParaRPr>
          </a:p>
          <a:p>
            <a:r>
              <a:rPr lang="en-US" sz="1600" dirty="0" smtClean="0">
                <a:latin typeface="Comic Sans MS" pitchFamily="66" charset="0"/>
              </a:rPr>
              <a:t>Unit cost (X)</a:t>
            </a:r>
            <a:endParaRPr lang="en-US" sz="1600" dirty="0">
              <a:latin typeface="Comic Sans MS" pitchFamily="66" charset="0"/>
            </a:endParaRPr>
          </a:p>
        </p:txBody>
      </p:sp>
      <p:sp>
        <p:nvSpPr>
          <p:cNvPr id="88" name="Rectangle 87"/>
          <p:cNvSpPr/>
          <p:nvPr/>
        </p:nvSpPr>
        <p:spPr>
          <a:xfrm>
            <a:off x="6990307" y="2406571"/>
            <a:ext cx="160349" cy="1637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6990307" y="2912391"/>
            <a:ext cx="160349" cy="1637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6990307" y="3381584"/>
            <a:ext cx="160349" cy="16379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79"/>
          <p:cNvSpPr txBox="1">
            <a:spLocks noChangeArrowheads="1"/>
          </p:cNvSpPr>
          <p:nvPr/>
        </p:nvSpPr>
        <p:spPr bwMode="auto">
          <a:xfrm>
            <a:off x="137795" y="6173788"/>
            <a:ext cx="8858250" cy="369332"/>
          </a:xfrm>
          <a:prstGeom prst="rect">
            <a:avLst/>
          </a:prstGeom>
          <a:noFill/>
          <a:ln w="9525">
            <a:noFill/>
            <a:miter lim="800000"/>
            <a:headEnd/>
            <a:tailEnd/>
          </a:ln>
        </p:spPr>
        <p:txBody>
          <a:bodyPr>
            <a:spAutoFit/>
          </a:bodyPr>
          <a:lstStyle/>
          <a:p>
            <a:pPr algn="ctr"/>
            <a:r>
              <a:rPr lang="en-US" sz="1800" dirty="0">
                <a:solidFill>
                  <a:schemeClr val="tx1"/>
                </a:solidFill>
              </a:rPr>
              <a:t>Software Engineering Institute; Carnegie Mellon University; Handbook CMU/SEI-96-HB-002</a:t>
            </a:r>
          </a:p>
        </p:txBody>
      </p:sp>
      <p:sp>
        <p:nvSpPr>
          <p:cNvPr id="95" name="TextBox 94"/>
          <p:cNvSpPr txBox="1">
            <a:spLocks noChangeArrowheads="1"/>
          </p:cNvSpPr>
          <p:nvPr/>
        </p:nvSpPr>
        <p:spPr bwMode="auto">
          <a:xfrm>
            <a:off x="825500" y="1289685"/>
            <a:ext cx="4997074" cy="400110"/>
          </a:xfrm>
          <a:prstGeom prst="rect">
            <a:avLst/>
          </a:prstGeom>
          <a:noFill/>
          <a:ln w="9525">
            <a:noFill/>
            <a:miter lim="800000"/>
            <a:headEnd/>
            <a:tailEnd/>
          </a:ln>
        </p:spPr>
        <p:txBody>
          <a:bodyPr wrap="none">
            <a:spAutoFit/>
          </a:bodyPr>
          <a:lstStyle/>
          <a:p>
            <a:r>
              <a:rPr lang="en-US" sz="2000" b="1" dirty="0">
                <a:solidFill>
                  <a:schemeClr val="tx2"/>
                </a:solidFill>
              </a:rPr>
              <a:t>Assume $1000 unit cost, per fault, 100 faults</a:t>
            </a:r>
          </a:p>
        </p:txBody>
      </p:sp>
      <p:grpSp>
        <p:nvGrpSpPr>
          <p:cNvPr id="21" name="Group 26"/>
          <p:cNvGrpSpPr>
            <a:grpSpLocks/>
          </p:cNvGrpSpPr>
          <p:nvPr/>
        </p:nvGrpSpPr>
        <p:grpSpPr bwMode="auto">
          <a:xfrm rot="1822050">
            <a:off x="1248728" y="3377883"/>
            <a:ext cx="668337" cy="384175"/>
            <a:chOff x="1088924" y="5651404"/>
            <a:chExt cx="668593" cy="383459"/>
          </a:xfrm>
        </p:grpSpPr>
        <p:sp>
          <p:nvSpPr>
            <p:cNvPr id="97" name="Oval 12"/>
            <p:cNvSpPr>
              <a:spLocks noChangeArrowheads="1"/>
            </p:cNvSpPr>
            <p:nvPr/>
          </p:nvSpPr>
          <p:spPr bwMode="auto">
            <a:xfrm>
              <a:off x="1120878" y="5651404"/>
              <a:ext cx="604684" cy="383459"/>
            </a:xfrm>
            <a:prstGeom prst="ellipse">
              <a:avLst/>
            </a:prstGeom>
            <a:solidFill>
              <a:srgbClr val="FF0000"/>
            </a:solidFill>
            <a:ln w="12700" algn="ctr">
              <a:solidFill>
                <a:schemeClr val="tx1"/>
              </a:solidFill>
              <a:round/>
              <a:headEnd type="none" w="sm" len="sm"/>
              <a:tailEnd type="none" w="sm" len="sm"/>
            </a:ln>
          </p:spPr>
          <p:txBody>
            <a:bodyPr anchor="ctr"/>
            <a:lstStyle/>
            <a:p>
              <a:pPr algn="ctr"/>
              <a:endParaRPr lang="en-US" sz="1400"/>
            </a:p>
          </p:txBody>
        </p:sp>
        <p:sp>
          <p:nvSpPr>
            <p:cNvPr id="98" name="TextBox 11"/>
            <p:cNvSpPr txBox="1">
              <a:spLocks noChangeArrowheads="1"/>
            </p:cNvSpPr>
            <p:nvPr/>
          </p:nvSpPr>
          <p:spPr bwMode="auto">
            <a:xfrm>
              <a:off x="1088924" y="5658467"/>
              <a:ext cx="668593" cy="369332"/>
            </a:xfrm>
            <a:prstGeom prst="rect">
              <a:avLst/>
            </a:prstGeom>
            <a:noFill/>
            <a:ln w="9525">
              <a:noFill/>
              <a:miter lim="800000"/>
              <a:headEnd/>
              <a:tailEnd/>
            </a:ln>
          </p:spPr>
          <p:txBody>
            <a:bodyPr>
              <a:spAutoFit/>
            </a:bodyPr>
            <a:lstStyle/>
            <a:p>
              <a:r>
                <a:rPr lang="en-US" sz="1800" dirty="0"/>
                <a:t>$6K</a:t>
              </a:r>
            </a:p>
          </p:txBody>
        </p:sp>
      </p:grpSp>
      <p:grpSp>
        <p:nvGrpSpPr>
          <p:cNvPr id="22" name="Group 27"/>
          <p:cNvGrpSpPr>
            <a:grpSpLocks/>
          </p:cNvGrpSpPr>
          <p:nvPr/>
        </p:nvGrpSpPr>
        <p:grpSpPr bwMode="auto">
          <a:xfrm rot="2197571">
            <a:off x="2260600" y="3098800"/>
            <a:ext cx="704850" cy="382588"/>
            <a:chOff x="2322873" y="5651404"/>
            <a:chExt cx="705462" cy="383459"/>
          </a:xfrm>
        </p:grpSpPr>
        <p:sp>
          <p:nvSpPr>
            <p:cNvPr id="100" name="Oval 14"/>
            <p:cNvSpPr>
              <a:spLocks noChangeArrowheads="1"/>
            </p:cNvSpPr>
            <p:nvPr/>
          </p:nvSpPr>
          <p:spPr bwMode="auto">
            <a:xfrm>
              <a:off x="2373262" y="5651404"/>
              <a:ext cx="604684" cy="383459"/>
            </a:xfrm>
            <a:prstGeom prst="ellipse">
              <a:avLst/>
            </a:prstGeom>
            <a:solidFill>
              <a:srgbClr val="FF0000"/>
            </a:solidFill>
            <a:ln w="12700" algn="ctr">
              <a:solidFill>
                <a:schemeClr val="tx1"/>
              </a:solidFill>
              <a:round/>
              <a:headEnd type="none" w="sm" len="sm"/>
              <a:tailEnd type="none" w="sm" len="sm"/>
            </a:ln>
          </p:spPr>
          <p:txBody>
            <a:bodyPr anchor="ctr"/>
            <a:lstStyle/>
            <a:p>
              <a:pPr algn="ctr"/>
              <a:endParaRPr lang="en-US" sz="1400"/>
            </a:p>
          </p:txBody>
        </p:sp>
        <p:sp>
          <p:nvSpPr>
            <p:cNvPr id="101" name="TextBox 15"/>
            <p:cNvSpPr txBox="1">
              <a:spLocks noChangeArrowheads="1"/>
            </p:cNvSpPr>
            <p:nvPr/>
          </p:nvSpPr>
          <p:spPr bwMode="auto">
            <a:xfrm>
              <a:off x="2322873" y="5658467"/>
              <a:ext cx="705462" cy="369332"/>
            </a:xfrm>
            <a:prstGeom prst="rect">
              <a:avLst/>
            </a:prstGeom>
            <a:noFill/>
            <a:ln w="9525">
              <a:noFill/>
              <a:miter lim="800000"/>
              <a:headEnd/>
              <a:tailEnd/>
            </a:ln>
          </p:spPr>
          <p:txBody>
            <a:bodyPr>
              <a:spAutoFit/>
            </a:bodyPr>
            <a:lstStyle/>
            <a:p>
              <a:r>
                <a:rPr lang="en-US" sz="1800" dirty="0"/>
                <a:t>$13K</a:t>
              </a:r>
            </a:p>
          </p:txBody>
        </p:sp>
      </p:grpSp>
      <p:grpSp>
        <p:nvGrpSpPr>
          <p:cNvPr id="23" name="Group 28"/>
          <p:cNvGrpSpPr>
            <a:grpSpLocks/>
          </p:cNvGrpSpPr>
          <p:nvPr/>
        </p:nvGrpSpPr>
        <p:grpSpPr bwMode="auto">
          <a:xfrm rot="2053068">
            <a:off x="3260725" y="2792095"/>
            <a:ext cx="725488" cy="382588"/>
            <a:chOff x="3492911" y="5651404"/>
            <a:chExt cx="725128" cy="383459"/>
          </a:xfrm>
        </p:grpSpPr>
        <p:sp>
          <p:nvSpPr>
            <p:cNvPr id="103" name="Oval 16"/>
            <p:cNvSpPr>
              <a:spLocks noChangeArrowheads="1"/>
            </p:cNvSpPr>
            <p:nvPr/>
          </p:nvSpPr>
          <p:spPr bwMode="auto">
            <a:xfrm>
              <a:off x="3553133" y="5651404"/>
              <a:ext cx="604684" cy="383459"/>
            </a:xfrm>
            <a:prstGeom prst="ellipse">
              <a:avLst/>
            </a:prstGeom>
            <a:solidFill>
              <a:srgbClr val="FF0000"/>
            </a:solidFill>
            <a:ln w="12700" algn="ctr">
              <a:solidFill>
                <a:schemeClr val="tx1"/>
              </a:solidFill>
              <a:round/>
              <a:headEnd type="none" w="sm" len="sm"/>
              <a:tailEnd type="none" w="sm" len="sm"/>
            </a:ln>
          </p:spPr>
          <p:txBody>
            <a:bodyPr anchor="ctr"/>
            <a:lstStyle/>
            <a:p>
              <a:pPr algn="ctr"/>
              <a:endParaRPr lang="en-US" sz="1400"/>
            </a:p>
          </p:txBody>
        </p:sp>
        <p:sp>
          <p:nvSpPr>
            <p:cNvPr id="104" name="TextBox 17"/>
            <p:cNvSpPr txBox="1">
              <a:spLocks noChangeArrowheads="1"/>
            </p:cNvSpPr>
            <p:nvPr/>
          </p:nvSpPr>
          <p:spPr bwMode="auto">
            <a:xfrm>
              <a:off x="3492911" y="5658467"/>
              <a:ext cx="725128" cy="369332"/>
            </a:xfrm>
            <a:prstGeom prst="rect">
              <a:avLst/>
            </a:prstGeom>
            <a:noFill/>
            <a:ln w="9525">
              <a:noFill/>
              <a:miter lim="800000"/>
              <a:headEnd/>
              <a:tailEnd/>
            </a:ln>
          </p:spPr>
          <p:txBody>
            <a:bodyPr>
              <a:spAutoFit/>
            </a:bodyPr>
            <a:lstStyle/>
            <a:p>
              <a:r>
                <a:rPr lang="en-US" sz="1800" dirty="0"/>
                <a:t>$20K</a:t>
              </a:r>
            </a:p>
          </p:txBody>
        </p:sp>
      </p:grpSp>
      <p:grpSp>
        <p:nvGrpSpPr>
          <p:cNvPr id="25" name="Group 29"/>
          <p:cNvGrpSpPr>
            <a:grpSpLocks/>
          </p:cNvGrpSpPr>
          <p:nvPr/>
        </p:nvGrpSpPr>
        <p:grpSpPr bwMode="auto">
          <a:xfrm rot="1653092">
            <a:off x="4145598" y="2763203"/>
            <a:ext cx="877887" cy="382587"/>
            <a:chOff x="4412227" y="5651404"/>
            <a:chExt cx="877528" cy="383459"/>
          </a:xfrm>
        </p:grpSpPr>
        <p:sp>
          <p:nvSpPr>
            <p:cNvPr id="106" name="Oval 20"/>
            <p:cNvSpPr>
              <a:spLocks noChangeArrowheads="1"/>
            </p:cNvSpPr>
            <p:nvPr/>
          </p:nvSpPr>
          <p:spPr bwMode="auto">
            <a:xfrm>
              <a:off x="4481667" y="5651404"/>
              <a:ext cx="738648" cy="383459"/>
            </a:xfrm>
            <a:prstGeom prst="ellipse">
              <a:avLst/>
            </a:prstGeom>
            <a:solidFill>
              <a:srgbClr val="FF0000"/>
            </a:solidFill>
            <a:ln w="12700" algn="ctr">
              <a:solidFill>
                <a:schemeClr val="tx1"/>
              </a:solidFill>
              <a:round/>
              <a:headEnd type="none" w="sm" len="sm"/>
              <a:tailEnd type="none" w="sm" len="sm"/>
            </a:ln>
          </p:spPr>
          <p:txBody>
            <a:bodyPr anchor="ctr"/>
            <a:lstStyle/>
            <a:p>
              <a:pPr algn="ctr"/>
              <a:endParaRPr lang="en-US" sz="1400"/>
            </a:p>
          </p:txBody>
        </p:sp>
        <p:sp>
          <p:nvSpPr>
            <p:cNvPr id="107" name="TextBox 21"/>
            <p:cNvSpPr txBox="1">
              <a:spLocks noChangeArrowheads="1"/>
            </p:cNvSpPr>
            <p:nvPr/>
          </p:nvSpPr>
          <p:spPr bwMode="auto">
            <a:xfrm>
              <a:off x="4412227" y="5658467"/>
              <a:ext cx="877528" cy="369332"/>
            </a:xfrm>
            <a:prstGeom prst="rect">
              <a:avLst/>
            </a:prstGeom>
            <a:noFill/>
            <a:ln w="9525">
              <a:noFill/>
              <a:miter lim="800000"/>
              <a:headEnd/>
              <a:tailEnd/>
            </a:ln>
          </p:spPr>
          <p:txBody>
            <a:bodyPr>
              <a:spAutoFit/>
            </a:bodyPr>
            <a:lstStyle/>
            <a:p>
              <a:r>
                <a:rPr lang="en-US" sz="1800" dirty="0"/>
                <a:t>$100K</a:t>
              </a:r>
            </a:p>
          </p:txBody>
        </p:sp>
      </p:grpSp>
      <p:grpSp>
        <p:nvGrpSpPr>
          <p:cNvPr id="26" name="Group 30"/>
          <p:cNvGrpSpPr>
            <a:grpSpLocks/>
          </p:cNvGrpSpPr>
          <p:nvPr/>
        </p:nvGrpSpPr>
        <p:grpSpPr bwMode="auto">
          <a:xfrm rot="2354308">
            <a:off x="5201603" y="2040890"/>
            <a:ext cx="876300" cy="382588"/>
            <a:chOff x="5626511" y="5651404"/>
            <a:chExt cx="877528" cy="383459"/>
          </a:xfrm>
        </p:grpSpPr>
        <p:sp>
          <p:nvSpPr>
            <p:cNvPr id="109" name="Oval 22"/>
            <p:cNvSpPr>
              <a:spLocks noChangeArrowheads="1"/>
            </p:cNvSpPr>
            <p:nvPr/>
          </p:nvSpPr>
          <p:spPr bwMode="auto">
            <a:xfrm>
              <a:off x="5695951" y="5651404"/>
              <a:ext cx="738648" cy="383459"/>
            </a:xfrm>
            <a:prstGeom prst="ellipse">
              <a:avLst/>
            </a:prstGeom>
            <a:solidFill>
              <a:srgbClr val="FF0000"/>
            </a:solidFill>
            <a:ln w="12700" algn="ctr">
              <a:solidFill>
                <a:schemeClr val="tx1"/>
              </a:solidFill>
              <a:round/>
              <a:headEnd type="none" w="sm" len="sm"/>
              <a:tailEnd type="none" w="sm" len="sm"/>
            </a:ln>
          </p:spPr>
          <p:txBody>
            <a:bodyPr anchor="ctr"/>
            <a:lstStyle/>
            <a:p>
              <a:pPr algn="ctr"/>
              <a:endParaRPr lang="en-US" sz="1400"/>
            </a:p>
          </p:txBody>
        </p:sp>
        <p:sp>
          <p:nvSpPr>
            <p:cNvPr id="110" name="TextBox 23"/>
            <p:cNvSpPr txBox="1">
              <a:spLocks noChangeArrowheads="1"/>
            </p:cNvSpPr>
            <p:nvPr/>
          </p:nvSpPr>
          <p:spPr bwMode="auto">
            <a:xfrm>
              <a:off x="5626511" y="5658467"/>
              <a:ext cx="877528" cy="369332"/>
            </a:xfrm>
            <a:prstGeom prst="rect">
              <a:avLst/>
            </a:prstGeom>
            <a:noFill/>
            <a:ln w="9525">
              <a:noFill/>
              <a:miter lim="800000"/>
              <a:headEnd/>
              <a:tailEnd/>
            </a:ln>
          </p:spPr>
          <p:txBody>
            <a:bodyPr>
              <a:spAutoFit/>
            </a:bodyPr>
            <a:lstStyle/>
            <a:p>
              <a:r>
                <a:rPr lang="en-US" sz="1800" dirty="0"/>
                <a:t>$360K</a:t>
              </a:r>
            </a:p>
          </p:txBody>
        </p:sp>
      </p:grpSp>
      <p:grpSp>
        <p:nvGrpSpPr>
          <p:cNvPr id="27" name="Group 31"/>
          <p:cNvGrpSpPr>
            <a:grpSpLocks/>
          </p:cNvGrpSpPr>
          <p:nvPr/>
        </p:nvGrpSpPr>
        <p:grpSpPr bwMode="auto">
          <a:xfrm rot="-1487245">
            <a:off x="6024563" y="1371283"/>
            <a:ext cx="877887" cy="382587"/>
            <a:chOff x="6806382" y="5651404"/>
            <a:chExt cx="877528" cy="383459"/>
          </a:xfrm>
        </p:grpSpPr>
        <p:sp>
          <p:nvSpPr>
            <p:cNvPr id="112" name="Oval 24"/>
            <p:cNvSpPr>
              <a:spLocks noChangeArrowheads="1"/>
            </p:cNvSpPr>
            <p:nvPr/>
          </p:nvSpPr>
          <p:spPr bwMode="auto">
            <a:xfrm>
              <a:off x="6875822" y="5651404"/>
              <a:ext cx="738648" cy="383459"/>
            </a:xfrm>
            <a:prstGeom prst="ellipse">
              <a:avLst/>
            </a:prstGeom>
            <a:solidFill>
              <a:srgbClr val="FF0000"/>
            </a:solidFill>
            <a:ln w="12700" algn="ctr">
              <a:solidFill>
                <a:schemeClr val="tx1"/>
              </a:solidFill>
              <a:round/>
              <a:headEnd type="none" w="sm" len="sm"/>
              <a:tailEnd type="none" w="sm" len="sm"/>
            </a:ln>
          </p:spPr>
          <p:txBody>
            <a:bodyPr anchor="ctr"/>
            <a:lstStyle/>
            <a:p>
              <a:pPr algn="ctr"/>
              <a:endParaRPr lang="en-US" sz="1400"/>
            </a:p>
          </p:txBody>
        </p:sp>
        <p:sp>
          <p:nvSpPr>
            <p:cNvPr id="113" name="TextBox 25"/>
            <p:cNvSpPr txBox="1">
              <a:spLocks noChangeArrowheads="1"/>
            </p:cNvSpPr>
            <p:nvPr/>
          </p:nvSpPr>
          <p:spPr bwMode="auto">
            <a:xfrm>
              <a:off x="6806382" y="5658467"/>
              <a:ext cx="877528" cy="369332"/>
            </a:xfrm>
            <a:prstGeom prst="rect">
              <a:avLst/>
            </a:prstGeom>
            <a:noFill/>
            <a:ln w="9525">
              <a:noFill/>
              <a:miter lim="800000"/>
              <a:headEnd/>
              <a:tailEnd/>
            </a:ln>
          </p:spPr>
          <p:txBody>
            <a:bodyPr>
              <a:spAutoFit/>
            </a:bodyPr>
            <a:lstStyle/>
            <a:p>
              <a:r>
                <a:rPr lang="en-US" sz="1800" dirty="0"/>
                <a:t>$250K</a:t>
              </a:r>
            </a:p>
          </p:txBody>
        </p:sp>
      </p:grpSp>
      <p:sp>
        <p:nvSpPr>
          <p:cNvPr id="75" name="Rectangle 74"/>
          <p:cNvSpPr/>
          <p:nvPr/>
        </p:nvSpPr>
        <p:spPr>
          <a:xfrm>
            <a:off x="6229350" y="4089400"/>
            <a:ext cx="355600" cy="654050"/>
          </a:xfrm>
          <a:prstGeom prst="rect">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306460" y="3995877"/>
            <a:ext cx="204717" cy="6327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5301325" y="3620602"/>
            <a:ext cx="204717" cy="4376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5245357" y="4090548"/>
            <a:ext cx="355600" cy="1987957"/>
          </a:xfrm>
          <a:prstGeom prst="rect">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rot="19048443">
            <a:off x="3200330" y="5069908"/>
            <a:ext cx="2912939" cy="461665"/>
          </a:xfrm>
          <a:prstGeom prst="rect">
            <a:avLst/>
          </a:prstGeom>
          <a:noFill/>
        </p:spPr>
        <p:txBody>
          <a:bodyPr wrap="square" rtlCol="0" anchor="ctr">
            <a:spAutoFit/>
          </a:bodyPr>
          <a:lstStyle/>
          <a:p>
            <a:pPr algn="r"/>
            <a:r>
              <a:rPr lang="en-US" dirty="0" smtClean="0">
                <a:latin typeface="Comic Sans MS" pitchFamily="66" charset="0"/>
              </a:rPr>
              <a:t>System Test</a:t>
            </a:r>
            <a:endParaRPr lang="en-US" dirty="0">
              <a:latin typeface="Comic Sans MS" pitchFamily="66" charset="0"/>
            </a:endParaRPr>
          </a:p>
        </p:txBody>
      </p:sp>
      <p:sp>
        <p:nvSpPr>
          <p:cNvPr id="86" name="TextBox 85"/>
          <p:cNvSpPr txBox="1"/>
          <p:nvPr/>
        </p:nvSpPr>
        <p:spPr>
          <a:xfrm rot="19048443">
            <a:off x="4233436" y="5069908"/>
            <a:ext cx="2912939" cy="461665"/>
          </a:xfrm>
          <a:prstGeom prst="rect">
            <a:avLst/>
          </a:prstGeom>
          <a:noFill/>
        </p:spPr>
        <p:txBody>
          <a:bodyPr wrap="square" rtlCol="0" anchor="ctr">
            <a:spAutoFit/>
          </a:bodyPr>
          <a:lstStyle/>
          <a:p>
            <a:pPr algn="r"/>
            <a:r>
              <a:rPr lang="en-US" dirty="0" smtClean="0">
                <a:latin typeface="Comic Sans MS" pitchFamily="66" charset="0"/>
              </a:rPr>
              <a:t>Production</a:t>
            </a:r>
            <a:endParaRPr lang="en-US" dirty="0">
              <a:latin typeface="Comic Sans MS" pitchFamily="66" charset="0"/>
            </a:endParaRPr>
          </a:p>
        </p:txBody>
      </p:sp>
      <p:sp>
        <p:nvSpPr>
          <p:cNvPr id="79" name="Rectangle 78"/>
          <p:cNvSpPr/>
          <p:nvPr/>
        </p:nvSpPr>
        <p:spPr>
          <a:xfrm>
            <a:off x="2299330" y="3220871"/>
            <a:ext cx="204717" cy="25069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302380" y="2511189"/>
            <a:ext cx="204717" cy="65314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4304821" y="2715904"/>
            <a:ext cx="204717" cy="4545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31"/>
          <p:cNvGrpSpPr>
            <a:grpSpLocks/>
          </p:cNvGrpSpPr>
          <p:nvPr/>
        </p:nvGrpSpPr>
        <p:grpSpPr bwMode="auto">
          <a:xfrm rot="-1487245">
            <a:off x="1993583" y="2648947"/>
            <a:ext cx="877887" cy="382587"/>
            <a:chOff x="6806382" y="5651404"/>
            <a:chExt cx="877528" cy="383459"/>
          </a:xfrm>
        </p:grpSpPr>
        <p:sp>
          <p:nvSpPr>
            <p:cNvPr id="96" name="Oval 24"/>
            <p:cNvSpPr>
              <a:spLocks noChangeArrowheads="1"/>
            </p:cNvSpPr>
            <p:nvPr/>
          </p:nvSpPr>
          <p:spPr bwMode="auto">
            <a:xfrm>
              <a:off x="6875822" y="5651404"/>
              <a:ext cx="738648" cy="383459"/>
            </a:xfrm>
            <a:prstGeom prst="ellipse">
              <a:avLst/>
            </a:prstGeom>
            <a:solidFill>
              <a:srgbClr val="FF0000"/>
            </a:solidFill>
            <a:ln w="12700" algn="ctr">
              <a:solidFill>
                <a:schemeClr val="tx1"/>
              </a:solidFill>
              <a:round/>
              <a:headEnd type="none" w="sm" len="sm"/>
              <a:tailEnd type="none" w="sm" len="sm"/>
            </a:ln>
          </p:spPr>
          <p:txBody>
            <a:bodyPr anchor="ctr"/>
            <a:lstStyle/>
            <a:p>
              <a:pPr algn="ctr"/>
              <a:endParaRPr lang="en-US" sz="1400"/>
            </a:p>
          </p:txBody>
        </p:sp>
        <p:sp>
          <p:nvSpPr>
            <p:cNvPr id="99" name="TextBox 25"/>
            <p:cNvSpPr txBox="1">
              <a:spLocks noChangeArrowheads="1"/>
            </p:cNvSpPr>
            <p:nvPr/>
          </p:nvSpPr>
          <p:spPr bwMode="auto">
            <a:xfrm>
              <a:off x="6806382" y="5658467"/>
              <a:ext cx="877528" cy="369332"/>
            </a:xfrm>
            <a:prstGeom prst="rect">
              <a:avLst/>
            </a:prstGeom>
            <a:noFill/>
            <a:ln w="9525">
              <a:noFill/>
              <a:miter lim="800000"/>
              <a:headEnd/>
              <a:tailEnd/>
            </a:ln>
          </p:spPr>
          <p:txBody>
            <a:bodyPr>
              <a:spAutoFit/>
            </a:bodyPr>
            <a:lstStyle/>
            <a:p>
              <a:pPr algn="ctr"/>
              <a:r>
                <a:rPr lang="en-US" sz="1800" dirty="0" smtClean="0"/>
                <a:t>$18K</a:t>
              </a:r>
              <a:endParaRPr lang="en-US" sz="1800" dirty="0"/>
            </a:p>
          </p:txBody>
        </p:sp>
      </p:grpSp>
      <p:grpSp>
        <p:nvGrpSpPr>
          <p:cNvPr id="105" name="Group 30"/>
          <p:cNvGrpSpPr>
            <a:grpSpLocks/>
          </p:cNvGrpSpPr>
          <p:nvPr/>
        </p:nvGrpSpPr>
        <p:grpSpPr bwMode="auto">
          <a:xfrm rot="2354308">
            <a:off x="5388293" y="3302000"/>
            <a:ext cx="876300" cy="382588"/>
            <a:chOff x="5626511" y="5651404"/>
            <a:chExt cx="877528" cy="383459"/>
          </a:xfrm>
        </p:grpSpPr>
        <p:sp>
          <p:nvSpPr>
            <p:cNvPr id="108" name="Oval 22"/>
            <p:cNvSpPr>
              <a:spLocks noChangeArrowheads="1"/>
            </p:cNvSpPr>
            <p:nvPr/>
          </p:nvSpPr>
          <p:spPr bwMode="auto">
            <a:xfrm>
              <a:off x="5695951" y="5651404"/>
              <a:ext cx="738648" cy="383459"/>
            </a:xfrm>
            <a:prstGeom prst="ellipse">
              <a:avLst/>
            </a:prstGeom>
            <a:solidFill>
              <a:srgbClr val="FF0000"/>
            </a:solidFill>
            <a:ln w="12700" algn="ctr">
              <a:solidFill>
                <a:schemeClr val="tx1"/>
              </a:solidFill>
              <a:round/>
              <a:headEnd type="none" w="sm" len="sm"/>
              <a:tailEnd type="none" w="sm" len="sm"/>
            </a:ln>
          </p:spPr>
          <p:txBody>
            <a:bodyPr anchor="ctr"/>
            <a:lstStyle/>
            <a:p>
              <a:pPr algn="ctr"/>
              <a:endParaRPr lang="en-US" sz="1400"/>
            </a:p>
          </p:txBody>
        </p:sp>
        <p:sp>
          <p:nvSpPr>
            <p:cNvPr id="111" name="TextBox 23"/>
            <p:cNvSpPr txBox="1">
              <a:spLocks noChangeArrowheads="1"/>
            </p:cNvSpPr>
            <p:nvPr/>
          </p:nvSpPr>
          <p:spPr bwMode="auto">
            <a:xfrm>
              <a:off x="5626511" y="5658467"/>
              <a:ext cx="877528" cy="369332"/>
            </a:xfrm>
            <a:prstGeom prst="rect">
              <a:avLst/>
            </a:prstGeom>
            <a:noFill/>
            <a:ln w="9525">
              <a:noFill/>
              <a:miter lim="800000"/>
              <a:headEnd/>
              <a:tailEnd/>
            </a:ln>
          </p:spPr>
          <p:txBody>
            <a:bodyPr>
              <a:spAutoFit/>
            </a:bodyPr>
            <a:lstStyle/>
            <a:p>
              <a:r>
                <a:rPr lang="en-US" sz="1800" dirty="0" smtClean="0"/>
                <a:t>$100K</a:t>
              </a:r>
              <a:endParaRPr lang="en-US" sz="1800" dirty="0"/>
            </a:p>
          </p:txBody>
        </p:sp>
      </p:grpSp>
      <p:grpSp>
        <p:nvGrpSpPr>
          <p:cNvPr id="114" name="Group 31"/>
          <p:cNvGrpSpPr>
            <a:grpSpLocks/>
          </p:cNvGrpSpPr>
          <p:nvPr/>
        </p:nvGrpSpPr>
        <p:grpSpPr bwMode="auto">
          <a:xfrm rot="-1487245">
            <a:off x="5952173" y="3527744"/>
            <a:ext cx="877887" cy="382587"/>
            <a:chOff x="6806382" y="5651404"/>
            <a:chExt cx="877528" cy="383459"/>
          </a:xfrm>
        </p:grpSpPr>
        <p:sp>
          <p:nvSpPr>
            <p:cNvPr id="115" name="Oval 24"/>
            <p:cNvSpPr>
              <a:spLocks noChangeArrowheads="1"/>
            </p:cNvSpPr>
            <p:nvPr/>
          </p:nvSpPr>
          <p:spPr bwMode="auto">
            <a:xfrm>
              <a:off x="6875822" y="5651404"/>
              <a:ext cx="738648" cy="383459"/>
            </a:xfrm>
            <a:prstGeom prst="ellipse">
              <a:avLst/>
            </a:prstGeom>
            <a:solidFill>
              <a:srgbClr val="FF0000"/>
            </a:solidFill>
            <a:ln w="12700" algn="ctr">
              <a:solidFill>
                <a:schemeClr val="tx1"/>
              </a:solidFill>
              <a:round/>
              <a:headEnd type="none" w="sm" len="sm"/>
              <a:tailEnd type="none" w="sm" len="sm"/>
            </a:ln>
          </p:spPr>
          <p:txBody>
            <a:bodyPr anchor="ctr"/>
            <a:lstStyle/>
            <a:p>
              <a:pPr algn="ctr"/>
              <a:endParaRPr lang="en-US" sz="1400"/>
            </a:p>
          </p:txBody>
        </p:sp>
        <p:sp>
          <p:nvSpPr>
            <p:cNvPr id="116" name="TextBox 25"/>
            <p:cNvSpPr txBox="1">
              <a:spLocks noChangeArrowheads="1"/>
            </p:cNvSpPr>
            <p:nvPr/>
          </p:nvSpPr>
          <p:spPr bwMode="auto">
            <a:xfrm>
              <a:off x="6806382" y="5658467"/>
              <a:ext cx="877528" cy="369332"/>
            </a:xfrm>
            <a:prstGeom prst="rect">
              <a:avLst/>
            </a:prstGeom>
            <a:noFill/>
            <a:ln w="9525">
              <a:noFill/>
              <a:miter lim="800000"/>
              <a:headEnd/>
              <a:tailEnd/>
            </a:ln>
          </p:spPr>
          <p:txBody>
            <a:bodyPr>
              <a:spAutoFit/>
            </a:bodyPr>
            <a:lstStyle/>
            <a:p>
              <a:pPr algn="ctr"/>
              <a:r>
                <a:rPr lang="en-US" sz="1800" dirty="0" smtClean="0"/>
                <a:t>$50K</a:t>
              </a:r>
              <a:endParaRPr lang="en-US" sz="1800" dirty="0"/>
            </a:p>
          </p:txBody>
        </p:sp>
      </p:grpSp>
      <p:grpSp>
        <p:nvGrpSpPr>
          <p:cNvPr id="117" name="Group 31"/>
          <p:cNvGrpSpPr>
            <a:grpSpLocks/>
          </p:cNvGrpSpPr>
          <p:nvPr/>
        </p:nvGrpSpPr>
        <p:grpSpPr bwMode="auto">
          <a:xfrm rot="-1487245">
            <a:off x="3106101" y="2040134"/>
            <a:ext cx="877887" cy="382587"/>
            <a:chOff x="6806382" y="5651404"/>
            <a:chExt cx="877528" cy="383459"/>
          </a:xfrm>
        </p:grpSpPr>
        <p:sp>
          <p:nvSpPr>
            <p:cNvPr id="118" name="Oval 24"/>
            <p:cNvSpPr>
              <a:spLocks noChangeArrowheads="1"/>
            </p:cNvSpPr>
            <p:nvPr/>
          </p:nvSpPr>
          <p:spPr bwMode="auto">
            <a:xfrm>
              <a:off x="6875822" y="5651404"/>
              <a:ext cx="738648" cy="383459"/>
            </a:xfrm>
            <a:prstGeom prst="ellipse">
              <a:avLst/>
            </a:prstGeom>
            <a:solidFill>
              <a:srgbClr val="FF0000"/>
            </a:solidFill>
            <a:ln w="12700" algn="ctr">
              <a:solidFill>
                <a:schemeClr val="tx1"/>
              </a:solidFill>
              <a:round/>
              <a:headEnd type="none" w="sm" len="sm"/>
              <a:tailEnd type="none" w="sm" len="sm"/>
            </a:ln>
          </p:spPr>
          <p:txBody>
            <a:bodyPr anchor="ctr"/>
            <a:lstStyle/>
            <a:p>
              <a:pPr algn="ctr"/>
              <a:endParaRPr lang="en-US" sz="1400"/>
            </a:p>
          </p:txBody>
        </p:sp>
        <p:sp>
          <p:nvSpPr>
            <p:cNvPr id="119" name="TextBox 25"/>
            <p:cNvSpPr txBox="1">
              <a:spLocks noChangeArrowheads="1"/>
            </p:cNvSpPr>
            <p:nvPr/>
          </p:nvSpPr>
          <p:spPr bwMode="auto">
            <a:xfrm>
              <a:off x="6806382" y="5658467"/>
              <a:ext cx="877528" cy="369332"/>
            </a:xfrm>
            <a:prstGeom prst="rect">
              <a:avLst/>
            </a:prstGeom>
            <a:noFill/>
            <a:ln w="9525">
              <a:noFill/>
              <a:miter lim="800000"/>
              <a:headEnd/>
              <a:tailEnd/>
            </a:ln>
          </p:spPr>
          <p:txBody>
            <a:bodyPr>
              <a:spAutoFit/>
            </a:bodyPr>
            <a:lstStyle/>
            <a:p>
              <a:pPr algn="ctr"/>
              <a:r>
                <a:rPr lang="en-US" sz="1800" dirty="0" smtClean="0"/>
                <a:t>$35K</a:t>
              </a:r>
              <a:endParaRPr lang="en-US" sz="1800" dirty="0"/>
            </a:p>
          </p:txBody>
        </p:sp>
      </p:grpSp>
      <p:grpSp>
        <p:nvGrpSpPr>
          <p:cNvPr id="120" name="Group 31"/>
          <p:cNvGrpSpPr>
            <a:grpSpLocks/>
          </p:cNvGrpSpPr>
          <p:nvPr/>
        </p:nvGrpSpPr>
        <p:grpSpPr bwMode="auto">
          <a:xfrm rot="-1487245">
            <a:off x="4035742" y="2228535"/>
            <a:ext cx="877887" cy="382587"/>
            <a:chOff x="6806382" y="5651404"/>
            <a:chExt cx="877528" cy="383459"/>
          </a:xfrm>
        </p:grpSpPr>
        <p:sp>
          <p:nvSpPr>
            <p:cNvPr id="121" name="Oval 24"/>
            <p:cNvSpPr>
              <a:spLocks noChangeArrowheads="1"/>
            </p:cNvSpPr>
            <p:nvPr/>
          </p:nvSpPr>
          <p:spPr bwMode="auto">
            <a:xfrm>
              <a:off x="6875822" y="5651404"/>
              <a:ext cx="738648" cy="383459"/>
            </a:xfrm>
            <a:prstGeom prst="ellipse">
              <a:avLst/>
            </a:prstGeom>
            <a:solidFill>
              <a:srgbClr val="FF0000"/>
            </a:solidFill>
            <a:ln w="12700" algn="ctr">
              <a:solidFill>
                <a:schemeClr val="tx1"/>
              </a:solidFill>
              <a:round/>
              <a:headEnd type="none" w="sm" len="sm"/>
              <a:tailEnd type="none" w="sm" len="sm"/>
            </a:ln>
          </p:spPr>
          <p:txBody>
            <a:bodyPr anchor="ctr"/>
            <a:lstStyle/>
            <a:p>
              <a:pPr algn="ctr"/>
              <a:endParaRPr lang="en-US" sz="1400"/>
            </a:p>
          </p:txBody>
        </p:sp>
        <p:sp>
          <p:nvSpPr>
            <p:cNvPr id="122" name="TextBox 25"/>
            <p:cNvSpPr txBox="1">
              <a:spLocks noChangeArrowheads="1"/>
            </p:cNvSpPr>
            <p:nvPr/>
          </p:nvSpPr>
          <p:spPr bwMode="auto">
            <a:xfrm>
              <a:off x="6806382" y="5658467"/>
              <a:ext cx="877528" cy="369332"/>
            </a:xfrm>
            <a:prstGeom prst="rect">
              <a:avLst/>
            </a:prstGeom>
            <a:noFill/>
            <a:ln w="9525">
              <a:noFill/>
              <a:miter lim="800000"/>
              <a:headEnd/>
              <a:tailEnd/>
            </a:ln>
          </p:spPr>
          <p:txBody>
            <a:bodyPr>
              <a:spAutoFit/>
            </a:bodyPr>
            <a:lstStyle/>
            <a:p>
              <a:pPr algn="ctr"/>
              <a:r>
                <a:rPr lang="en-US" sz="1800" dirty="0" smtClean="0"/>
                <a:t>$150K</a:t>
              </a:r>
              <a:endParaRPr lang="en-US" sz="1800" dirty="0"/>
            </a:p>
          </p:txBody>
        </p:sp>
      </p:grpSp>
      <p:sp>
        <p:nvSpPr>
          <p:cNvPr id="123" name="AutoShape 15"/>
          <p:cNvSpPr>
            <a:spLocks noChangeArrowheads="1"/>
          </p:cNvSpPr>
          <p:nvPr/>
        </p:nvSpPr>
        <p:spPr bwMode="auto">
          <a:xfrm rot="19418673">
            <a:off x="6010002" y="4319249"/>
            <a:ext cx="3227374" cy="1263015"/>
          </a:xfrm>
          <a:prstGeom prst="star16">
            <a:avLst>
              <a:gd name="adj" fmla="val 37500"/>
            </a:avLst>
          </a:prstGeom>
          <a:solidFill>
            <a:srgbClr val="FF0000"/>
          </a:solidFill>
          <a:ln w="28575">
            <a:solidFill>
              <a:schemeClr val="tx2"/>
            </a:solidFill>
            <a:miter lim="800000"/>
            <a:headEnd type="none" w="sm" len="sm"/>
            <a:tailEnd type="none" w="sm" len="sm"/>
          </a:ln>
        </p:spPr>
        <p:txBody>
          <a:bodyPr wrap="none" anchor="t"/>
          <a:lstStyle/>
          <a:p>
            <a:pPr algn="ctr"/>
            <a:r>
              <a:rPr lang="en-US" sz="2400" b="1" dirty="0" smtClean="0">
                <a:solidFill>
                  <a:schemeClr val="tx1"/>
                </a:solidFill>
                <a:latin typeface="Papyrus" pitchFamily="66" charset="0"/>
              </a:rPr>
              <a:t>Total Savings</a:t>
            </a:r>
          </a:p>
          <a:p>
            <a:pPr algn="ctr"/>
            <a:r>
              <a:rPr lang="en-US" sz="2400" b="1" dirty="0" smtClean="0">
                <a:solidFill>
                  <a:schemeClr val="tx1"/>
                </a:solidFill>
                <a:latin typeface="Papyrus" pitchFamily="66" charset="0"/>
              </a:rPr>
              <a:t>$190K</a:t>
            </a:r>
            <a:endParaRPr lang="en-US" sz="2400" b="1" dirty="0">
              <a:solidFill>
                <a:schemeClr val="tx1"/>
              </a:solidFill>
              <a:latin typeface="Papyru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1000"/>
                                        <p:tgtEl>
                                          <p:spTgt spid="9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dissolve">
                                      <p:cBhvr>
                                        <p:cTn id="11" dur="1000"/>
                                        <p:tgtEl>
                                          <p:spTgt spid="21"/>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dissolve">
                                      <p:cBhvr>
                                        <p:cTn id="15" dur="500"/>
                                        <p:tgtEl>
                                          <p:spTgt spid="22"/>
                                        </p:tgtEl>
                                      </p:cBhvr>
                                    </p:animEffect>
                                  </p:childTnLst>
                                </p:cTn>
                              </p:par>
                            </p:childTnLst>
                          </p:cTn>
                        </p:par>
                        <p:par>
                          <p:cTn id="16" fill="hold">
                            <p:stCondLst>
                              <p:cond delay="2500"/>
                            </p:stCondLst>
                            <p:childTnLst>
                              <p:par>
                                <p:cTn id="17" presetID="9"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dissolve">
                                      <p:cBhvr>
                                        <p:cTn id="19" dur="500"/>
                                        <p:tgtEl>
                                          <p:spTgt spid="23"/>
                                        </p:tgtEl>
                                      </p:cBhvr>
                                    </p:animEffect>
                                  </p:childTnLst>
                                </p:cTn>
                              </p:par>
                            </p:childTnLst>
                          </p:cTn>
                        </p:par>
                        <p:par>
                          <p:cTn id="20" fill="hold">
                            <p:stCondLst>
                              <p:cond delay="3000"/>
                            </p:stCondLst>
                            <p:childTnLst>
                              <p:par>
                                <p:cTn id="21" presetID="9" presetClass="entr" presetSubtype="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dissolve">
                                      <p:cBhvr>
                                        <p:cTn id="23" dur="500"/>
                                        <p:tgtEl>
                                          <p:spTgt spid="25"/>
                                        </p:tgtEl>
                                      </p:cBhvr>
                                    </p:animEffect>
                                  </p:childTnLst>
                                </p:cTn>
                              </p:par>
                            </p:childTnLst>
                          </p:cTn>
                        </p:par>
                        <p:par>
                          <p:cTn id="24" fill="hold">
                            <p:stCondLst>
                              <p:cond delay="3500"/>
                            </p:stCondLst>
                            <p:childTnLst>
                              <p:par>
                                <p:cTn id="25" presetID="9"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dissolve">
                                      <p:cBhvr>
                                        <p:cTn id="27" dur="500"/>
                                        <p:tgtEl>
                                          <p:spTgt spid="26"/>
                                        </p:tgtEl>
                                      </p:cBhvr>
                                    </p:animEffect>
                                  </p:childTnLst>
                                </p:cTn>
                              </p:par>
                            </p:childTnLst>
                          </p:cTn>
                        </p:par>
                        <p:par>
                          <p:cTn id="28" fill="hold">
                            <p:stCondLst>
                              <p:cond delay="4000"/>
                            </p:stCondLst>
                            <p:childTnLst>
                              <p:par>
                                <p:cTn id="29" presetID="9" presetClass="entr" presetSubtype="0"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dissolv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79"/>
                                        </p:tgtEl>
                                        <p:attrNameLst>
                                          <p:attrName>style.visibility</p:attrName>
                                        </p:attrNameLst>
                                      </p:cBhvr>
                                      <p:to>
                                        <p:strVal val="visible"/>
                                      </p:to>
                                    </p:set>
                                    <p:animEffect transition="in" filter="wipe(down)">
                                      <p:cBhvr>
                                        <p:cTn id="36" dur="1000"/>
                                        <p:tgtEl>
                                          <p:spTgt spid="79"/>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wipe(down)">
                                      <p:cBhvr>
                                        <p:cTn id="39" dur="1000"/>
                                        <p:tgtEl>
                                          <p:spTgt spid="80"/>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89"/>
                                        </p:tgtEl>
                                        <p:attrNameLst>
                                          <p:attrName>style.visibility</p:attrName>
                                        </p:attrNameLst>
                                      </p:cBhvr>
                                      <p:to>
                                        <p:strVal val="visible"/>
                                      </p:to>
                                    </p:set>
                                    <p:animEffect transition="in" filter="wipe(down)">
                                      <p:cBhvr>
                                        <p:cTn id="42" dur="1000"/>
                                        <p:tgtEl>
                                          <p:spTgt spid="89"/>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0 0  L 0 0.33333  E" pathEditMode="relative" ptsTypes="">
                                      <p:cBhvr>
                                        <p:cTn id="46" dur="2000" fill="hold"/>
                                        <p:tgtEl>
                                          <p:spTgt spid="45"/>
                                        </p:tgtEl>
                                        <p:attrNameLst>
                                          <p:attrName>ppt_x</p:attrName>
                                          <p:attrName>ppt_y</p:attrName>
                                        </p:attrNameLst>
                                      </p:cBhvr>
                                    </p:animMotion>
                                  </p:childTnLst>
                                </p:cTn>
                              </p:par>
                            </p:childTnLst>
                          </p:cTn>
                        </p:par>
                        <p:par>
                          <p:cTn id="47" fill="hold">
                            <p:stCondLst>
                              <p:cond delay="2000"/>
                            </p:stCondLst>
                            <p:childTnLst>
                              <p:par>
                                <p:cTn id="48" presetID="42" presetClass="path" presetSubtype="0" accel="50000" decel="50000" fill="hold" grpId="0" nodeType="afterEffect">
                                  <p:stCondLst>
                                    <p:cond delay="0"/>
                                  </p:stCondLst>
                                  <p:childTnLst>
                                    <p:animMotion origin="layout" path="M 1.94444E-6 -7.40741E-7 L 1.94444E-6 0.03657 " pathEditMode="relative" rAng="0" ptsTypes="AA">
                                      <p:cBhvr>
                                        <p:cTn id="49" dur="2000" fill="hold"/>
                                        <p:tgtEl>
                                          <p:spTgt spid="73"/>
                                        </p:tgtEl>
                                        <p:attrNameLst>
                                          <p:attrName>ppt_x</p:attrName>
                                          <p:attrName>ppt_y</p:attrName>
                                        </p:attrNameLst>
                                      </p:cBhvr>
                                      <p:rCtr x="0" y="18"/>
                                    </p:animMotion>
                                  </p:childTnLst>
                                </p:cTn>
                              </p:par>
                            </p:childTnLst>
                          </p:cTn>
                        </p:par>
                        <p:par>
                          <p:cTn id="50" fill="hold">
                            <p:stCondLst>
                              <p:cond delay="4000"/>
                            </p:stCondLst>
                            <p:childTnLst>
                              <p:par>
                                <p:cTn id="51" presetID="9" presetClass="entr" presetSubtype="0" fill="hold"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dissolve">
                                      <p:cBhvr>
                                        <p:cTn id="53" dur="1000"/>
                                        <p:tgtEl>
                                          <p:spTgt spid="90"/>
                                        </p:tgtEl>
                                      </p:cBhvr>
                                    </p:animEffect>
                                  </p:childTnLst>
                                </p:cTn>
                              </p:par>
                            </p:childTnLst>
                          </p:cTn>
                        </p:par>
                        <p:par>
                          <p:cTn id="54" fill="hold">
                            <p:stCondLst>
                              <p:cond delay="5000"/>
                            </p:stCondLst>
                            <p:childTnLst>
                              <p:par>
                                <p:cTn id="55" presetID="9" presetClass="entr" presetSubtype="0"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dissolve">
                                      <p:cBhvr>
                                        <p:cTn id="57" dur="1000"/>
                                        <p:tgtEl>
                                          <p:spTgt spid="117"/>
                                        </p:tgtEl>
                                      </p:cBhvr>
                                    </p:animEffect>
                                  </p:childTnLst>
                                </p:cTn>
                              </p:par>
                            </p:childTnLst>
                          </p:cTn>
                        </p:par>
                        <p:par>
                          <p:cTn id="58" fill="hold">
                            <p:stCondLst>
                              <p:cond delay="6000"/>
                            </p:stCondLst>
                            <p:childTnLst>
                              <p:par>
                                <p:cTn id="59" presetID="9" presetClass="entr" presetSubtype="0" fill="hold" nodeType="afterEffect">
                                  <p:stCondLst>
                                    <p:cond delay="0"/>
                                  </p:stCondLst>
                                  <p:childTnLst>
                                    <p:set>
                                      <p:cBhvr>
                                        <p:cTn id="60" dur="1" fill="hold">
                                          <p:stCondLst>
                                            <p:cond delay="0"/>
                                          </p:stCondLst>
                                        </p:cTn>
                                        <p:tgtEl>
                                          <p:spTgt spid="120"/>
                                        </p:tgtEl>
                                        <p:attrNameLst>
                                          <p:attrName>style.visibility</p:attrName>
                                        </p:attrNameLst>
                                      </p:cBhvr>
                                      <p:to>
                                        <p:strVal val="visible"/>
                                      </p:to>
                                    </p:set>
                                    <p:animEffect transition="in" filter="dissolve">
                                      <p:cBhvr>
                                        <p:cTn id="61" dur="1000"/>
                                        <p:tgtEl>
                                          <p:spTgt spid="120"/>
                                        </p:tgtEl>
                                      </p:cBhvr>
                                    </p:animEffect>
                                  </p:childTnLst>
                                </p:cTn>
                              </p:par>
                            </p:childTnLst>
                          </p:cTn>
                        </p:par>
                        <p:par>
                          <p:cTn id="62" fill="hold">
                            <p:stCondLst>
                              <p:cond delay="7000"/>
                            </p:stCondLst>
                            <p:childTnLst>
                              <p:par>
                                <p:cTn id="63" presetID="9" presetClass="entr" presetSubtype="0" fill="hold" nodeType="afterEffect">
                                  <p:stCondLst>
                                    <p:cond delay="0"/>
                                  </p:stCondLst>
                                  <p:childTnLst>
                                    <p:set>
                                      <p:cBhvr>
                                        <p:cTn id="64" dur="1" fill="hold">
                                          <p:stCondLst>
                                            <p:cond delay="0"/>
                                          </p:stCondLst>
                                        </p:cTn>
                                        <p:tgtEl>
                                          <p:spTgt spid="105"/>
                                        </p:tgtEl>
                                        <p:attrNameLst>
                                          <p:attrName>style.visibility</p:attrName>
                                        </p:attrNameLst>
                                      </p:cBhvr>
                                      <p:to>
                                        <p:strVal val="visible"/>
                                      </p:to>
                                    </p:set>
                                    <p:animEffect transition="in" filter="dissolve">
                                      <p:cBhvr>
                                        <p:cTn id="65" dur="1000"/>
                                        <p:tgtEl>
                                          <p:spTgt spid="105"/>
                                        </p:tgtEl>
                                      </p:cBhvr>
                                    </p:animEffect>
                                  </p:childTnLst>
                                </p:cTn>
                              </p:par>
                            </p:childTnLst>
                          </p:cTn>
                        </p:par>
                        <p:par>
                          <p:cTn id="66" fill="hold">
                            <p:stCondLst>
                              <p:cond delay="8000"/>
                            </p:stCondLst>
                            <p:childTnLst>
                              <p:par>
                                <p:cTn id="67" presetID="9" presetClass="entr" presetSubtype="0" fill="hold" nodeType="afterEffect">
                                  <p:stCondLst>
                                    <p:cond delay="0"/>
                                  </p:stCondLst>
                                  <p:childTnLst>
                                    <p:set>
                                      <p:cBhvr>
                                        <p:cTn id="68" dur="1" fill="hold">
                                          <p:stCondLst>
                                            <p:cond delay="0"/>
                                          </p:stCondLst>
                                        </p:cTn>
                                        <p:tgtEl>
                                          <p:spTgt spid="114"/>
                                        </p:tgtEl>
                                        <p:attrNameLst>
                                          <p:attrName>style.visibility</p:attrName>
                                        </p:attrNameLst>
                                      </p:cBhvr>
                                      <p:to>
                                        <p:strVal val="visible"/>
                                      </p:to>
                                    </p:set>
                                    <p:animEffect transition="in" filter="dissolve">
                                      <p:cBhvr>
                                        <p:cTn id="69" dur="1000"/>
                                        <p:tgtEl>
                                          <p:spTgt spid="114"/>
                                        </p:tgtEl>
                                      </p:cBhvr>
                                    </p:animEffect>
                                  </p:childTnLst>
                                </p:cTn>
                              </p:par>
                            </p:childTnLst>
                          </p:cTn>
                        </p:par>
                      </p:childTnLst>
                    </p:cTn>
                  </p:par>
                  <p:par>
                    <p:cTn id="70" fill="hold">
                      <p:stCondLst>
                        <p:cond delay="indefinite"/>
                      </p:stCondLst>
                      <p:childTnLst>
                        <p:par>
                          <p:cTn id="71" fill="hold">
                            <p:stCondLst>
                              <p:cond delay="0"/>
                            </p:stCondLst>
                            <p:childTnLst>
                              <p:par>
                                <p:cTn id="72" presetID="55" presetClass="entr" presetSubtype="0" fill="hold" grpId="0" nodeType="clickEffect">
                                  <p:stCondLst>
                                    <p:cond delay="0"/>
                                  </p:stCondLst>
                                  <p:childTnLst>
                                    <p:set>
                                      <p:cBhvr>
                                        <p:cTn id="73" dur="1" fill="hold">
                                          <p:stCondLst>
                                            <p:cond delay="0"/>
                                          </p:stCondLst>
                                        </p:cTn>
                                        <p:tgtEl>
                                          <p:spTgt spid="123"/>
                                        </p:tgtEl>
                                        <p:attrNameLst>
                                          <p:attrName>style.visibility</p:attrName>
                                        </p:attrNameLst>
                                      </p:cBhvr>
                                      <p:to>
                                        <p:strVal val="visible"/>
                                      </p:to>
                                    </p:set>
                                    <p:anim calcmode="lin" valueType="num">
                                      <p:cBhvr>
                                        <p:cTn id="74" dur="1000" fill="hold"/>
                                        <p:tgtEl>
                                          <p:spTgt spid="123"/>
                                        </p:tgtEl>
                                        <p:attrNameLst>
                                          <p:attrName>ppt_w</p:attrName>
                                        </p:attrNameLst>
                                      </p:cBhvr>
                                      <p:tavLst>
                                        <p:tav tm="0">
                                          <p:val>
                                            <p:strVal val="#ppt_w*0.70"/>
                                          </p:val>
                                        </p:tav>
                                        <p:tav tm="100000">
                                          <p:val>
                                            <p:strVal val="#ppt_w"/>
                                          </p:val>
                                        </p:tav>
                                      </p:tavLst>
                                    </p:anim>
                                    <p:anim calcmode="lin" valueType="num">
                                      <p:cBhvr>
                                        <p:cTn id="75" dur="1000" fill="hold"/>
                                        <p:tgtEl>
                                          <p:spTgt spid="123"/>
                                        </p:tgtEl>
                                        <p:attrNameLst>
                                          <p:attrName>ppt_h</p:attrName>
                                        </p:attrNameLst>
                                      </p:cBhvr>
                                      <p:tavLst>
                                        <p:tav tm="0">
                                          <p:val>
                                            <p:strVal val="#ppt_h"/>
                                          </p:val>
                                        </p:tav>
                                        <p:tav tm="100000">
                                          <p:val>
                                            <p:strVal val="#ppt_h"/>
                                          </p:val>
                                        </p:tav>
                                      </p:tavLst>
                                    </p:anim>
                                    <p:animEffect transition="in" filter="fade">
                                      <p:cBhvr>
                                        <p:cTn id="76"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73" grpId="0" animBg="1"/>
      <p:bldP spid="95" grpId="0"/>
      <p:bldP spid="79" grpId="0" animBg="1"/>
      <p:bldP spid="80" grpId="0" animBg="1"/>
      <p:bldP spid="89" grpId="0" animBg="1"/>
      <p:bldP spid="123" grpId="0" animBg="1"/>
    </p:bldLst>
  </p:timing>
</p:sld>
</file>

<file path=ppt/theme/theme1.xml><?xml version="1.0" encoding="utf-8"?>
<a:theme xmlns:a="http://schemas.openxmlformats.org/drawingml/2006/main" name="Default Design">
  <a:themeElements>
    <a:clrScheme name="Custom 1">
      <a:dk1>
        <a:srgbClr val="808080"/>
      </a:dk1>
      <a:lt1>
        <a:srgbClr val="FFFFFF"/>
      </a:lt1>
      <a:dk2>
        <a:srgbClr val="000099"/>
      </a:dk2>
      <a:lt2>
        <a:srgbClr val="FFFF00"/>
      </a:lt2>
      <a:accent1>
        <a:srgbClr val="00CC99"/>
      </a:accent1>
      <a:accent2>
        <a:srgbClr val="3333CC"/>
      </a:accent2>
      <a:accent3>
        <a:srgbClr val="AAAACA"/>
      </a:accent3>
      <a:accent4>
        <a:srgbClr val="DADADA"/>
      </a:accent4>
      <a:accent5>
        <a:srgbClr val="AAE2CA"/>
      </a:accent5>
      <a:accent6>
        <a:srgbClr val="2D2DB9"/>
      </a:accent6>
      <a:hlink>
        <a:srgbClr val="FFFF00"/>
      </a:hlink>
      <a:folHlink>
        <a:srgbClr val="FFFF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7383</TotalTime>
  <Words>3201</Words>
  <Application>Microsoft Office PowerPoint</Application>
  <PresentationFormat>On-screen Show (4:3)</PresentationFormat>
  <Paragraphs>668</Paragraphs>
  <Slides>42</Slides>
  <Notes>9</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Default Design</vt:lpstr>
      <vt:lpstr>Automatically Generating Test Data for Web Applications</vt:lpstr>
      <vt:lpstr>OUTLINE</vt:lpstr>
      <vt:lpstr>Testing in the 21st Century</vt:lpstr>
      <vt:lpstr>Software is a Skin that Surrounds Our Civilization</vt:lpstr>
      <vt:lpstr>Airbus 319 Safety Critical Software Control</vt:lpstr>
      <vt:lpstr>Costly Software Failures</vt:lpstr>
      <vt:lpstr>Model-Driven Test Design – Steps</vt:lpstr>
      <vt:lpstr>Model-Driven Test Design – Activities</vt:lpstr>
      <vt:lpstr>Cost Of Late Testing</vt:lpstr>
      <vt:lpstr>How to Improve Testing ?</vt:lpstr>
      <vt:lpstr>OUTLINE</vt:lpstr>
      <vt:lpstr>Quality of Industry Tools</vt:lpstr>
      <vt:lpstr>Unit Level ATDG Results</vt:lpstr>
      <vt:lpstr>Quality of Criteria-Based Tests</vt:lpstr>
      <vt:lpstr>Criteria-Based Test Results</vt:lpstr>
      <vt:lpstr>Industry and Research Tool Gap</vt:lpstr>
      <vt:lpstr>OUTLINE</vt:lpstr>
      <vt:lpstr>Automatic Test Data Generation</vt:lpstr>
      <vt:lpstr>Unit Level ATDG Origins</vt:lpstr>
      <vt:lpstr>Dynamic Domain Reduction</vt:lpstr>
      <vt:lpstr>DDR Example</vt:lpstr>
      <vt:lpstr>ATDG Adoption</vt:lpstr>
      <vt:lpstr>OUTLINE</vt:lpstr>
      <vt:lpstr>Validating Inputs</vt:lpstr>
      <vt:lpstr>Representing Input Domains</vt:lpstr>
      <vt:lpstr>Representing Input Domains</vt:lpstr>
      <vt:lpstr>OUTLINE</vt:lpstr>
      <vt:lpstr>Web Application Input Validation</vt:lpstr>
      <vt:lpstr>Bypass Testing</vt:lpstr>
      <vt:lpstr>Bypass Testing</vt:lpstr>
      <vt:lpstr>Bypass Testing Results</vt:lpstr>
      <vt:lpstr>Theory to Practice—Bypass Testing</vt:lpstr>
      <vt:lpstr>OUTLINE</vt:lpstr>
      <vt:lpstr>Four Roadblocks to Adoption</vt:lpstr>
      <vt:lpstr>Major Problems with ATDG</vt:lpstr>
      <vt:lpstr>Needed</vt:lpstr>
      <vt:lpstr>A Practical Unit-Level ATDG Tool</vt:lpstr>
      <vt:lpstr>Practical System-Level ATDG Tool</vt:lpstr>
      <vt:lpstr>Test Design</vt:lpstr>
      <vt:lpstr>OUTLINE</vt:lpstr>
      <vt:lpstr>Summary</vt:lpstr>
      <vt:lpstr>Contact</vt:lpstr>
    </vt:vector>
  </TitlesOfParts>
  <Company>GMU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XML-based Testing of Web Services</dc:title>
  <dc:creator>Jeff Offutt</dc:creator>
  <cp:lastModifiedBy>IT&amp;E</cp:lastModifiedBy>
  <cp:revision>539</cp:revision>
  <dcterms:created xsi:type="dcterms:W3CDTF">2001-09-18T20:16:12Z</dcterms:created>
  <dcterms:modified xsi:type="dcterms:W3CDTF">2010-10-28T18:54:15Z</dcterms:modified>
</cp:coreProperties>
</file>