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6" r:id="rId2"/>
    <p:sldId id="534" r:id="rId3"/>
    <p:sldId id="527" r:id="rId4"/>
    <p:sldId id="528" r:id="rId5"/>
    <p:sldId id="536" r:id="rId6"/>
    <p:sldId id="538" r:id="rId7"/>
    <p:sldId id="539" r:id="rId8"/>
    <p:sldId id="540" r:id="rId9"/>
    <p:sldId id="541" r:id="rId10"/>
    <p:sldId id="542" r:id="rId11"/>
    <p:sldId id="543" r:id="rId12"/>
    <p:sldId id="546" r:id="rId13"/>
    <p:sldId id="547" r:id="rId14"/>
    <p:sldId id="548" r:id="rId15"/>
    <p:sldId id="549" r:id="rId16"/>
    <p:sldId id="550" r:id="rId17"/>
    <p:sldId id="552" r:id="rId18"/>
    <p:sldId id="553" r:id="rId19"/>
    <p:sldId id="555" r:id="rId20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99"/>
    <a:srgbClr val="33CCCC"/>
    <a:srgbClr val="00CC99"/>
    <a:srgbClr val="FF66FF"/>
    <a:srgbClr val="000000"/>
    <a:srgbClr val="009999"/>
    <a:srgbClr val="00CCFF"/>
    <a:srgbClr val="CC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75" autoAdjust="0"/>
    <p:restoredTop sz="97177" autoAdjust="0"/>
  </p:normalViewPr>
  <p:slideViewPr>
    <p:cSldViewPr>
      <p:cViewPr varScale="1">
        <p:scale>
          <a:sx n="51" d="100"/>
          <a:sy n="51" d="100"/>
        </p:scale>
        <p:origin x="1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4098"/>
    </p:cViewPr>
  </p:sorterViewPr>
  <p:notesViewPr>
    <p:cSldViewPr>
      <p:cViewPr varScale="1">
        <p:scale>
          <a:sx n="57" d="100"/>
          <a:sy n="57" d="100"/>
        </p:scale>
        <p:origin x="-2766" y="-90"/>
      </p:cViewPr>
      <p:guideLst>
        <p:guide orient="horz" pos="291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4" y="2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7900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4" y="8777900"/>
            <a:ext cx="2972097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3CD9C-A9D0-43CE-A6F5-6166C50CA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2"/>
            <a:ext cx="2972098" cy="4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9" y="4388952"/>
            <a:ext cx="5485805" cy="41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777900"/>
            <a:ext cx="2972098" cy="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2" tIns="45975" rIns="91952" bIns="45975" numCol="1" anchor="b" anchorCtr="0" compatLnSpc="1">
            <a:prstTxWarp prst="textNoShape">
              <a:avLst/>
            </a:prstTxWarp>
          </a:bodyPr>
          <a:lstStyle>
            <a:lvl1pPr algn="r" defTabSz="919959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7020C-64BC-4783-92F3-DB57C644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764"/>
            <a:fld id="{04F645CA-CD5F-4DB5-905B-3F152A25A7AC}" type="slidenum">
              <a:rPr lang="en-US" smtClean="0">
                <a:latin typeface="Arial" pitchFamily="34" charset="0"/>
                <a:cs typeface="Arial" pitchFamily="34" charset="0"/>
              </a:rPr>
              <a:pPr defTabSz="919764"/>
              <a:t>1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7" descr="gmulogo-color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Date Placeholder 4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3246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/>
          </a:p>
        </p:txBody>
      </p:sp>
      <p:sp>
        <p:nvSpPr>
          <p:cNvPr id="4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9362"/>
            <a:ext cx="2895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4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 anchor="b"/>
          <a:lstStyle>
            <a:lvl1pPr>
              <a:defRPr sz="800"/>
            </a:lvl1pPr>
          </a:lstStyle>
          <a:p>
            <a:pPr>
              <a:defRPr/>
            </a:pPr>
            <a:fld id="{F1A963A7-A787-48F9-851B-428511D39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24A2-6224-4CE2-BBD9-092C277B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6CF8-09BA-4068-99EA-5EA8E056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419600" cy="2628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586C-20F8-49BE-BCF3-845D3945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57DC-6909-4280-84B1-498D80798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5886-0194-4F8E-9B90-3E1B5C1B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668-7E3B-4FB3-8AC8-7C94E219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E9A8-8ADA-4849-9848-2FE04E307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B2CC-0026-474A-8143-56756D8B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44FE-9A1B-4119-9942-148DA56A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9B41-A495-4686-99F5-94938DCD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5110"/>
            <a:ext cx="2133600" cy="238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C1B0-56E5-45C2-8102-650CAB1B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0"/>
            <a:ext cx="79311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399"/>
            <a:ext cx="8991600" cy="56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5110"/>
            <a:ext cx="2895600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Jeff Offutt</a:t>
            </a:r>
            <a:endParaRPr lang="en-US" dirty="0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3756" y="6615110"/>
            <a:ext cx="1653382" cy="2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843853-28E4-4D1D-B0D8-C02B741298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9072" name="Line 48"/>
          <p:cNvSpPr>
            <a:spLocks noChangeShapeType="1"/>
          </p:cNvSpPr>
          <p:nvPr userDrawn="1"/>
        </p:nvSpPr>
        <p:spPr bwMode="auto">
          <a:xfrm>
            <a:off x="-1" y="852488"/>
            <a:ext cx="9131301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8" name="Picture 47" descr="gmulogo-color15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 flipH="1">
            <a:off x="8686800" y="6639545"/>
            <a:ext cx="417514" cy="21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dirty="0" smtClean="0"/>
              <a:t>of 19</a:t>
            </a:r>
            <a:endParaRPr lang="en-US" sz="800" b="0" dirty="0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14144"/>
            <a:ext cx="2133600" cy="239093"/>
          </a:xfrm>
          <a:prstGeom prst="rect">
            <a:avLst/>
          </a:prstGeom>
        </p:spPr>
        <p:txBody>
          <a:bodyPr/>
          <a:lstStyle>
            <a:lvl1pPr>
              <a:defRPr sz="800" b="0"/>
            </a:lvl1pPr>
          </a:lstStyle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5000"/>
        <a:buFont typeface="Gill Sans MT" panose="020B0502020104020203" pitchFamily="34" charset="0"/>
        <a:buChar char="•"/>
        <a:defRPr sz="28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Courier New" panose="02070309020205020404" pitchFamily="49" charset="0"/>
        <a:buChar char="o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105000"/>
        <a:buFont typeface="Wingdings" panose="05000000000000000000" pitchFamily="2" charset="2"/>
        <a:buChar char="v"/>
        <a:defRPr sz="2000">
          <a:solidFill>
            <a:schemeClr val="tx1"/>
          </a:solidFill>
          <a:effectLst/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" y="381000"/>
            <a:ext cx="8991600" cy="304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Nobody cares about </a:t>
            </a:r>
            <a:r>
              <a:rPr lang="en-US" sz="4000" b="1" dirty="0" smtClean="0"/>
              <a:t>models,</a:t>
            </a:r>
            <a:br>
              <a:rPr lang="en-US" sz="4000" b="1" dirty="0" smtClean="0"/>
            </a:br>
            <a:r>
              <a:rPr lang="en-US" sz="4000" b="1" dirty="0" smtClean="0"/>
              <a:t>but </a:t>
            </a:r>
            <a:r>
              <a:rPr lang="en-US" sz="4000" b="1" dirty="0"/>
              <a:t>everybody wants automation</a:t>
            </a:r>
            <a:endParaRPr lang="en-US" sz="4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3429000"/>
            <a:ext cx="7315200" cy="2895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Offutt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Mason University</a:t>
            </a:r>
          </a:p>
          <a:p>
            <a:pPr lvl="0" algn="ctr">
              <a:defRPr/>
            </a:pPr>
            <a:r>
              <a:rPr lang="en-US" sz="2400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cs.gmu.edu</a:t>
            </a:r>
            <a:r>
              <a:rPr lang="en-US" sz="24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/~</a:t>
            </a:r>
            <a:r>
              <a:rPr lang="en-US" sz="2400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offutt</a:t>
            </a:r>
            <a:endParaRPr lang="en-US" sz="2400" b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gmulogo-color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0999" cy="1143000"/>
          </a:xfrm>
        </p:spPr>
        <p:txBody>
          <a:bodyPr/>
          <a:lstStyle/>
          <a:p>
            <a:r>
              <a:rPr lang="en-US" dirty="0" smtClean="0"/>
              <a:t>Post-WWII</a:t>
            </a:r>
            <a:r>
              <a:rPr lang="en-US" dirty="0"/>
              <a:t> </a:t>
            </a:r>
            <a:r>
              <a:rPr lang="en-US" dirty="0" smtClean="0"/>
              <a:t>global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Design</a:t>
            </a:r>
            <a:r>
              <a:rPr lang="en-US" dirty="0"/>
              <a:t> costs continued to </a:t>
            </a:r>
            <a:r>
              <a:rPr lang="en-US" dirty="0" smtClean="0"/>
              <a:t>increase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Production</a:t>
            </a:r>
            <a:r>
              <a:rPr lang="en-US" dirty="0"/>
              <a:t> costs continued to decline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costs decreased dramatically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started to become “</a:t>
            </a:r>
            <a:r>
              <a:rPr lang="en-US" dirty="0" smtClean="0">
                <a:solidFill>
                  <a:srgbClr val="FFFF00"/>
                </a:solidFill>
              </a:rPr>
              <a:t>replace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7" y="3784092"/>
            <a:ext cx="4616973" cy="2585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00133"/>
            <a:ext cx="3904488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2000s : Free trade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1200" y="3429000"/>
            <a:ext cx="5181600" cy="1323439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4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Manufacturing defeated evolutionary design !</a:t>
            </a:r>
            <a:endParaRPr lang="sv-SE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7000" y="5562600"/>
            <a:ext cx="3810000" cy="584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Quantity over quality</a:t>
            </a:r>
            <a:endParaRPr lang="sv-SE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1792153"/>
            <a:ext cx="7772400" cy="1175706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sv-SE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Design is very expensive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sv-SE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48" charset="-128"/>
                <a:cs typeface="Times New Roman" pitchFamily="18" charset="0"/>
              </a:rPr>
              <a:t>production, distribution, &amp; support are cheap</a:t>
            </a:r>
            <a:endParaRPr lang="sv-SE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ＭＳ Ｐゴシック" pitchFamily="4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evolutionary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62000" y="1447800"/>
            <a:ext cx="7620000" cy="2438400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Products are very cheap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often low—designed to wear out fast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Instead of evolution …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w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have replacement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66800" y="4343400"/>
            <a:ext cx="7010400" cy="1524000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we have lost something truly wonderful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craftsmanship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line software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32601"/>
            <a:ext cx="3161488" cy="23802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69850" y="932601"/>
            <a:ext cx="4502150" cy="2039199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1980s—1990s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Very high design costs 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distribution costs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costs grew with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Low production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0" y="3091265"/>
            <a:ext cx="6400800" cy="1227514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Very slow evolution—years between releases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had to be “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perfect out of the box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 costs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spiraled out of control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64077" y="4438244"/>
            <a:ext cx="7217923" cy="2356224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 design, implementation,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distribution, and support costs led researchers towards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Designing the entire system up front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Formal methods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at the end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quality software that often was never used</a:t>
            </a:r>
          </a:p>
        </p:txBody>
      </p:sp>
    </p:spTree>
    <p:extLst>
      <p:ext uri="{BB962C8B-B14F-4D97-AF65-F5344CB8AC3E}">
        <p14:creationId xmlns:p14="http://schemas.microsoft.com/office/powerpoint/2010/main" val="7956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752600" y="2057400"/>
            <a:ext cx="5638800" cy="2057400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really bad 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“perfect out of the box”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6763"/>
            <a:ext cx="2026227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1990s changes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752600" y="1279804"/>
            <a:ext cx="5645150" cy="896199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kumimoji="0" lang="en-US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became cheaper and smaller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driving down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costs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98675" y="2743200"/>
            <a:ext cx="4953000" cy="935455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Usability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got better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driving down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costs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098675" y="4267200"/>
            <a:ext cx="4953000" cy="914400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Unit testing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became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common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driving down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costs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0" y="6096000"/>
            <a:ext cx="4572000" cy="512052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Then the web changed everything</a:t>
            </a:r>
          </a:p>
        </p:txBody>
      </p:sp>
    </p:spTree>
    <p:extLst>
      <p:ext uri="{BB962C8B-B14F-4D97-AF65-F5344CB8AC3E}">
        <p14:creationId xmlns:p14="http://schemas.microsoft.com/office/powerpoint/2010/main" val="41464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web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600200" y="1279804"/>
            <a:ext cx="5943600" cy="896199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 quality suddenly become essential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reliability, usability, maintainability, …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884251" y="2349030"/>
            <a:ext cx="3375498" cy="915828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 became free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web deployment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54338" y="3437885"/>
            <a:ext cx="3235325" cy="915828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became cheap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web searches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714500" y="4526741"/>
            <a:ext cx="5715000" cy="915828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Continuous updates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“perfect out of the box” is outdated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09600" y="5943600"/>
            <a:ext cx="7932738" cy="512052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web and agile processes resuscitated evolutionary design!</a:t>
            </a:r>
          </a:p>
        </p:txBody>
      </p:sp>
    </p:spTree>
    <p:extLst>
      <p:ext uri="{BB962C8B-B14F-4D97-AF65-F5344CB8AC3E}">
        <p14:creationId xmlns:p14="http://schemas.microsoft.com/office/powerpoint/2010/main" val="6839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0" y="978966"/>
            <a:ext cx="6096000" cy="11091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Sarah Allen (Flash)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have a 5-year idea, achieve 1 idea in 3 months, then grow steadily to the 5-year goal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457933" y="2362200"/>
            <a:ext cx="16002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Old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976025" y="2362200"/>
            <a:ext cx="16002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ill Sans MT" panose="020B0502020104020203" pitchFamily="34" charset="0"/>
                <a:cs typeface="Arial" charset="0"/>
              </a:rPr>
              <a:t>New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53133" y="4126296"/>
            <a:ext cx="22098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maintenance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10233" y="5008344"/>
            <a:ext cx="2895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0" dirty="0" smtClean="0">
                <a:latin typeface="Gill Sans MT" panose="020B0502020104020203" pitchFamily="34" charset="0"/>
                <a:cs typeface="Arial" charset="0"/>
              </a:rPr>
              <a:t>designed and built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671225" y="4123053"/>
            <a:ext cx="22098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evolution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28325" y="5003479"/>
            <a:ext cx="28956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dirty="0" smtClean="0">
                <a:latin typeface="Gill Sans MT" panose="020B0502020104020203" pitchFamily="34" charset="0"/>
                <a:cs typeface="Arial" charset="0"/>
              </a:rPr>
              <a:t>grows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000" y="3243437"/>
            <a:ext cx="3754067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slow to launch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40262" y="3243437"/>
            <a:ext cx="4275138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dirty="0" smtClean="0">
                <a:latin typeface="Gill Sans MT" panose="020B0502020104020203" pitchFamily="34" charset="0"/>
                <a:cs typeface="Arial" charset="0"/>
              </a:rPr>
              <a:t>minimum viable product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057883" y="5890391"/>
            <a:ext cx="2400300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charset="0"/>
              </a:rPr>
              <a:t>updated rarely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75963" y="5883906"/>
            <a:ext cx="2600325" cy="609600"/>
          </a:xfrm>
          <a:prstGeom prst="roundRect">
            <a:avLst/>
          </a:prstGeom>
          <a:solidFill>
            <a:srgbClr val="00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dirty="0" smtClean="0">
                <a:latin typeface="Gill Sans MT" panose="020B0502020104020203" pitchFamily="34" charset="0"/>
                <a:cs typeface="Arial" charset="0"/>
              </a:rPr>
              <a:t>updated daily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ill Sans MT" panose="020B0502020104020203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Agile, models, and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1" y="1152645"/>
            <a:ext cx="6400799" cy="18288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do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fit into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they emerge during refactoring?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Created after the software “works”?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Automatically or by hand?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Created just for testing?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that cost-effective?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97382" y="3241748"/>
            <a:ext cx="6255818" cy="1008993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TDD are useful as specs, but are not good tests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Ignore many cases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“happy path” tests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62200" y="4538569"/>
            <a:ext cx="6324600" cy="1862231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Agile-created software is tested poorly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User testing instead of professional testing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Okay for simple,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unimportant, software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not work for critical software … control software … financial engines … large-scale services … embedded … safety-critical …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143000" y="1141379"/>
            <a:ext cx="6858000" cy="825531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Assuming formal models “exist” is magical thinking</a:t>
            </a:r>
          </a:p>
          <a:p>
            <a:pPr marL="274320" marR="0" indent="-27432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love a good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Oculu</a:t>
            </a:r>
            <a:r>
              <a:rPr lang="en-US" sz="20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2000" b="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Reparo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but sadly, </a:t>
            </a: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Herminone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fictional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676400" y="2209800"/>
            <a:ext cx="5791200" cy="76281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Researchers should stick with science fiction</a:t>
            </a:r>
          </a:p>
          <a:p>
            <a:pPr marL="274320" marR="0" indent="-27432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mRNA vaccines were SF 5 years ago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3429000"/>
            <a:ext cx="7924800" cy="19812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current mission is fascinating</a:t>
            </a:r>
          </a:p>
          <a:p>
            <a:pPr marL="274320" marR="0" indent="-27432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can MBT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embrace agile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methods?</a:t>
            </a:r>
          </a:p>
          <a:p>
            <a:pPr marL="274320" marR="0" indent="-27432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we add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test automation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agile processes?</a:t>
            </a:r>
          </a:p>
          <a:p>
            <a:pPr marL="274320" marR="0" indent="-27432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we create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oracles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74320" marR="0" indent="-27432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we go from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TDD-tests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MBT-tests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43200" y="5715000"/>
            <a:ext cx="3657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Offutt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cs.gmu.edu</a:t>
            </a:r>
            <a:r>
              <a:rPr lang="en-US" sz="2000" b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/~</a:t>
            </a:r>
            <a:r>
              <a:rPr lang="en-US" sz="2000" b="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offutt</a:t>
            </a:r>
            <a:endParaRPr lang="en-US" sz="2000" b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story about a young guy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B2CC-0026-474A-8143-56756D8BC8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90600"/>
            <a:ext cx="1252497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838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Way back in the late 1990s, this young guy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cored a fun research project with Rockwell-Collins Aviation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064603"/>
            <a:ext cx="3733800" cy="83099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Generating Test Cases From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 Specifications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988" y="2838271"/>
            <a:ext cx="817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Derive tests from formal specifications (Z, SCR)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a tool to measure code coverage of spec-based tests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93551" y="1295400"/>
            <a:ext cx="94769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228599" y="4369861"/>
            <a:ext cx="8220294" cy="506939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Using formal methods to derive test frames in category-partition testing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Ammann 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Offutt, Computer 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Assurance Conference,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1994</a:t>
            </a:r>
            <a:endParaRPr lang="en-US" sz="1600" b="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7200" y="4957764"/>
            <a:ext cx="8001000" cy="37016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Criteria for generating specification-based </a:t>
            </a:r>
            <a:r>
              <a:rPr lang="en-US" b="0" i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tests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Offutt, </a:t>
            </a:r>
            <a:r>
              <a:rPr lang="en-US" b="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Xiong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and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Liu, ICECCS 1999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914400" y="5408896"/>
            <a:ext cx="7543799" cy="529941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Evaluation of Three Specification-based Testing </a:t>
            </a:r>
            <a:r>
              <a:rPr lang="en-US" b="0" i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Criteria, </a:t>
            </a:r>
            <a:r>
              <a:rPr lang="en-US" b="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Abdurazik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Ammann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Ding, 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Offutt, ICECCS 2000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71599" y="6019800"/>
            <a:ext cx="7077293" cy="529941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Generating Test Data From State-based </a:t>
            </a:r>
            <a:r>
              <a:rPr lang="en-US" b="0" i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Specifications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Offutt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Liu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b="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Abdurazik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 </a:t>
            </a:r>
            <a:r>
              <a:rPr lang="en-US" b="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Ammann, STVR 2003</a:t>
            </a:r>
          </a:p>
        </p:txBody>
      </p:sp>
    </p:spTree>
    <p:extLst>
      <p:ext uri="{BB962C8B-B14F-4D97-AF65-F5344CB8AC3E}">
        <p14:creationId xmlns:p14="http://schemas.microsoft.com/office/powerpoint/2010/main" val="2244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a site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1447800"/>
          </a:xfrm>
        </p:spPr>
        <p:txBody>
          <a:bodyPr/>
          <a:lstStyle/>
          <a:p>
            <a:r>
              <a:rPr lang="en-US" dirty="0" smtClean="0"/>
              <a:t>A two-day </a:t>
            </a:r>
            <a:r>
              <a:rPr lang="en-US" dirty="0"/>
              <a:t>visit to </a:t>
            </a:r>
            <a:r>
              <a:rPr lang="en-US" dirty="0" smtClean="0"/>
              <a:t>Rockwell-Collins’ facility </a:t>
            </a:r>
            <a:r>
              <a:rPr lang="en-US" dirty="0"/>
              <a:t>in Iowa</a:t>
            </a:r>
          </a:p>
          <a:p>
            <a:r>
              <a:rPr lang="en-US" dirty="0"/>
              <a:t>Met with research group, managers, project leads, developers, and </a:t>
            </a:r>
            <a:r>
              <a:rPr lang="en-US" dirty="0" smtClean="0"/>
              <a:t>testers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5434" y="2730665"/>
            <a:ext cx="2945164" cy="1143846"/>
            <a:chOff x="185434" y="2730665"/>
            <a:chExt cx="2945164" cy="11438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34" y="2730665"/>
              <a:ext cx="1066800" cy="1143846"/>
            </a:xfrm>
            <a:prstGeom prst="rect">
              <a:avLst/>
            </a:prstGeom>
          </p:spPr>
        </p:pic>
        <p:sp>
          <p:nvSpPr>
            <p:cNvPr id="8" name="Oval Callout 7"/>
            <p:cNvSpPr/>
            <p:nvPr/>
          </p:nvSpPr>
          <p:spPr bwMode="auto">
            <a:xfrm>
              <a:off x="1149398" y="2761523"/>
              <a:ext cx="1981200" cy="756549"/>
            </a:xfrm>
            <a:prstGeom prst="wedgeEllipseCallout">
              <a:avLst>
                <a:gd name="adj1" fmla="val -64168"/>
                <a:gd name="adj2" fmla="val 13600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“We 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use formal specs!”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9600" y="2806865"/>
            <a:ext cx="3983886" cy="1171786"/>
            <a:chOff x="4419600" y="2806865"/>
            <a:chExt cx="3983886" cy="11717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80"/>
            <a:stretch/>
          </p:blipFill>
          <p:spPr>
            <a:xfrm>
              <a:off x="4419600" y="2806865"/>
              <a:ext cx="1368716" cy="1152084"/>
            </a:xfrm>
            <a:prstGeom prst="rect">
              <a:avLst/>
            </a:prstGeom>
          </p:spPr>
        </p:pic>
        <p:sp>
          <p:nvSpPr>
            <p:cNvPr id="10" name="Oval Callout 9"/>
            <p:cNvSpPr/>
            <p:nvPr/>
          </p:nvSpPr>
          <p:spPr bwMode="auto">
            <a:xfrm>
              <a:off x="5812686" y="3090970"/>
              <a:ext cx="1600200" cy="756549"/>
            </a:xfrm>
            <a:prstGeom prst="wedgeEllipseCallout">
              <a:avLst>
                <a:gd name="adj1" fmla="val -83176"/>
                <a:gd name="adj2" fmla="val 21904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“See our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specs?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" t="4369" r="4634" b="12623"/>
            <a:stretch/>
          </p:blipFill>
          <p:spPr>
            <a:xfrm>
              <a:off x="7031886" y="2936235"/>
              <a:ext cx="1371600" cy="104241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57513" y="4302638"/>
            <a:ext cx="5100287" cy="1336162"/>
            <a:chOff x="157513" y="4302638"/>
            <a:chExt cx="5100287" cy="13361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13" y="4302638"/>
              <a:ext cx="1190362" cy="1190362"/>
            </a:xfrm>
            <a:prstGeom prst="rect">
              <a:avLst/>
            </a:prstGeom>
          </p:spPr>
        </p:pic>
        <p:sp>
          <p:nvSpPr>
            <p:cNvPr id="13" name="Oval Callout 12"/>
            <p:cNvSpPr/>
            <p:nvPr/>
          </p:nvSpPr>
          <p:spPr bwMode="auto">
            <a:xfrm>
              <a:off x="1347875" y="4338495"/>
              <a:ext cx="3909925" cy="1300305"/>
            </a:xfrm>
            <a:prstGeom prst="wedgeEllipseCallout">
              <a:avLst>
                <a:gd name="adj1" fmla="val -62792"/>
                <a:gd name="adj2" fmla="val -4635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We </a:t>
              </a:r>
              <a:r>
                <a:rPr lang="en-US" sz="1600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ain’t</a:t>
              </a:r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mathematicians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We 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make formal spec diagrams after 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the software 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is 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finished.</a:t>
              </a:r>
            </a:p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 </a:t>
              </a:r>
              <a:r>
                <a:rPr lang="en-US" sz="1600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 use </a:t>
              </a:r>
              <a:r>
                <a:rPr lang="en-US" sz="16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UML diagrams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.”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0312" y="4862980"/>
            <a:ext cx="3895088" cy="1842620"/>
            <a:chOff x="5020312" y="4862980"/>
            <a:chExt cx="3895088" cy="18426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312" y="5129791"/>
              <a:ext cx="1275613" cy="1575809"/>
            </a:xfrm>
            <a:prstGeom prst="rect">
              <a:avLst/>
            </a:prstGeom>
          </p:spPr>
        </p:pic>
        <p:sp>
          <p:nvSpPr>
            <p:cNvPr id="15" name="Oval Callout 14"/>
            <p:cNvSpPr/>
            <p:nvPr/>
          </p:nvSpPr>
          <p:spPr bwMode="auto">
            <a:xfrm>
              <a:off x="6629400" y="4862980"/>
              <a:ext cx="2286000" cy="756549"/>
            </a:xfrm>
            <a:prstGeom prst="wedgeEllipseCallout">
              <a:avLst>
                <a:gd name="adj1" fmla="val -95482"/>
                <a:gd name="adj2" fmla="val 28624"/>
              </a:avLst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“We read code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to write tests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4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visit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514600" y="978966"/>
            <a:ext cx="4114800" cy="10668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Brainwave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can design tests to cover (informal) graphs like UML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6656" y="2119189"/>
            <a:ext cx="3124200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Managers didn’t believe me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785756" y="2119189"/>
            <a:ext cx="2865644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Managers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hated the idea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16300" y="2119189"/>
            <a:ext cx="1969398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lost the funding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2400" y="3324826"/>
            <a:ext cx="8915400" cy="694815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Generating tests from UML specifications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Offutt and </a:t>
            </a:r>
            <a:r>
              <a:rPr lang="en-US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Abdurazik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UML 1999</a:t>
            </a:r>
          </a:p>
          <a:p>
            <a:r>
              <a:rPr lang="en-U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(Finite state machines;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edge coverage, predicate testing, edge-pair</a:t>
            </a:r>
            <a:r>
              <a:rPr lang="en-U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646 citations)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4297" y="4019006"/>
            <a:ext cx="7391400" cy="62919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UML collaboration diagrams for static checking and test </a:t>
            </a:r>
            <a:r>
              <a:rPr lang="en-US" b="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generation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Abdurazik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Offutt, UML 2000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96656" y="2819400"/>
            <a:ext cx="5418344" cy="381000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But, published 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irst MBT papers—a new field!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1948" y="5105400"/>
            <a:ext cx="1766852" cy="3810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Sort of …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62195" y="5477675"/>
            <a:ext cx="7266097" cy="743201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approach to program testing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 C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Huang, ACM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Computing Surveys, </a:t>
            </a:r>
            <a:r>
              <a:rPr lang="en-US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1975  (edge coverage on flowcharts)</a:t>
            </a:r>
          </a:p>
        </p:txBody>
      </p:sp>
    </p:spTree>
    <p:extLst>
      <p:ext uri="{BB962C8B-B14F-4D97-AF65-F5344CB8AC3E}">
        <p14:creationId xmlns:p14="http://schemas.microsoft.com/office/powerpoint/2010/main" val="6949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4FE-9A1B-4119-9942-148DA56A86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219200" y="1447800"/>
            <a:ext cx="6705600" cy="1905000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was a long time ago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software was based on an 1800s-style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assembly line manufacturing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process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14600" y="4267200"/>
            <a:ext cx="4114800" cy="990600"/>
          </a:xfrm>
          <a:prstGeom prst="roundRect">
            <a:avLst/>
          </a:prstGeom>
          <a:solidFill>
            <a:srgbClr val="00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Before the web changed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</a:p>
        </p:txBody>
      </p:sp>
    </p:spTree>
    <p:extLst>
      <p:ext uri="{BB962C8B-B14F-4D97-AF65-F5344CB8AC3E}">
        <p14:creationId xmlns:p14="http://schemas.microsoft.com/office/powerpoint/2010/main" val="36425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any technology artifacts incurs costs</a:t>
            </a:r>
          </a:p>
          <a:p>
            <a:pPr lvl="1"/>
            <a:r>
              <a:rPr lang="en-US" dirty="0" smtClean="0"/>
              <a:t>Design cost</a:t>
            </a:r>
          </a:p>
          <a:p>
            <a:pPr lvl="1"/>
            <a:r>
              <a:rPr lang="en-US" dirty="0" smtClean="0"/>
              <a:t>Production costs</a:t>
            </a:r>
          </a:p>
          <a:p>
            <a:pPr lvl="1"/>
            <a:r>
              <a:rPr lang="en-US" dirty="0" smtClean="0"/>
              <a:t>Distribution cost</a:t>
            </a:r>
          </a:p>
          <a:p>
            <a:pPr lvl="1"/>
            <a:r>
              <a:rPr lang="en-US" dirty="0" smtClean="0"/>
              <a:t>Support costs</a:t>
            </a:r>
          </a:p>
          <a:p>
            <a:r>
              <a:rPr lang="en-US" dirty="0" smtClean="0"/>
              <a:t>The relative amounts have changed over time</a:t>
            </a:r>
          </a:p>
          <a:p>
            <a:r>
              <a:rPr lang="en-US" dirty="0" smtClean="0"/>
              <a:t>Before the industrial revolution, we used </a:t>
            </a:r>
            <a:r>
              <a:rPr lang="en-US" dirty="0" smtClean="0">
                <a:solidFill>
                  <a:srgbClr val="FFFF00"/>
                </a:solidFill>
              </a:rPr>
              <a:t>evolutionary</a:t>
            </a:r>
            <a:r>
              <a:rPr lang="en-US" dirty="0" smtClean="0"/>
              <a:t>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2514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/>
                </a:solidFill>
              </a:rPr>
              <a:t>evolved</a:t>
            </a:r>
            <a:r>
              <a:rPr lang="en-US" dirty="0"/>
              <a:t> over time, each new object better than the </a:t>
            </a:r>
            <a:r>
              <a:rPr lang="en-US" dirty="0" smtClean="0"/>
              <a:t>last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Low </a:t>
            </a:r>
            <a:r>
              <a:rPr lang="en-US" dirty="0" smtClean="0">
                <a:solidFill>
                  <a:srgbClr val="FFFF00"/>
                </a:solidFill>
              </a:rPr>
              <a:t>design</a:t>
            </a:r>
            <a:r>
              <a:rPr lang="en-US" dirty="0" smtClean="0"/>
              <a:t> costs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Very </a:t>
            </a:r>
            <a:r>
              <a:rPr lang="en-US" dirty="0">
                <a:solidFill>
                  <a:schemeClr val="tx2"/>
                </a:solidFill>
              </a:rPr>
              <a:t>high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production</a:t>
            </a:r>
            <a:r>
              <a:rPr lang="en-US" dirty="0"/>
              <a:t> </a:t>
            </a:r>
            <a:r>
              <a:rPr lang="en-US" dirty="0" smtClean="0"/>
              <a:t>cost—weeks of labor 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cost—customers walked into the shop</a:t>
            </a:r>
          </a:p>
          <a:p>
            <a:r>
              <a:rPr lang="en-US" dirty="0" smtClean="0"/>
              <a:t>Little or no </a:t>
            </a:r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757DC-6909-4280-84B1-498D807981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3600" y="3657600"/>
            <a:ext cx="4724400" cy="3047999"/>
            <a:chOff x="2083842" y="3256547"/>
            <a:chExt cx="5002758" cy="3429000"/>
          </a:xfrm>
        </p:grpSpPr>
        <p:pic>
          <p:nvPicPr>
            <p:cNvPr id="7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3842" y="3256547"/>
              <a:ext cx="5002758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4191000" y="3505200"/>
              <a:ext cx="2734491" cy="102185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2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819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Manufacturing</a:t>
            </a:r>
            <a:r>
              <a:rPr lang="en-US" dirty="0" smtClean="0"/>
              <a:t> started to change this equation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same design quickly put into thousands of products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Much higher </a:t>
            </a:r>
            <a:r>
              <a:rPr lang="en-US" dirty="0">
                <a:solidFill>
                  <a:srgbClr val="FFFF00"/>
                </a:solidFill>
              </a:rPr>
              <a:t>design</a:t>
            </a:r>
            <a:r>
              <a:rPr lang="en-US" dirty="0"/>
              <a:t> costs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Very low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production</a:t>
            </a:r>
            <a:r>
              <a:rPr lang="en-US" dirty="0"/>
              <a:t> cost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costs started to increase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Support</a:t>
            </a:r>
            <a:r>
              <a:rPr lang="en-US" dirty="0" smtClean="0"/>
              <a:t> costs increased—but were outsourced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418"/>
            <a:ext cx="5029200" cy="32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/>
          <a:lstStyle/>
          <a:p>
            <a:r>
              <a:rPr lang="en-US" sz="3200" dirty="0" smtClean="0"/>
              <a:t>Automated manufacturing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2819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Robots</a:t>
            </a:r>
            <a:r>
              <a:rPr lang="en-US" dirty="0" smtClean="0"/>
              <a:t> increased the speed and efficiency of production</a:t>
            </a:r>
          </a:p>
          <a:p>
            <a:pPr>
              <a:spcBef>
                <a:spcPts val="0"/>
              </a:spcBef>
            </a:pPr>
            <a:r>
              <a:rPr lang="en-US" dirty="0"/>
              <a:t>Instead of training people, </a:t>
            </a:r>
            <a:r>
              <a:rPr lang="en-US" dirty="0">
                <a:solidFill>
                  <a:srgbClr val="FFFF00"/>
                </a:solidFill>
              </a:rPr>
              <a:t>design</a:t>
            </a:r>
            <a:r>
              <a:rPr lang="en-US" dirty="0"/>
              <a:t> costs now included creating expensive robots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Production</a:t>
            </a:r>
            <a:r>
              <a:rPr lang="en-US" dirty="0" smtClean="0"/>
              <a:t> costs continued to decline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Distribution</a:t>
            </a:r>
            <a:r>
              <a:rPr lang="en-US" dirty="0" smtClean="0"/>
              <a:t> costs continued to increase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Support </a:t>
            </a:r>
            <a:r>
              <a:rPr lang="en-US" dirty="0" smtClean="0"/>
              <a:t>costs </a:t>
            </a:r>
            <a:r>
              <a:rPr lang="en-US" dirty="0"/>
              <a:t>continued to </a:t>
            </a:r>
            <a:r>
              <a:rPr lang="en-US" dirty="0" smtClean="0"/>
              <a:t>increase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AMOST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89774"/>
            <a:ext cx="4419600" cy="29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b="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8188</TotalTime>
  <Words>1067</Words>
  <Application>Microsoft Office PowerPoint</Application>
  <PresentationFormat>On-screen Show (4:3)</PresentationFormat>
  <Paragraphs>215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Gill Sans MT</vt:lpstr>
      <vt:lpstr>Times New Roman</vt:lpstr>
      <vt:lpstr>Verdana</vt:lpstr>
      <vt:lpstr>Wingdings</vt:lpstr>
      <vt:lpstr>Beam</vt:lpstr>
      <vt:lpstr>Nobody cares about models, but everybody wants automation</vt:lpstr>
      <vt:lpstr>A story about a young guy</vt:lpstr>
      <vt:lpstr>Story of a site visit</vt:lpstr>
      <vt:lpstr>Results from visit</vt:lpstr>
      <vt:lpstr>PowerPoint Presentation</vt:lpstr>
      <vt:lpstr>Engineering costs</vt:lpstr>
      <vt:lpstr>Pre-industrial revolution</vt:lpstr>
      <vt:lpstr>Assembly line</vt:lpstr>
      <vt:lpstr>Automated manufacturing</vt:lpstr>
      <vt:lpstr>Post-WWII global distribution</vt:lpstr>
      <vt:lpstr>2000s : Free trade</vt:lpstr>
      <vt:lpstr>Losing evolutionary design</vt:lpstr>
      <vt:lpstr>Assembly line software</vt:lpstr>
      <vt:lpstr>PowerPoint Presentation</vt:lpstr>
      <vt:lpstr>Late 1990s changes</vt:lpstr>
      <vt:lpstr>Impact of the web</vt:lpstr>
      <vt:lpstr>What’s different?</vt:lpstr>
      <vt:lpstr>Agile, models, and testing</vt:lpstr>
      <vt:lpstr>What’s next?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Software</dc:title>
  <dc:creator>Jeff Offutt</dc:creator>
  <cp:lastModifiedBy>Jeff Offutt</cp:lastModifiedBy>
  <cp:revision>556</cp:revision>
  <cp:lastPrinted>2021-04-11T18:54:02Z</cp:lastPrinted>
  <dcterms:created xsi:type="dcterms:W3CDTF">2005-11-01T03:10:52Z</dcterms:created>
  <dcterms:modified xsi:type="dcterms:W3CDTF">2021-04-12T11:54:26Z</dcterms:modified>
</cp:coreProperties>
</file>